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73" r:id="rId4"/>
    <p:sldId id="275" r:id="rId5"/>
    <p:sldId id="285" r:id="rId6"/>
    <p:sldId id="276" r:id="rId7"/>
    <p:sldId id="277" r:id="rId8"/>
    <p:sldId id="280" r:id="rId9"/>
    <p:sldId id="274" r:id="rId10"/>
    <p:sldId id="286" r:id="rId11"/>
    <p:sldId id="282" r:id="rId12"/>
    <p:sldId id="283" r:id="rId13"/>
    <p:sldId id="279" r:id="rId14"/>
    <p:sldId id="287" r:id="rId15"/>
    <p:sldId id="281" r:id="rId16"/>
    <p:sldId id="289" r:id="rId17"/>
    <p:sldId id="290" r:id="rId18"/>
    <p:sldId id="291" r:id="rId19"/>
    <p:sldId id="278" r:id="rId20"/>
    <p:sldId id="284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14</a:t>
            </a:r>
            <a:r>
              <a:rPr lang="en-US" b="1" dirty="0" smtClean="0"/>
              <a:t>: </a:t>
            </a:r>
            <a:r>
              <a:rPr lang="en-US" b="1" dirty="0" smtClean="0"/>
              <a:t>Thread-Level </a:t>
            </a:r>
            <a:r>
              <a:rPr lang="en-US" b="1" dirty="0" smtClean="0"/>
              <a:t>P</a:t>
            </a:r>
            <a:r>
              <a:rPr lang="en-US" b="1" dirty="0" smtClean="0"/>
              <a:t>arallelism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r>
              <a:rPr lang="en-US" dirty="0" smtClean="0"/>
              <a:t>Multiple copies of architectural state</a:t>
            </a:r>
          </a:p>
          <a:p>
            <a:r>
              <a:rPr lang="en-US" dirty="0" smtClean="0"/>
              <a:t>Multiple threads active at once:</a:t>
            </a:r>
          </a:p>
          <a:p>
            <a:pPr lvl="1"/>
            <a:r>
              <a:rPr lang="en-US" dirty="0" smtClean="0"/>
              <a:t>When one thread stalls, another runs immediately</a:t>
            </a:r>
          </a:p>
          <a:p>
            <a:pPr lvl="1"/>
            <a:r>
              <a:rPr lang="en-US" dirty="0" smtClean="0"/>
              <a:t>If one thread can’t keep all execution units busy, another thread can use them</a:t>
            </a:r>
          </a:p>
          <a:p>
            <a:r>
              <a:rPr lang="en-US" dirty="0" smtClean="0"/>
              <a:t>Does not increase instruction-level parallelism (ILP) of single thread, but increases throughput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Intel calls this “</a:t>
            </a:r>
            <a:r>
              <a:rPr lang="en-US" dirty="0" err="1" smtClean="0"/>
              <a:t>hyperthreading</a:t>
            </a:r>
            <a:r>
              <a:rPr lang="en-US" dirty="0" smtClean="0"/>
              <a:t>”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028700"/>
            <a:ext cx="10579100" cy="5524500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Performing multiple threads of execution in parallel</a:t>
            </a:r>
          </a:p>
          <a:p>
            <a:pPr lvl="1"/>
            <a:r>
              <a:rPr lang="en-AU" altLang="en-US" sz="2800" dirty="0" smtClean="0"/>
              <a:t>Replicate registers, PC, etc.</a:t>
            </a:r>
          </a:p>
          <a:p>
            <a:pPr lvl="1"/>
            <a:r>
              <a:rPr lang="en-AU" altLang="en-US" sz="2800" dirty="0" smtClean="0"/>
              <a:t>Fast switching between threads</a:t>
            </a:r>
          </a:p>
          <a:p>
            <a:r>
              <a:rPr lang="en-AU" altLang="en-US" dirty="0" smtClean="0"/>
              <a:t>Fine-grained </a:t>
            </a:r>
            <a:r>
              <a:rPr lang="en-AU" altLang="en-US" dirty="0" smtClean="0"/>
              <a:t>multithreading</a:t>
            </a:r>
          </a:p>
          <a:p>
            <a:pPr lvl="1"/>
            <a:r>
              <a:rPr lang="en-AU" altLang="en-US" sz="2800" dirty="0" smtClean="0"/>
              <a:t>Switch threads after each cycle</a:t>
            </a:r>
          </a:p>
          <a:p>
            <a:pPr lvl="1"/>
            <a:r>
              <a:rPr lang="en-AU" altLang="en-US" sz="2800" dirty="0" smtClean="0"/>
              <a:t>Interleave instruction execution</a:t>
            </a:r>
          </a:p>
          <a:p>
            <a:pPr lvl="1"/>
            <a:r>
              <a:rPr lang="en-AU" altLang="en-US" sz="2800" dirty="0" smtClean="0"/>
              <a:t>If one thread stalls, others are executed</a:t>
            </a:r>
          </a:p>
          <a:p>
            <a:r>
              <a:rPr lang="en-AU" altLang="en-US" dirty="0" smtClean="0"/>
              <a:t>Coarse-grained </a:t>
            </a:r>
            <a:r>
              <a:rPr lang="en-AU" altLang="en-US" dirty="0" smtClean="0"/>
              <a:t>multithreading</a:t>
            </a:r>
          </a:p>
          <a:p>
            <a:pPr lvl="1"/>
            <a:r>
              <a:rPr lang="en-AU" altLang="en-US" sz="2800" dirty="0" smtClean="0"/>
              <a:t>Only switch on long stall (e.g., L2-cache miss)</a:t>
            </a:r>
          </a:p>
          <a:p>
            <a:pPr lvl="1"/>
            <a:r>
              <a:rPr lang="en-AU" altLang="en-US" sz="2800" dirty="0" smtClean="0"/>
              <a:t>Simplifies hardware, but doesn’t hide short stalls (</a:t>
            </a:r>
            <a:r>
              <a:rPr lang="en-AU" altLang="en-US" sz="2800" dirty="0" err="1" smtClean="0"/>
              <a:t>eg</a:t>
            </a:r>
            <a:r>
              <a:rPr lang="en-AU" altLang="en-US" sz="2800" dirty="0" smtClean="0"/>
              <a:t>, data hazards</a:t>
            </a:r>
            <a:r>
              <a:rPr lang="en-AU" altLang="en-US" sz="2800" dirty="0" smtClean="0"/>
              <a:t>)</a:t>
            </a:r>
          </a:p>
          <a:p>
            <a:r>
              <a:rPr lang="en-AU" altLang="en-US" dirty="0" smtClean="0"/>
              <a:t>Simultaneous multithreading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Hardware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In multiple-issue dynamically scheduled processor</a:t>
            </a:r>
          </a:p>
          <a:p>
            <a:pPr lvl="1"/>
            <a:r>
              <a:rPr lang="en-AU" altLang="en-US" dirty="0" smtClean="0"/>
              <a:t>Schedule instructions from multiple threads</a:t>
            </a:r>
          </a:p>
          <a:p>
            <a:pPr lvl="1"/>
            <a:r>
              <a:rPr lang="en-AU" altLang="en-US" dirty="0" smtClean="0"/>
              <a:t>Instructions from independent threads execute when function units are available</a:t>
            </a:r>
          </a:p>
          <a:p>
            <a:pPr lvl="1"/>
            <a:r>
              <a:rPr lang="en-AU" altLang="en-US" dirty="0" smtClean="0"/>
              <a:t>Within threads, dependencies handled by scheduling and register renaming</a:t>
            </a:r>
          </a:p>
          <a:p>
            <a:r>
              <a:rPr lang="en-AU" altLang="en-US" dirty="0" smtClean="0"/>
              <a:t>Example: Intel Pentium-4 HT</a:t>
            </a:r>
          </a:p>
          <a:p>
            <a:pPr lvl="1"/>
            <a:r>
              <a:rPr lang="en-AU" altLang="en-US" dirty="0" smtClean="0"/>
              <a:t>Two threads: duplicated registers, shared function units and caches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Simultaneous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Multithreading Example</a:t>
            </a:r>
            <a:endParaRPr lang="ru-RU" dirty="0"/>
          </a:p>
        </p:txBody>
      </p:sp>
      <p:pic>
        <p:nvPicPr>
          <p:cNvPr id="5" name="Picture 5" descr="f07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981" y="1141412"/>
            <a:ext cx="5356110" cy="55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49747"/>
          </a:xfrm>
        </p:spPr>
        <p:txBody>
          <a:bodyPr/>
          <a:lstStyle/>
          <a:p>
            <a:r>
              <a:rPr lang="en-US" dirty="0" smtClean="0"/>
              <a:t>Multiple processors (cores) with a method of communication between them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Homogeneous: multiple cores with shared memory</a:t>
            </a:r>
          </a:p>
          <a:p>
            <a:pPr lvl="1"/>
            <a:r>
              <a:rPr lang="en-US" dirty="0" smtClean="0"/>
              <a:t>Heterogeneous: separate cores for different tasks (for example, DSP and CPU in cell phone)</a:t>
            </a:r>
          </a:p>
          <a:p>
            <a:pPr lvl="1"/>
            <a:r>
              <a:rPr lang="en-US" dirty="0" smtClean="0"/>
              <a:t>Clusters: each core has own memory system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 (MIMD)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3"/>
            <a:ext cx="10680700" cy="311454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AU" altLang="en-US" dirty="0" smtClean="0"/>
              <a:t>SMP: shared memory multiprocessor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Hardware provides single physical address space for all processors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Synchronize shared variables using locks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Memory access time</a:t>
            </a:r>
          </a:p>
          <a:p>
            <a:pPr lvl="2">
              <a:spcBef>
                <a:spcPts val="1200"/>
              </a:spcBef>
            </a:pPr>
            <a:r>
              <a:rPr lang="en-AU" altLang="en-US" sz="2800" dirty="0" smtClean="0"/>
              <a:t>UMA (uniform) vs. NUMA (</a:t>
            </a:r>
            <a:r>
              <a:rPr lang="en-AU" altLang="en-US" sz="2800" dirty="0" err="1" smtClean="0"/>
              <a:t>nonuniform</a:t>
            </a:r>
            <a:r>
              <a:rPr lang="en-AU" altLang="en-US" sz="2800" dirty="0" smtClean="0"/>
              <a:t>)</a:t>
            </a:r>
          </a:p>
          <a:p>
            <a:endParaRPr lang="en-AU" altLang="en-US" dirty="0" smtClean="0"/>
          </a:p>
          <a:p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Multicores</a:t>
            </a:r>
            <a:r>
              <a:rPr lang="en-AU" altLang="en-US" dirty="0" smtClean="0"/>
              <a:t>: Shared </a:t>
            </a:r>
            <a:r>
              <a:rPr lang="en-AU" altLang="en-US" dirty="0" smtClean="0"/>
              <a:t>Memory</a:t>
            </a:r>
            <a:endParaRPr lang="ru-RU" dirty="0"/>
          </a:p>
        </p:txBody>
      </p:sp>
      <p:pic>
        <p:nvPicPr>
          <p:cNvPr id="5" name="Picture 6" descr="f07-02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023" y="3884609"/>
            <a:ext cx="5733299" cy="284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09547"/>
          </a:xfrm>
        </p:spPr>
        <p:txBody>
          <a:bodyPr/>
          <a:lstStyle/>
          <a:p>
            <a:r>
              <a:rPr lang="en-AU" altLang="en-US" dirty="0" smtClean="0"/>
              <a:t>Suppose two CPU cores share a physical address space</a:t>
            </a:r>
          </a:p>
          <a:p>
            <a:pPr lvl="1"/>
            <a:r>
              <a:rPr lang="en-AU" altLang="en-US" dirty="0" smtClean="0"/>
              <a:t>Write-through caches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Multicores</a:t>
            </a:r>
            <a:r>
              <a:rPr lang="en-US" dirty="0" smtClean="0"/>
              <a:t> and </a:t>
            </a:r>
            <a:r>
              <a:rPr lang="en-US" dirty="0" smtClean="0"/>
              <a:t>Cache Coherence</a:t>
            </a:r>
            <a:endParaRPr lang="ru-RU" dirty="0"/>
          </a:p>
        </p:txBody>
      </p:sp>
      <p:graphicFrame>
        <p:nvGraphicFramePr>
          <p:cNvPr id="5" name="Group 68"/>
          <p:cNvGraphicFramePr>
            <a:graphicFrameLocks noGrp="1"/>
          </p:cNvGraphicFramePr>
          <p:nvPr/>
        </p:nvGraphicFramePr>
        <p:xfrm>
          <a:off x="1574800" y="2780221"/>
          <a:ext cx="9296399" cy="3017630"/>
        </p:xfrm>
        <a:graphic>
          <a:graphicData uri="http://schemas.openxmlformats.org/drawingml/2006/table">
            <a:tbl>
              <a:tblPr/>
              <a:tblGrid>
                <a:gridCol w="1219200"/>
                <a:gridCol w="3378200"/>
                <a:gridCol w="1511300"/>
                <a:gridCol w="1727200"/>
                <a:gridCol w="1460499"/>
              </a:tblGrid>
              <a:tr h="699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/>
          <a:lstStyle/>
          <a:p>
            <a:r>
              <a:rPr lang="en-AU" altLang="en-US" dirty="0" smtClean="0"/>
              <a:t>Informally: Reads return most recently written value</a:t>
            </a:r>
          </a:p>
          <a:p>
            <a:r>
              <a:rPr lang="en-AU" altLang="en-US" dirty="0" smtClean="0"/>
              <a:t>Formally:</a:t>
            </a:r>
          </a:p>
          <a:p>
            <a:pPr lvl="1"/>
            <a:r>
              <a:rPr lang="en-AU" altLang="en-US" dirty="0" smtClean="0"/>
              <a:t>P writes X; P reads X (no intervening writes)</a:t>
            </a:r>
            <a:br>
              <a:rPr lang="en-AU" altLang="en-US" dirty="0" smtClean="0"/>
            </a:br>
            <a:r>
              <a:rPr lang="en-AU" altLang="en-US" dirty="0" smtClean="0">
                <a:sym typeface="Symbol" pitchFamily="18" charset="2"/>
              </a:rPr>
              <a:t> read returns written value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P</a:t>
            </a:r>
            <a:r>
              <a:rPr lang="en-AU" altLang="en-US" baseline="-25000" dirty="0" smtClean="0">
                <a:sym typeface="Symbol" pitchFamily="18" charset="2"/>
              </a:rPr>
              <a:t>1</a:t>
            </a:r>
            <a:r>
              <a:rPr lang="en-AU" altLang="en-US" dirty="0" smtClean="0">
                <a:sym typeface="Symbol" pitchFamily="18" charset="2"/>
              </a:rPr>
              <a:t> writes X; P</a:t>
            </a:r>
            <a:r>
              <a:rPr lang="en-AU" altLang="en-US" baseline="-25000" dirty="0" smtClean="0">
                <a:sym typeface="Symbol" pitchFamily="18" charset="2"/>
              </a:rPr>
              <a:t>2</a:t>
            </a:r>
            <a:r>
              <a:rPr lang="en-AU" altLang="en-US" dirty="0" smtClean="0">
                <a:sym typeface="Symbol" pitchFamily="18" charset="2"/>
              </a:rPr>
              <a:t> reads X (sufficiently later)</a:t>
            </a:r>
            <a:br>
              <a:rPr lang="en-AU" altLang="en-US" dirty="0" smtClean="0">
                <a:sym typeface="Symbol" pitchFamily="18" charset="2"/>
              </a:rPr>
            </a:br>
            <a:r>
              <a:rPr lang="en-AU" altLang="en-US" dirty="0" smtClean="0">
                <a:sym typeface="Symbol" pitchFamily="18" charset="2"/>
              </a:rPr>
              <a:t> read returns written value</a:t>
            </a:r>
          </a:p>
          <a:p>
            <a:pPr lvl="2"/>
            <a:r>
              <a:rPr lang="en-AU" altLang="en-US" sz="2800" dirty="0" smtClean="0">
                <a:sym typeface="Symbol" pitchFamily="18" charset="2"/>
              </a:rPr>
              <a:t>CPU </a:t>
            </a:r>
            <a:r>
              <a:rPr lang="en-AU" altLang="en-US" sz="2800" dirty="0" smtClean="0">
                <a:sym typeface="Symbol" pitchFamily="18" charset="2"/>
              </a:rPr>
              <a:t>B reading X after step 3 in example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P</a:t>
            </a:r>
            <a:r>
              <a:rPr lang="en-AU" altLang="en-US" baseline="-25000" dirty="0" smtClean="0">
                <a:sym typeface="Symbol" pitchFamily="18" charset="2"/>
              </a:rPr>
              <a:t>1</a:t>
            </a:r>
            <a:r>
              <a:rPr lang="en-AU" altLang="en-US" dirty="0" smtClean="0">
                <a:sym typeface="Symbol" pitchFamily="18" charset="2"/>
              </a:rPr>
              <a:t> writes X, P</a:t>
            </a:r>
            <a:r>
              <a:rPr lang="en-AU" altLang="en-US" baseline="-25000" dirty="0" smtClean="0">
                <a:sym typeface="Symbol" pitchFamily="18" charset="2"/>
              </a:rPr>
              <a:t>2</a:t>
            </a:r>
            <a:r>
              <a:rPr lang="en-AU" altLang="en-US" dirty="0" smtClean="0">
                <a:sym typeface="Symbol" pitchFamily="18" charset="2"/>
              </a:rPr>
              <a:t> writes X</a:t>
            </a:r>
            <a:br>
              <a:rPr lang="en-AU" altLang="en-US" dirty="0" smtClean="0">
                <a:sym typeface="Symbol" pitchFamily="18" charset="2"/>
              </a:rPr>
            </a:br>
            <a:r>
              <a:rPr lang="en-AU" altLang="en-US" dirty="0" smtClean="0">
                <a:sym typeface="Symbol" pitchFamily="18" charset="2"/>
              </a:rPr>
              <a:t> all processors see writes in the same order</a:t>
            </a:r>
          </a:p>
          <a:p>
            <a:pPr lvl="2"/>
            <a:r>
              <a:rPr lang="en-AU" altLang="en-US" sz="2800" dirty="0" smtClean="0">
                <a:sym typeface="Symbol" pitchFamily="18" charset="2"/>
              </a:rPr>
              <a:t>End up with the same final value for </a:t>
            </a:r>
            <a:r>
              <a:rPr lang="en-AU" altLang="en-US" sz="2800" dirty="0" smtClean="0">
                <a:sym typeface="Symbol" pitchFamily="18" charset="2"/>
              </a:rPr>
              <a:t>X</a:t>
            </a:r>
            <a:endParaRPr lang="en-AU" altLang="en-US" sz="2800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Coherence Defined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6748"/>
          </a:xfrm>
        </p:spPr>
        <p:txBody>
          <a:bodyPr>
            <a:normAutofit lnSpcReduction="10000"/>
          </a:bodyPr>
          <a:lstStyle/>
          <a:p>
            <a:r>
              <a:rPr lang="en-AU" altLang="en-US" dirty="0" smtClean="0"/>
              <a:t>Operations performed by caches in multiprocessors to ensure coherence</a:t>
            </a:r>
          </a:p>
          <a:p>
            <a:pPr lvl="1"/>
            <a:r>
              <a:rPr lang="en-AU" altLang="en-US" dirty="0" smtClean="0"/>
              <a:t>Migration of data to local caches</a:t>
            </a:r>
          </a:p>
          <a:p>
            <a:pPr lvl="2"/>
            <a:r>
              <a:rPr lang="en-AU" altLang="en-US" sz="2800" dirty="0" smtClean="0"/>
              <a:t>Reduces bandwidth for shared memory</a:t>
            </a:r>
          </a:p>
          <a:p>
            <a:pPr lvl="1"/>
            <a:r>
              <a:rPr lang="en-AU" altLang="en-US" dirty="0" smtClean="0"/>
              <a:t>Replication of read-shared data</a:t>
            </a:r>
          </a:p>
          <a:p>
            <a:pPr lvl="2"/>
            <a:r>
              <a:rPr lang="en-AU" altLang="en-US" sz="2800" dirty="0" smtClean="0"/>
              <a:t>Reduces contention for access</a:t>
            </a:r>
          </a:p>
          <a:p>
            <a:r>
              <a:rPr lang="en-AU" altLang="en-US" dirty="0" smtClean="0"/>
              <a:t>Snooping protocols</a:t>
            </a:r>
          </a:p>
          <a:p>
            <a:pPr lvl="1"/>
            <a:r>
              <a:rPr lang="en-AU" altLang="en-US" dirty="0" smtClean="0"/>
              <a:t>Each cache monitors bus reads/writes</a:t>
            </a:r>
          </a:p>
          <a:p>
            <a:r>
              <a:rPr lang="en-AU" altLang="en-US" dirty="0" smtClean="0"/>
              <a:t>Directory-based protocols</a:t>
            </a:r>
          </a:p>
          <a:p>
            <a:pPr lvl="1"/>
            <a:r>
              <a:rPr lang="en-AU" altLang="en-US" dirty="0" smtClean="0"/>
              <a:t>Caches and memory record sharing status of blocks in a </a:t>
            </a:r>
            <a:r>
              <a:rPr lang="en-AU" altLang="en-US" dirty="0" smtClean="0"/>
              <a:t>directory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Cache Coherence Protocols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36600" y="1025652"/>
            <a:ext cx="10566400" cy="5565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Atomic exchange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Swaps register with memory location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Test-and-set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Sets under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Fetch-and-increment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Reads original value from memory and increments it in memory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Requires read and write in uninterruptable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RISC-V: load reserved/store conditional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If the memory location specified by the load is changed before the store conditional to the same address, the store conditional fails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Synchronization: Basic Building Blocks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5499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altLang="en-US" sz="3900" b="1" dirty="0" smtClean="0">
                <a:solidFill>
                  <a:srgbClr val="1E3272"/>
                </a:solidFill>
              </a:rPr>
              <a:t>Goals</a:t>
            </a:r>
            <a:endParaRPr lang="en-US" altLang="en-US" b="1" dirty="0" smtClean="0">
              <a:solidFill>
                <a:srgbClr val="1E3272"/>
              </a:solidFill>
            </a:endParaRPr>
          </a:p>
          <a:p>
            <a:r>
              <a:rPr lang="en-US" altLang="en-US" dirty="0" smtClean="0"/>
              <a:t>Task-level </a:t>
            </a:r>
            <a:r>
              <a:rPr lang="en-US" altLang="en-US" dirty="0" smtClean="0"/>
              <a:t>(process-level) parallelism</a:t>
            </a:r>
          </a:p>
          <a:p>
            <a:pPr lvl="1"/>
            <a:r>
              <a:rPr lang="en-US" altLang="en-US" dirty="0" smtClean="0"/>
              <a:t>High throughput for independent jobs</a:t>
            </a:r>
          </a:p>
          <a:p>
            <a:r>
              <a:rPr lang="en-US" altLang="en-US" dirty="0" smtClean="0"/>
              <a:t>Parallel processing program</a:t>
            </a:r>
          </a:p>
          <a:p>
            <a:pPr lvl="1"/>
            <a:r>
              <a:rPr lang="en-US" altLang="en-US" dirty="0" smtClean="0"/>
              <a:t>Single program run on multiple </a:t>
            </a:r>
            <a:r>
              <a:rPr lang="en-US" altLang="en-US" dirty="0" smtClean="0"/>
              <a:t>processors</a:t>
            </a:r>
          </a:p>
          <a:p>
            <a:pPr lvl="1" algn="ctr">
              <a:spcBef>
                <a:spcPts val="1200"/>
              </a:spcBef>
              <a:buNone/>
            </a:pPr>
            <a:r>
              <a:rPr lang="en-US" altLang="en-US" sz="3900" b="1" dirty="0" smtClean="0"/>
              <a:t>Implementations</a:t>
            </a:r>
            <a:endParaRPr lang="en-US" altLang="en-US" b="1" dirty="0" smtClean="0"/>
          </a:p>
          <a:p>
            <a:r>
              <a:rPr lang="en-US" altLang="en-US" dirty="0" smtClean="0"/>
              <a:t>Hardware multithreading</a:t>
            </a:r>
          </a:p>
          <a:p>
            <a:r>
              <a:rPr lang="en-US" altLang="en-US" dirty="0" err="1" smtClean="0"/>
              <a:t>Multicore</a:t>
            </a:r>
            <a:r>
              <a:rPr lang="en-US" altLang="en-US" dirty="0" smtClean="0"/>
              <a:t> </a:t>
            </a:r>
            <a:r>
              <a:rPr lang="en-US" altLang="en-US" dirty="0" smtClean="0"/>
              <a:t>microprocessors</a:t>
            </a:r>
          </a:p>
          <a:p>
            <a:pPr lvl="1"/>
            <a:r>
              <a:rPr lang="en-US" altLang="en-US" dirty="0" smtClean="0"/>
              <a:t>Chips with multiple processors (cores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Multiprocessors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Connecting multiple computers </a:t>
            </a:r>
            <a:r>
              <a:rPr lang="en-US" altLang="en-US" dirty="0" smtClean="0"/>
              <a:t>to get higher performance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Scalability, availability, power </a:t>
            </a:r>
            <a:r>
              <a:rPr lang="en-US" altLang="en-US" dirty="0" smtClean="0"/>
              <a:t>efficiency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We Need </a:t>
            </a:r>
            <a:r>
              <a:rPr lang="en-US" dirty="0" smtClean="0"/>
              <a:t>Thread-Level </a:t>
            </a:r>
            <a:r>
              <a:rPr lang="en-US" dirty="0" smtClean="0"/>
              <a:t>Parallelism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076453"/>
            <a:ext cx="10883900" cy="1908047"/>
          </a:xfrm>
        </p:spPr>
        <p:txBody>
          <a:bodyPr/>
          <a:lstStyle/>
          <a:p>
            <a:r>
              <a:rPr lang="en-AU" altLang="en-US" dirty="0" smtClean="0"/>
              <a:t>Each processor has private physical address space</a:t>
            </a:r>
          </a:p>
          <a:p>
            <a:r>
              <a:rPr lang="en-AU" altLang="en-US" dirty="0" smtClean="0"/>
              <a:t>Hardware sends/receives messages between processors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Multiprocessors: Message </a:t>
            </a:r>
            <a:r>
              <a:rPr lang="en-AU" altLang="en-US" dirty="0" smtClean="0"/>
              <a:t>Passing</a:t>
            </a:r>
            <a:endParaRPr lang="ru-RU" dirty="0"/>
          </a:p>
        </p:txBody>
      </p:sp>
      <p:pic>
        <p:nvPicPr>
          <p:cNvPr id="5" name="Picture 6" descr="f07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8616" y="2554282"/>
            <a:ext cx="6336805" cy="314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</a:t>
            </a:r>
            <a:r>
              <a:rPr lang="en-AU" altLang="en-US" dirty="0" smtClean="0"/>
              <a:t>arallel hardware requires parallel software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Parallel </a:t>
            </a:r>
            <a:r>
              <a:rPr lang="en-AU" altLang="en-US" dirty="0" smtClean="0"/>
              <a:t>software is the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Need to get significant performance improvement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Otherwise, just use a faster </a:t>
            </a:r>
            <a:r>
              <a:rPr lang="en-AU" altLang="en-US" dirty="0" err="1" smtClean="0"/>
              <a:t>uniprocessor</a:t>
            </a:r>
            <a:r>
              <a:rPr lang="en-AU" altLang="en-US" dirty="0" smtClean="0"/>
              <a:t>, since </a:t>
            </a:r>
            <a:r>
              <a:rPr lang="en-AU" altLang="en-US" dirty="0" smtClean="0"/>
              <a:t>it is easier</a:t>
            </a:r>
            <a:endParaRPr lang="en-AU" alt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Difficulties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Partitioning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Coordination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Communications overhead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Challenge: Parallel </a:t>
            </a:r>
            <a:r>
              <a:rPr lang="en-AU" altLang="en-US" dirty="0" smtClean="0"/>
              <a:t>Programming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862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Process: program running on a computer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Multiple processes can run at once: e.g., surfing Web, playing music, writing a </a:t>
            </a:r>
            <a:r>
              <a:rPr lang="en-US" dirty="0" smtClean="0"/>
              <a:t>paper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Separate virtual memory, stack, registers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Thread: part of a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Each process has multiple threads: e.g., a word processor may have threads for typing, spell checking, </a:t>
            </a:r>
            <a:r>
              <a:rPr lang="en-US" dirty="0" smtClean="0"/>
              <a:t>printing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Shared virtual memory, separate stack and registers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Threading: Definitions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/>
          </a:bodyPr>
          <a:lstStyle/>
          <a:p>
            <a:r>
              <a:rPr lang="en-US" dirty="0" smtClean="0"/>
              <a:t>One thread runs at once</a:t>
            </a:r>
          </a:p>
          <a:p>
            <a:r>
              <a:rPr lang="en-US" dirty="0" smtClean="0"/>
              <a:t>When one thread stalls (for example, waiting for memory):</a:t>
            </a:r>
          </a:p>
          <a:p>
            <a:pPr lvl="1"/>
            <a:r>
              <a:rPr lang="en-US" dirty="0" smtClean="0"/>
              <a:t>Architectural state of that thread stored</a:t>
            </a:r>
          </a:p>
          <a:p>
            <a:pPr lvl="1"/>
            <a:r>
              <a:rPr lang="en-US" dirty="0" smtClean="0"/>
              <a:t>Architectural state of waiting thread loaded into processor and it runs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context </a:t>
            </a:r>
            <a:r>
              <a:rPr lang="en-US" b="1" dirty="0" smtClean="0"/>
              <a:t>switching </a:t>
            </a:r>
            <a:r>
              <a:rPr lang="en-US" dirty="0" smtClean="0"/>
              <a:t>(can take thousands of cycles)</a:t>
            </a:r>
            <a:endParaRPr lang="en-US" dirty="0" smtClean="0"/>
          </a:p>
          <a:p>
            <a:r>
              <a:rPr lang="en-US" dirty="0" smtClean="0"/>
              <a:t>Appears to user like all threads running </a:t>
            </a:r>
            <a:r>
              <a:rPr lang="en-US" dirty="0" smtClean="0"/>
              <a:t>simultaneously</a:t>
            </a:r>
          </a:p>
          <a:p>
            <a:r>
              <a:rPr lang="en-US" dirty="0" smtClean="0"/>
              <a:t>Does not improve performance 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 in Conventional </a:t>
            </a:r>
            <a:r>
              <a:rPr lang="en-US" dirty="0" err="1" smtClean="0"/>
              <a:t>Uniprocessor</a:t>
            </a:r>
            <a:r>
              <a:rPr lang="en-US" dirty="0" smtClean="0"/>
              <a:t> (SISD)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120901"/>
            <a:ext cx="10515600" cy="4622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Sequential part can limit speedup</a:t>
            </a:r>
          </a:p>
          <a:p>
            <a:pPr>
              <a:lnSpc>
                <a:spcPct val="100000"/>
              </a:lnSpc>
            </a:pPr>
            <a:r>
              <a:rPr lang="en-AU" altLang="en-US" dirty="0" smtClean="0"/>
              <a:t>Example: 100 processors, 90 </a:t>
            </a:r>
            <a:r>
              <a:rPr lang="en-US" altLang="en-US" dirty="0" smtClean="0">
                <a:cs typeface="Arial" charset="0"/>
              </a:rPr>
              <a:t>×</a:t>
            </a:r>
            <a:r>
              <a:rPr lang="en-AU" altLang="en-US" dirty="0" smtClean="0"/>
              <a:t> speedup?</a:t>
            </a:r>
          </a:p>
          <a:p>
            <a:pPr lvl="1"/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new</a:t>
            </a:r>
            <a:r>
              <a:rPr lang="en-AU" altLang="en-US" dirty="0" smtClean="0"/>
              <a:t> = </a:t>
            </a:r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parallelizable</a:t>
            </a:r>
            <a:r>
              <a:rPr lang="en-AU" altLang="en-US" dirty="0" smtClean="0"/>
              <a:t>/100 + </a:t>
            </a:r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sequential</a:t>
            </a:r>
            <a:endParaRPr lang="en-AU" altLang="en-US" baseline="-25000" dirty="0" smtClean="0"/>
          </a:p>
          <a:p>
            <a:pPr lvl="1">
              <a:spcBef>
                <a:spcPct val="100000"/>
              </a:spcBef>
              <a:spcAft>
                <a:spcPct val="100000"/>
              </a:spcAft>
            </a:pPr>
            <a:r>
              <a:rPr lang="en-AU" altLang="en-US" dirty="0" smtClean="0">
                <a:cs typeface="Arial" charset="0"/>
                <a:sym typeface="Symbol" pitchFamily="18" charset="2"/>
              </a:rPr>
              <a:t> Speedup =</a:t>
            </a:r>
          </a:p>
          <a:p>
            <a:pPr lvl="1"/>
            <a:r>
              <a:rPr lang="en-AU" altLang="en-US" dirty="0" smtClean="0">
                <a:cs typeface="Arial" charset="0"/>
                <a:sym typeface="Symbol" pitchFamily="18" charset="2"/>
              </a:rPr>
              <a:t>Solving: </a:t>
            </a:r>
            <a:r>
              <a:rPr lang="en-AU" altLang="en-US" dirty="0" err="1" smtClean="0">
                <a:cs typeface="Arial" charset="0"/>
                <a:sym typeface="Symbol" pitchFamily="18" charset="2"/>
              </a:rPr>
              <a:t>F</a:t>
            </a:r>
            <a:r>
              <a:rPr lang="en-AU" altLang="en-US" baseline="-25000" dirty="0" err="1" smtClean="0"/>
              <a:t>parallelizable</a:t>
            </a:r>
            <a:r>
              <a:rPr lang="en-AU" altLang="en-US" dirty="0" smtClean="0">
                <a:cs typeface="Arial" charset="0"/>
                <a:sym typeface="Symbol" pitchFamily="18" charset="2"/>
              </a:rPr>
              <a:t> = </a:t>
            </a:r>
            <a:r>
              <a:rPr lang="en-AU" altLang="en-US" dirty="0" smtClean="0">
                <a:sym typeface="Symbol" pitchFamily="18" charset="2"/>
              </a:rPr>
              <a:t>0.999</a:t>
            </a:r>
            <a:endParaRPr lang="en-AU" altLang="en-US" dirty="0" smtClean="0">
              <a:cs typeface="Arial" charset="0"/>
              <a:sym typeface="Symbol" pitchFamily="18" charset="2"/>
            </a:endParaRPr>
          </a:p>
          <a:p>
            <a:r>
              <a:rPr lang="en-AU" altLang="en-US" dirty="0" smtClean="0">
                <a:sym typeface="Symbol" pitchFamily="18" charset="2"/>
              </a:rPr>
              <a:t>Need sequential part to be 0.1% of original time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dirty="0" smtClean="0"/>
              <a:t>Parallel Processing Challenge: Amdahl’s </a:t>
            </a:r>
            <a:r>
              <a:rPr lang="en-AU" altLang="en-US" dirty="0" smtClean="0"/>
              <a:t>Law</a:t>
            </a:r>
            <a:endParaRPr lang="ru-RU" dirty="0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059112" y="1028700"/>
          <a:ext cx="6313488" cy="1003300"/>
        </p:xfrm>
        <a:graphic>
          <a:graphicData uri="http://schemas.openxmlformats.org/presentationml/2006/ole">
            <p:oleObj spid="_x0000_s1027" name="Уравнение" r:id="rId3" imgW="264132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09974" y="4171950"/>
          <a:ext cx="6359525" cy="974725"/>
        </p:xfrm>
        <a:graphic>
          <a:graphicData uri="http://schemas.openxmlformats.org/presentationml/2006/ole">
            <p:oleObj spid="_x0000_s1028" name="Уравнение" r:id="rId4" imgW="23112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AU" altLang="en-US" dirty="0" smtClean="0"/>
              <a:t>Workload: sum of 10 scalars, and 10 </a:t>
            </a:r>
            <a:r>
              <a:rPr lang="en-US" altLang="en-US" dirty="0" smtClean="0">
                <a:cs typeface="Arial" charset="0"/>
              </a:rPr>
              <a:t>× 10 matrix sum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 up from 10 to 100 processors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Single processor: Time = (10 + 100)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10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+ 100/10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20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Speedup = 110/20 = 5.5 (55% of potential)</a:t>
            </a:r>
            <a:endParaRPr lang="en-US" altLang="en-US" baseline="-25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100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+ 100/100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11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Speedup = 110/11 = 10 (10% of potential)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Assumes load can be balanced across processors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Scaling Example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altLang="en-US" dirty="0" smtClean="0"/>
              <a:t>What if matrix size is 100 </a:t>
            </a:r>
            <a:r>
              <a:rPr lang="en-US" altLang="en-US" dirty="0" smtClean="0">
                <a:cs typeface="Arial" charset="0"/>
              </a:rPr>
              <a:t>× 100?</a:t>
            </a:r>
          </a:p>
          <a:p>
            <a:r>
              <a:rPr lang="en-US" altLang="en-US" dirty="0" smtClean="0">
                <a:cs typeface="Arial" charset="0"/>
              </a:rPr>
              <a:t>Single processor: Time = (10 + 10000)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10 processors</a:t>
            </a:r>
          </a:p>
          <a:p>
            <a:pPr lvl="1"/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+ 10000/10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1010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Speedup = 10010/1010 = 9.9 (99% of potential)</a:t>
            </a:r>
            <a:endParaRPr lang="en-US" altLang="en-US" baseline="-250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100 processors</a:t>
            </a:r>
          </a:p>
          <a:p>
            <a:pPr lvl="1"/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+ 10000/100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Speedup = 10010/110 = 91 (91% of potential)</a:t>
            </a:r>
          </a:p>
          <a:p>
            <a:r>
              <a:rPr lang="en-US" altLang="en-US" dirty="0" smtClean="0">
                <a:cs typeface="Arial" charset="0"/>
              </a:rPr>
              <a:t>Assuming load balanced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Example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735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Strong scaling: problem size fixed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As in </a:t>
            </a:r>
            <a:r>
              <a:rPr lang="en-AU" altLang="en-US" dirty="0" smtClean="0"/>
              <a:t>the examples</a:t>
            </a:r>
            <a:endParaRPr lang="en-AU" altLang="en-US" dirty="0" smtClean="0"/>
          </a:p>
          <a:p>
            <a:pPr>
              <a:lnSpc>
                <a:spcPct val="100000"/>
              </a:lnSpc>
            </a:pPr>
            <a:r>
              <a:rPr lang="en-AU" altLang="en-US" dirty="0" smtClean="0"/>
              <a:t>Weak scaling: problem size proportional to number of processors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10 processors, 10 </a:t>
            </a:r>
            <a:r>
              <a:rPr lang="en-US" altLang="en-US" dirty="0" smtClean="0">
                <a:cs typeface="Arial" charset="0"/>
              </a:rPr>
              <a:t>× 10 matrix</a:t>
            </a:r>
          </a:p>
          <a:p>
            <a:pPr lvl="2">
              <a:lnSpc>
                <a:spcPct val="100000"/>
              </a:lnSpc>
            </a:pPr>
            <a:r>
              <a:rPr lang="en-US" altLang="en-US" sz="2800" dirty="0" smtClean="0">
                <a:cs typeface="Arial" charset="0"/>
              </a:rPr>
              <a:t>Time = 20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endParaRPr lang="en-US" altLang="en-US" sz="28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AU" altLang="en-US" dirty="0" smtClean="0">
                <a:cs typeface="Arial" charset="0"/>
              </a:rPr>
              <a:t>100 processors, </a:t>
            </a:r>
            <a:r>
              <a:rPr lang="en-AU" altLang="en-US" dirty="0" smtClean="0"/>
              <a:t>32 </a:t>
            </a:r>
            <a:r>
              <a:rPr lang="en-US" altLang="en-US" dirty="0" smtClean="0">
                <a:cs typeface="Arial" charset="0"/>
              </a:rPr>
              <a:t>× 32 matrix</a:t>
            </a:r>
          </a:p>
          <a:p>
            <a:pPr lvl="2">
              <a:lnSpc>
                <a:spcPct val="100000"/>
              </a:lnSpc>
            </a:pPr>
            <a:r>
              <a:rPr lang="en-US" altLang="en-US" sz="2800" dirty="0" smtClean="0">
                <a:cs typeface="Arial" charset="0"/>
              </a:rPr>
              <a:t>Time = 10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r>
              <a:rPr lang="en-US" altLang="en-US" sz="2800" dirty="0" smtClean="0">
                <a:cs typeface="Arial" charset="0"/>
              </a:rPr>
              <a:t> + 1000/100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r>
              <a:rPr lang="en-US" altLang="en-US" sz="2800" dirty="0" smtClean="0">
                <a:cs typeface="Arial" charset="0"/>
              </a:rPr>
              <a:t> = 20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endParaRPr lang="en-US" altLang="en-US" sz="28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AU" altLang="en-US" dirty="0" smtClean="0">
                <a:cs typeface="Arial" charset="0"/>
              </a:rPr>
              <a:t>Constant performance in this example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Strong </a:t>
            </a:r>
            <a:r>
              <a:rPr lang="en-AU" altLang="en-US" dirty="0" err="1" smtClean="0"/>
              <a:t>vs</a:t>
            </a:r>
            <a:r>
              <a:rPr lang="en-AU" altLang="en-US" dirty="0" smtClean="0"/>
              <a:t> Weak Scaling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21172</TotalTime>
  <Words>993</Words>
  <Application>Microsoft Office PowerPoint</Application>
  <PresentationFormat>Произвольный</PresentationFormat>
  <Paragraphs>210</Paragraphs>
  <Slides>21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Уравнение</vt:lpstr>
      <vt:lpstr>Computer Architecture and Operating Systems Lecture 14: Thread-Level Parallelism</vt:lpstr>
      <vt:lpstr>Why We Need Thread-Level Parallelism</vt:lpstr>
      <vt:lpstr>Challenge: Parallel Programming</vt:lpstr>
      <vt:lpstr>Threading: Definitions</vt:lpstr>
      <vt:lpstr>Threads in Conventional Uniprocessor (SISD)</vt:lpstr>
      <vt:lpstr>Parallel Processing Challenge: Amdahl’s Law</vt:lpstr>
      <vt:lpstr>Scaling Example 1</vt:lpstr>
      <vt:lpstr>Scaling Example 2</vt:lpstr>
      <vt:lpstr>Strong vs Weak Scaling</vt:lpstr>
      <vt:lpstr>Hardware Multithreading</vt:lpstr>
      <vt:lpstr>Hardware Multithreading</vt:lpstr>
      <vt:lpstr>Simultaneous Multithreading</vt:lpstr>
      <vt:lpstr>Multithreading Example</vt:lpstr>
      <vt:lpstr>Multiprocessors (MIMD)</vt:lpstr>
      <vt:lpstr>Multicores: Shared Memory</vt:lpstr>
      <vt:lpstr>Multicores and Cache Coherence</vt:lpstr>
      <vt:lpstr>Coherence Defined</vt:lpstr>
      <vt:lpstr>Cache Coherence Protocols</vt:lpstr>
      <vt:lpstr>Synchronization: Basic Building Blocks</vt:lpstr>
      <vt:lpstr>Multiprocessors: Message Passing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529</cp:revision>
  <dcterms:created xsi:type="dcterms:W3CDTF">2015-11-11T03:30:50Z</dcterms:created>
  <dcterms:modified xsi:type="dcterms:W3CDTF">2021-03-02T07:29:25Z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