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3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74" r:id="rId11"/>
    <p:sldId id="280" r:id="rId12"/>
    <p:sldId id="275" r:id="rId13"/>
    <p:sldId id="278" r:id="rId14"/>
    <p:sldId id="279" r:id="rId15"/>
    <p:sldId id="277" r:id="rId16"/>
    <p:sldId id="276" r:id="rId17"/>
    <p:sldId id="291" r:id="rId18"/>
    <p:sldId id="292" r:id="rId19"/>
    <p:sldId id="288" r:id="rId20"/>
    <p:sldId id="289" r:id="rId21"/>
    <p:sldId id="290" r:id="rId22"/>
    <p:sldId id="27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273272"/>
    <a:srgbClr val="F7B217"/>
    <a:srgbClr val="2F5CB5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>
        <p:scale>
          <a:sx n="75" d="100"/>
          <a:sy n="75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03.10.2020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03.10.2020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buClr>
                <a:srgbClr val="F7B217"/>
              </a:buClr>
              <a:buFont typeface="Wingdings" pitchFamily="2" charset="2"/>
              <a:buChar char="§"/>
              <a:defRPr sz="2000">
                <a:solidFill>
                  <a:srgbClr val="273272"/>
                </a:solidFill>
              </a:defRPr>
            </a:lvl4pPr>
            <a:lvl5pPr>
              <a:buClr>
                <a:srgbClr val="1E3272"/>
              </a:buClr>
              <a:buFont typeface="Wingdings" pitchFamily="2" charset="2"/>
              <a:buChar char="§"/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2</a:t>
            </a:r>
            <a:r>
              <a:rPr lang="en-US" b="1" dirty="0" smtClean="0"/>
              <a:t>: Data Representation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3177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/>
              <a:t>Byte = 8 bits</a:t>
            </a:r>
          </a:p>
          <a:p>
            <a:pPr marL="552450" lvl="1">
              <a:lnSpc>
                <a:spcPct val="110000"/>
              </a:lnSpc>
            </a:pPr>
            <a:r>
              <a:rPr lang="en-US" sz="3600" dirty="0" smtClean="0"/>
              <a:t>Binary 00000000</a:t>
            </a:r>
            <a:r>
              <a:rPr lang="en-US" sz="3600" baseline="-6000" dirty="0" smtClean="0"/>
              <a:t>2</a:t>
            </a:r>
            <a:r>
              <a:rPr lang="en-US" sz="3600" dirty="0" smtClean="0"/>
              <a:t> to 11111111</a:t>
            </a:r>
            <a:r>
              <a:rPr lang="en-US" sz="3600" baseline="-6000" dirty="0" smtClean="0"/>
              <a:t>2</a:t>
            </a:r>
            <a:endParaRPr lang="en-US" sz="3600" dirty="0" smtClean="0"/>
          </a:p>
          <a:p>
            <a:pPr marL="552450" lvl="1">
              <a:lnSpc>
                <a:spcPct val="110000"/>
              </a:lnSpc>
            </a:pPr>
            <a:r>
              <a:rPr lang="en-US" sz="3600" dirty="0" smtClean="0"/>
              <a:t>Decimal: 0</a:t>
            </a:r>
            <a:r>
              <a:rPr lang="en-US" sz="3600" baseline="-6000" dirty="0" smtClean="0"/>
              <a:t>10</a:t>
            </a:r>
            <a:r>
              <a:rPr lang="en-US" sz="3600" dirty="0" smtClean="0"/>
              <a:t> to 255</a:t>
            </a:r>
            <a:r>
              <a:rPr lang="en-US" sz="3600" baseline="-6000" dirty="0" smtClean="0"/>
              <a:t>10</a:t>
            </a:r>
            <a:endParaRPr lang="en-US" sz="3600" dirty="0" smtClean="0"/>
          </a:p>
          <a:p>
            <a:pPr marL="552450" lvl="1">
              <a:lnSpc>
                <a:spcPct val="110000"/>
              </a:lnSpc>
            </a:pPr>
            <a:r>
              <a:rPr lang="en-US" sz="3600" dirty="0" smtClean="0"/>
              <a:t>Hexadecimal 00</a:t>
            </a:r>
            <a:r>
              <a:rPr lang="en-US" sz="3600" baseline="-6000" dirty="0" smtClean="0"/>
              <a:t>16</a:t>
            </a:r>
            <a:r>
              <a:rPr lang="en-US" sz="3600" dirty="0" smtClean="0"/>
              <a:t> to FF</a:t>
            </a:r>
            <a:r>
              <a:rPr lang="en-US" sz="3600" baseline="-6000" dirty="0" smtClean="0"/>
              <a:t>16</a:t>
            </a:r>
            <a:endParaRPr lang="en-US" sz="3600" dirty="0" smtClean="0"/>
          </a:p>
          <a:p>
            <a:pPr marL="838200" lvl="2">
              <a:lnSpc>
                <a:spcPct val="110000"/>
              </a:lnSpc>
            </a:pPr>
            <a:r>
              <a:rPr lang="en-US" sz="3200" dirty="0" smtClean="0"/>
              <a:t>Base 16 number representation</a:t>
            </a:r>
          </a:p>
          <a:p>
            <a:pPr marL="838200" lvl="2">
              <a:lnSpc>
                <a:spcPct val="110000"/>
              </a:lnSpc>
            </a:pPr>
            <a:r>
              <a:rPr lang="en-US" sz="3200" dirty="0" smtClean="0"/>
              <a:t>Use characters ‘0’ to ‘9’ and ‘A’ to ‘F’</a:t>
            </a:r>
          </a:p>
          <a:p>
            <a:pPr marL="838200" lvl="2">
              <a:lnSpc>
                <a:spcPct val="110000"/>
              </a:lnSpc>
            </a:pPr>
            <a:r>
              <a:rPr lang="en-US" sz="3200" dirty="0" smtClean="0"/>
              <a:t>Write FA1D37B</a:t>
            </a:r>
            <a:r>
              <a:rPr lang="en-US" sz="3200" baseline="-6000" dirty="0" smtClean="0"/>
              <a:t>16</a:t>
            </a:r>
            <a:r>
              <a:rPr lang="en-US" sz="3200" dirty="0" smtClean="0"/>
              <a:t> in C as</a:t>
            </a:r>
          </a:p>
          <a:p>
            <a:pPr marL="1295400" lvl="3">
              <a:lnSpc>
                <a:spcPct val="110000"/>
              </a:lnSpc>
            </a:pPr>
            <a:r>
              <a:rPr lang="en-US" sz="2800" dirty="0" smtClean="0"/>
              <a:t>0xFA1D37B</a:t>
            </a:r>
          </a:p>
          <a:p>
            <a:pPr marL="1295400" lvl="3">
              <a:lnSpc>
                <a:spcPct val="110000"/>
              </a:lnSpc>
            </a:pPr>
            <a:r>
              <a:rPr lang="en-US" sz="2800" dirty="0" smtClean="0"/>
              <a:t>0xfa1d37b </a:t>
            </a:r>
          </a:p>
          <a:p>
            <a:pPr marL="1181100" lvl="3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Byte Values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Representations</a:t>
            </a:r>
            <a:endParaRPr lang="ru-RU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3603203"/>
              </p:ext>
            </p:extLst>
          </p:nvPr>
        </p:nvGraphicFramePr>
        <p:xfrm>
          <a:off x="2794000" y="1371600"/>
          <a:ext cx="6972301" cy="4495797"/>
        </p:xfrm>
        <a:graphic>
          <a:graphicData uri="http://schemas.openxmlformats.org/drawingml/2006/table">
            <a:tbl>
              <a:tblPr/>
              <a:tblGrid>
                <a:gridCol w="2517775"/>
                <a:gridCol w="2227263"/>
                <a:gridCol w="2227263"/>
              </a:tblGrid>
              <a:tr h="548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61999" y="1216153"/>
            <a:ext cx="10918372" cy="37145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Programs refer to data by address</a:t>
            </a:r>
          </a:p>
          <a:p>
            <a:pPr marL="552450" lvl="1"/>
            <a:r>
              <a:rPr lang="en-US" sz="2800" dirty="0" smtClean="0"/>
              <a:t>Conceptually, envision it as a very large array of bytes</a:t>
            </a:r>
          </a:p>
          <a:p>
            <a:pPr marL="952500" lvl="2"/>
            <a:r>
              <a:rPr lang="en-US" dirty="0" smtClean="0"/>
              <a:t>In reality, it’s not, but can think of it that way</a:t>
            </a:r>
          </a:p>
          <a:p>
            <a:pPr marL="552450" lvl="1"/>
            <a:r>
              <a:rPr lang="en-US" sz="2800" dirty="0" smtClean="0"/>
              <a:t>An address is like an index into that array</a:t>
            </a:r>
          </a:p>
          <a:p>
            <a:pPr marL="952500" lvl="2"/>
            <a:r>
              <a:rPr lang="en-US" dirty="0" smtClean="0"/>
              <a:t>and, a pointer variable stores an address</a:t>
            </a:r>
          </a:p>
          <a:p>
            <a:pPr marL="152400"/>
            <a:r>
              <a:rPr lang="en-US" sz="3200" dirty="0" smtClean="0"/>
              <a:t>Note: system provides private address spaces to each “process”</a:t>
            </a:r>
          </a:p>
          <a:p>
            <a:pPr marL="438150" lvl="1"/>
            <a:r>
              <a:rPr lang="en-US" sz="2800" dirty="0" smtClean="0"/>
              <a:t>Think of a process as a program being executed</a:t>
            </a:r>
          </a:p>
          <a:p>
            <a:pPr marL="438150" lvl="1"/>
            <a:r>
              <a:rPr lang="en-US" sz="2800" dirty="0" smtClean="0"/>
              <a:t>So, a program can clobber its own data, but not that of others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Byte-Oriented Memory Organization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015447" y="5135356"/>
            <a:ext cx="7046616" cy="1325325"/>
            <a:chOff x="-16" y="84"/>
            <a:chExt cx="4048" cy="696"/>
          </a:xfrm>
        </p:grpSpPr>
        <p:sp>
          <p:nvSpPr>
            <p:cNvPr id="6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19" name="Rectangle 19"/>
            <p:cNvSpPr>
              <a:spLocks/>
            </p:cNvSpPr>
            <p:nvPr/>
          </p:nvSpPr>
          <p:spPr bwMode="auto">
            <a:xfrm rot="19020000">
              <a:off x="-16" y="84"/>
              <a:ext cx="617" cy="2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20" name="Rectangle 20"/>
            <p:cNvSpPr>
              <a:spLocks/>
            </p:cNvSpPr>
            <p:nvPr/>
          </p:nvSpPr>
          <p:spPr bwMode="auto">
            <a:xfrm rot="19020000">
              <a:off x="3468" y="94"/>
              <a:ext cx="564" cy="2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4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0699" y="1083052"/>
            <a:ext cx="10734675" cy="54132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900" dirty="0" smtClean="0"/>
              <a:t>Word is a native unit of information handled by computer</a:t>
            </a:r>
          </a:p>
          <a:p>
            <a:pPr>
              <a:lnSpc>
                <a:spcPct val="110000"/>
              </a:lnSpc>
            </a:pPr>
            <a:r>
              <a:rPr lang="en-US" sz="3900" dirty="0" smtClean="0"/>
              <a:t>Any computer has a “Word Size”</a:t>
            </a:r>
          </a:p>
          <a:p>
            <a:pPr marL="552450" lvl="1">
              <a:lnSpc>
                <a:spcPct val="110000"/>
              </a:lnSpc>
            </a:pPr>
            <a:r>
              <a:rPr lang="en-US" sz="3500" dirty="0" smtClean="0"/>
              <a:t>Nominal size of integer-valued data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and of addresses</a:t>
            </a:r>
          </a:p>
          <a:p>
            <a:pPr marL="552450" lvl="1">
              <a:lnSpc>
                <a:spcPct val="110000"/>
              </a:lnSpc>
            </a:pPr>
            <a:r>
              <a:rPr lang="en-US" dirty="0" smtClean="0"/>
              <a:t>Until recently, most machines used 32 bits (4 bytes) as word size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Limits addresses to 4GB (2</a:t>
            </a:r>
            <a:r>
              <a:rPr lang="en-US" sz="2800" baseline="30000" dirty="0" smtClean="0"/>
              <a:t>32</a:t>
            </a:r>
            <a:r>
              <a:rPr lang="en-US" sz="2800" dirty="0" smtClean="0"/>
              <a:t> bytes)</a:t>
            </a:r>
          </a:p>
          <a:p>
            <a:pPr marL="438150" lvl="1">
              <a:lnSpc>
                <a:spcPct val="110000"/>
              </a:lnSpc>
            </a:pPr>
            <a:r>
              <a:rPr lang="en-US" dirty="0" smtClean="0"/>
              <a:t>Increasingly, machines have 64-bit word size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Potentially, could have 18 EB (</a:t>
            </a:r>
            <a:r>
              <a:rPr lang="en-US" sz="2800" dirty="0" err="1" smtClean="0"/>
              <a:t>exabytes</a:t>
            </a:r>
            <a:r>
              <a:rPr lang="en-US" sz="2800" dirty="0" smtClean="0"/>
              <a:t>) of addressable memory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That’s 18.4 X 10</a:t>
            </a:r>
            <a:r>
              <a:rPr lang="en-US" sz="2800" baseline="30000" dirty="0" smtClean="0"/>
              <a:t>18</a:t>
            </a:r>
          </a:p>
          <a:p>
            <a:pPr marL="552450" lvl="1">
              <a:lnSpc>
                <a:spcPct val="110000"/>
              </a:lnSpc>
            </a:pPr>
            <a:r>
              <a:rPr lang="en-US" dirty="0" smtClean="0"/>
              <a:t>Machines still support multiple data formats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Fractions or multiples of word size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Always integral number of bytes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Words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768824" y="1225553"/>
            <a:ext cx="6702745" cy="4997896"/>
          </a:xfrm>
        </p:spPr>
        <p:txBody>
          <a:bodyPr/>
          <a:lstStyle/>
          <a:p>
            <a:r>
              <a:rPr lang="en-US" dirty="0" smtClean="0"/>
              <a:t>Addresses Specify Byte Locations</a:t>
            </a:r>
          </a:p>
          <a:p>
            <a:pPr marL="552450" lvl="1"/>
            <a:r>
              <a:rPr lang="en-US" dirty="0" smtClean="0"/>
              <a:t>Address of first byte in word</a:t>
            </a:r>
          </a:p>
          <a:p>
            <a:pPr marL="552450" lvl="1"/>
            <a:r>
              <a:rPr lang="en-US" dirty="0" smtClean="0"/>
              <a:t>Addresses of successive words differ by 4 (32-bit) or 8 (64-bit)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Word-Oriented Memory Organization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956575" y="1095500"/>
            <a:ext cx="3467100" cy="5591175"/>
            <a:chOff x="0" y="0"/>
            <a:chExt cx="2184" cy="3522"/>
          </a:xfrm>
        </p:grpSpPr>
        <p:sp>
          <p:nvSpPr>
            <p:cNvPr id="6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19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20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21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22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23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24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25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26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27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28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29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0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74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5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31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70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1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2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3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32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33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34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</a:t>
              </a:r>
            </a:p>
          </p:txBody>
        </p:sp>
        <p:sp>
          <p:nvSpPr>
            <p:cNvPr id="35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6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37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39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1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3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4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algn="ctr" eaLnBrk="1" hangingPunct="1"/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5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algn="ctr" eaLnBrk="1" hangingPunct="1"/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7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8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9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103" y="860"/>
              <a:ext cx="340" cy="2486"/>
              <a:chOff x="0" y="34"/>
              <a:chExt cx="340" cy="2486"/>
            </a:xfrm>
          </p:grpSpPr>
          <p:sp>
            <p:nvSpPr>
              <p:cNvPr id="69" name="Rectangle 59"/>
              <p:cNvSpPr>
                <a:spLocks/>
              </p:cNvSpPr>
              <p:nvPr/>
            </p:nvSpPr>
            <p:spPr bwMode="auto">
              <a:xfrm>
                <a:off x="0" y="34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0000</a:t>
                </a:r>
              </a:p>
            </p:txBody>
          </p:sp>
          <p:sp>
            <p:nvSpPr>
              <p:cNvPr id="67" name="Rectangle 62"/>
              <p:cNvSpPr>
                <a:spLocks/>
              </p:cNvSpPr>
              <p:nvPr/>
            </p:nvSpPr>
            <p:spPr bwMode="auto">
              <a:xfrm>
                <a:off x="0" y="804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0004</a:t>
                </a:r>
              </a:p>
            </p:txBody>
          </p:sp>
          <p:sp>
            <p:nvSpPr>
              <p:cNvPr id="65" name="Rectangle 65"/>
              <p:cNvSpPr>
                <a:spLocks/>
              </p:cNvSpPr>
              <p:nvPr/>
            </p:nvSpPr>
            <p:spPr bwMode="auto">
              <a:xfrm>
                <a:off x="0" y="1576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0008</a:t>
                </a:r>
              </a:p>
            </p:txBody>
          </p:sp>
          <p:sp>
            <p:nvSpPr>
              <p:cNvPr id="63" name="Rectangle 68"/>
              <p:cNvSpPr>
                <a:spLocks/>
              </p:cNvSpPr>
              <p:nvPr/>
            </p:nvSpPr>
            <p:spPr bwMode="auto">
              <a:xfrm>
                <a:off x="0" y="2328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0012</a:t>
                </a:r>
              </a:p>
            </p:txBody>
          </p:sp>
        </p:grpSp>
        <p:grpSp>
          <p:nvGrpSpPr>
            <p:cNvPr id="51" name="Group 69"/>
            <p:cNvGrpSpPr>
              <a:grpSpLocks/>
            </p:cNvGrpSpPr>
            <p:nvPr/>
          </p:nvGrpSpPr>
          <p:grpSpPr bwMode="auto">
            <a:xfrm>
              <a:off x="679" y="1246"/>
              <a:ext cx="340" cy="1676"/>
              <a:chOff x="0" y="36"/>
              <a:chExt cx="340" cy="1676"/>
            </a:xfrm>
          </p:grpSpPr>
          <p:sp>
            <p:nvSpPr>
              <p:cNvPr id="57" name="Rectangle 72"/>
              <p:cNvSpPr>
                <a:spLocks/>
              </p:cNvSpPr>
              <p:nvPr/>
            </p:nvSpPr>
            <p:spPr bwMode="auto">
              <a:xfrm>
                <a:off x="0" y="36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0000</a:t>
                </a:r>
              </a:p>
            </p:txBody>
          </p:sp>
          <p:sp>
            <p:nvSpPr>
              <p:cNvPr id="55" name="Rectangle 75"/>
              <p:cNvSpPr>
                <a:spLocks/>
              </p:cNvSpPr>
              <p:nvPr/>
            </p:nvSpPr>
            <p:spPr bwMode="auto">
              <a:xfrm>
                <a:off x="0" y="1520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0008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are the bytes within a multi-byte word ordered in memory?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Conventions</a:t>
            </a:r>
          </a:p>
          <a:p>
            <a:pPr marL="552450" lvl="1">
              <a:lnSpc>
                <a:spcPct val="100000"/>
              </a:lnSpc>
            </a:pPr>
            <a:r>
              <a:rPr lang="en-US" b="1" dirty="0" smtClean="0"/>
              <a:t>Big </a:t>
            </a:r>
            <a:r>
              <a:rPr lang="en-US" b="1" dirty="0" err="1" smtClean="0"/>
              <a:t>Endian</a:t>
            </a:r>
            <a:r>
              <a:rPr lang="en-US" dirty="0" smtClean="0"/>
              <a:t>: Sun, PPC Mac, Internet</a:t>
            </a:r>
          </a:p>
          <a:p>
            <a:pPr marL="838200" lvl="2">
              <a:lnSpc>
                <a:spcPct val="100000"/>
              </a:lnSpc>
            </a:pPr>
            <a:r>
              <a:rPr lang="en-US" sz="2800" dirty="0" smtClean="0"/>
              <a:t>Least significant byte has highest address</a:t>
            </a:r>
          </a:p>
          <a:p>
            <a:pPr marL="552450" lvl="1">
              <a:lnSpc>
                <a:spcPct val="100000"/>
              </a:lnSpc>
            </a:pPr>
            <a:r>
              <a:rPr lang="en-US" b="1" dirty="0" smtClean="0"/>
              <a:t>Little </a:t>
            </a:r>
            <a:r>
              <a:rPr lang="en-US" b="1" dirty="0" err="1" smtClean="0"/>
              <a:t>Endian</a:t>
            </a:r>
            <a:r>
              <a:rPr lang="en-US" dirty="0" smtClean="0"/>
              <a:t>: x86, ARM processors running Android, </a:t>
            </a:r>
            <a:r>
              <a:rPr lang="en-US" dirty="0" err="1" smtClean="0"/>
              <a:t>iOS</a:t>
            </a:r>
            <a:r>
              <a:rPr lang="en-US" dirty="0" smtClean="0"/>
              <a:t>, and Windows, RISC-V</a:t>
            </a:r>
          </a:p>
          <a:p>
            <a:pPr marL="838200" lvl="2">
              <a:lnSpc>
                <a:spcPct val="100000"/>
              </a:lnSpc>
            </a:pPr>
            <a:r>
              <a:rPr lang="en-US" sz="2800" dirty="0" smtClean="0"/>
              <a:t>Least significant byte has lowest address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Ordering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311403"/>
            <a:ext cx="10515600" cy="1936622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marL="552450" lvl="1"/>
            <a:r>
              <a:rPr lang="en-US" dirty="0" smtClean="0"/>
              <a:t>Variable x has 4-byte value of 0x01234567</a:t>
            </a:r>
          </a:p>
          <a:p>
            <a:pPr marL="552450" lvl="1"/>
            <a:r>
              <a:rPr lang="en-US" dirty="0" smtClean="0"/>
              <a:t>Address given by &amp;x is 0x100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Ordering Example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073399" y="3549650"/>
            <a:ext cx="6867526" cy="816429"/>
            <a:chOff x="0" y="0"/>
            <a:chExt cx="3456" cy="400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864" y="0"/>
              <a:ext cx="432" cy="192"/>
              <a:chOff x="0" y="0"/>
              <a:chExt cx="432" cy="192"/>
            </a:xfrm>
          </p:grpSpPr>
          <p:sp>
            <p:nvSpPr>
              <p:cNvPr id="3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3" name="Rectangle 8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1296" y="0"/>
              <a:ext cx="432" cy="192"/>
              <a:chOff x="0" y="0"/>
              <a:chExt cx="432" cy="192"/>
            </a:xfrm>
          </p:grpSpPr>
          <p:sp>
            <p:nvSpPr>
              <p:cNvPr id="3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1" name="Rectangle 11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728" y="0"/>
              <a:ext cx="432" cy="192"/>
              <a:chOff x="0" y="0"/>
              <a:chExt cx="432" cy="192"/>
            </a:xfrm>
          </p:grpSpPr>
          <p:sp>
            <p:nvSpPr>
              <p:cNvPr id="2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9" name="Rectangle 14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2160" y="0"/>
              <a:ext cx="432" cy="192"/>
              <a:chOff x="0" y="0"/>
              <a:chExt cx="432" cy="192"/>
            </a:xfrm>
          </p:grpSpPr>
          <p:sp>
            <p:nvSpPr>
              <p:cNvPr id="2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7" name="Rectangle 17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1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2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13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2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4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2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1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1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3073399" y="4749800"/>
            <a:ext cx="6867526" cy="816429"/>
            <a:chOff x="0" y="0"/>
            <a:chExt cx="3456" cy="400"/>
          </a:xfrm>
        </p:grpSpPr>
        <p:grpSp>
          <p:nvGrpSpPr>
            <p:cNvPr id="35" name="Group 35"/>
            <p:cNvGrpSpPr>
              <a:grpSpLocks/>
            </p:cNvGrpSpPr>
            <p:nvPr/>
          </p:nvGrpSpPr>
          <p:grpSpPr bwMode="auto">
            <a:xfrm>
              <a:off x="864" y="0"/>
              <a:ext cx="432" cy="192"/>
              <a:chOff x="0" y="0"/>
              <a:chExt cx="432" cy="192"/>
            </a:xfrm>
          </p:grpSpPr>
          <p:sp>
            <p:nvSpPr>
              <p:cNvPr id="61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2" name="Rectangle 37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36" name="Group 38"/>
            <p:cNvGrpSpPr>
              <a:grpSpLocks/>
            </p:cNvGrpSpPr>
            <p:nvPr/>
          </p:nvGrpSpPr>
          <p:grpSpPr bwMode="auto">
            <a:xfrm>
              <a:off x="1296" y="0"/>
              <a:ext cx="432" cy="192"/>
              <a:chOff x="0" y="0"/>
              <a:chExt cx="432" cy="192"/>
            </a:xfrm>
          </p:grpSpPr>
          <p:sp>
            <p:nvSpPr>
              <p:cNvPr id="59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0" name="Rectangle 40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37" name="Group 41"/>
            <p:cNvGrpSpPr>
              <a:grpSpLocks/>
            </p:cNvGrpSpPr>
            <p:nvPr/>
          </p:nvGrpSpPr>
          <p:grpSpPr bwMode="auto">
            <a:xfrm>
              <a:off x="1728" y="0"/>
              <a:ext cx="432" cy="192"/>
              <a:chOff x="0" y="0"/>
              <a:chExt cx="432" cy="192"/>
            </a:xfrm>
          </p:grpSpPr>
          <p:sp>
            <p:nvSpPr>
              <p:cNvPr id="57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8" name="Rectangle 43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38" name="Group 44"/>
            <p:cNvGrpSpPr>
              <a:grpSpLocks/>
            </p:cNvGrpSpPr>
            <p:nvPr/>
          </p:nvGrpSpPr>
          <p:grpSpPr bwMode="auto">
            <a:xfrm>
              <a:off x="2160" y="0"/>
              <a:ext cx="432" cy="192"/>
              <a:chOff x="0" y="0"/>
              <a:chExt cx="432" cy="192"/>
            </a:xfrm>
          </p:grpSpPr>
          <p:sp>
            <p:nvSpPr>
              <p:cNvPr id="55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6" name="Rectangle 46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39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41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53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4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42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51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2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43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0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44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7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8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5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63" name="Rectangle 63"/>
          <p:cNvSpPr>
            <a:spLocks/>
          </p:cNvSpPr>
          <p:nvPr/>
        </p:nvSpPr>
        <p:spPr bwMode="auto">
          <a:xfrm>
            <a:off x="1854200" y="3324225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2400" b="1" dirty="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</a:t>
            </a:r>
            <a:r>
              <a:rPr lang="en-US" sz="2400" b="1" dirty="0" err="1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Endian</a:t>
            </a:r>
            <a:endParaRPr lang="en-US" sz="2400" b="1" dirty="0">
              <a:solidFill>
                <a:srgbClr val="980002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4" name="Rectangle 64"/>
          <p:cNvSpPr>
            <a:spLocks/>
          </p:cNvSpPr>
          <p:nvPr/>
        </p:nvSpPr>
        <p:spPr bwMode="auto">
          <a:xfrm>
            <a:off x="1854199" y="4667249"/>
            <a:ext cx="2308225" cy="424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2400" b="1" dirty="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</a:t>
            </a:r>
            <a:r>
              <a:rPr lang="en-US" sz="2400" b="1" dirty="0" err="1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Endian</a:t>
            </a:r>
            <a:endParaRPr lang="en-US" sz="2400" b="1" dirty="0">
              <a:solidFill>
                <a:srgbClr val="980002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65" name="Group 65"/>
          <p:cNvGrpSpPr>
            <a:grpSpLocks/>
          </p:cNvGrpSpPr>
          <p:nvPr/>
        </p:nvGrpSpPr>
        <p:grpSpPr bwMode="auto">
          <a:xfrm>
            <a:off x="4787900" y="3945854"/>
            <a:ext cx="3433764" cy="391886"/>
            <a:chOff x="0" y="16"/>
            <a:chExt cx="1728" cy="192"/>
          </a:xfrm>
          <a:solidFill>
            <a:srgbClr val="F7B217"/>
          </a:solidFill>
        </p:grpSpPr>
        <p:grpSp>
          <p:nvGrpSpPr>
            <p:cNvPr id="66" name="Group 66"/>
            <p:cNvGrpSpPr>
              <a:grpSpLocks/>
            </p:cNvGrpSpPr>
            <p:nvPr/>
          </p:nvGrpSpPr>
          <p:grpSpPr bwMode="auto">
            <a:xfrm>
              <a:off x="0" y="16"/>
              <a:ext cx="432" cy="192"/>
              <a:chOff x="0" y="16"/>
              <a:chExt cx="432" cy="192"/>
            </a:xfrm>
            <a:grpFill/>
          </p:grpSpPr>
          <p:sp>
            <p:nvSpPr>
              <p:cNvPr id="7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7" name="Rectangle 68"/>
              <p:cNvSpPr>
                <a:spLocks/>
              </p:cNvSpPr>
              <p:nvPr/>
            </p:nvSpPr>
            <p:spPr bwMode="auto">
              <a:xfrm>
                <a:off x="93" y="29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67" name="Group 69"/>
            <p:cNvGrpSpPr>
              <a:grpSpLocks/>
            </p:cNvGrpSpPr>
            <p:nvPr/>
          </p:nvGrpSpPr>
          <p:grpSpPr bwMode="auto">
            <a:xfrm>
              <a:off x="432" y="16"/>
              <a:ext cx="432" cy="192"/>
              <a:chOff x="0" y="16"/>
              <a:chExt cx="432" cy="192"/>
            </a:xfrm>
            <a:grpFill/>
          </p:grpSpPr>
          <p:sp>
            <p:nvSpPr>
              <p:cNvPr id="7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5" name="Rectangle 71"/>
              <p:cNvSpPr>
                <a:spLocks/>
              </p:cNvSpPr>
              <p:nvPr/>
            </p:nvSpPr>
            <p:spPr bwMode="auto">
              <a:xfrm>
                <a:off x="93" y="28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68" name="Group 72"/>
            <p:cNvGrpSpPr>
              <a:grpSpLocks/>
            </p:cNvGrpSpPr>
            <p:nvPr/>
          </p:nvGrpSpPr>
          <p:grpSpPr bwMode="auto">
            <a:xfrm>
              <a:off x="864" y="16"/>
              <a:ext cx="432" cy="192"/>
              <a:chOff x="0" y="16"/>
              <a:chExt cx="432" cy="192"/>
            </a:xfrm>
            <a:grpFill/>
          </p:grpSpPr>
          <p:sp>
            <p:nvSpPr>
              <p:cNvPr id="7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3" name="Rectangle 74"/>
              <p:cNvSpPr>
                <a:spLocks/>
              </p:cNvSpPr>
              <p:nvPr/>
            </p:nvSpPr>
            <p:spPr bwMode="auto">
              <a:xfrm>
                <a:off x="93" y="25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69" name="Group 75"/>
            <p:cNvGrpSpPr>
              <a:grpSpLocks/>
            </p:cNvGrpSpPr>
            <p:nvPr/>
          </p:nvGrpSpPr>
          <p:grpSpPr bwMode="auto">
            <a:xfrm>
              <a:off x="1296" y="16"/>
              <a:ext cx="432" cy="192"/>
              <a:chOff x="0" y="16"/>
              <a:chExt cx="432" cy="192"/>
            </a:xfrm>
            <a:grpFill/>
          </p:grpSpPr>
          <p:sp>
            <p:nvSpPr>
              <p:cNvPr id="7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1" name="Rectangle 77"/>
              <p:cNvSpPr>
                <a:spLocks/>
              </p:cNvSpPr>
              <p:nvPr/>
            </p:nvSpPr>
            <p:spPr bwMode="auto">
              <a:xfrm>
                <a:off x="93" y="26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78" name="Group 78"/>
          <p:cNvGrpSpPr>
            <a:grpSpLocks/>
          </p:cNvGrpSpPr>
          <p:nvPr/>
        </p:nvGrpSpPr>
        <p:grpSpPr bwMode="auto">
          <a:xfrm>
            <a:off x="4787899" y="5145996"/>
            <a:ext cx="3433764" cy="391886"/>
            <a:chOff x="0" y="16"/>
            <a:chExt cx="1728" cy="192"/>
          </a:xfrm>
          <a:solidFill>
            <a:srgbClr val="F7B217"/>
          </a:solidFill>
        </p:grpSpPr>
        <p:grpSp>
          <p:nvGrpSpPr>
            <p:cNvPr id="79" name="Group 79"/>
            <p:cNvGrpSpPr>
              <a:grpSpLocks/>
            </p:cNvGrpSpPr>
            <p:nvPr/>
          </p:nvGrpSpPr>
          <p:grpSpPr bwMode="auto">
            <a:xfrm>
              <a:off x="0" y="16"/>
              <a:ext cx="432" cy="192"/>
              <a:chOff x="0" y="16"/>
              <a:chExt cx="432" cy="192"/>
            </a:xfrm>
            <a:grpFill/>
          </p:grpSpPr>
          <p:sp>
            <p:nvSpPr>
              <p:cNvPr id="89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90" name="Rectangle 81"/>
              <p:cNvSpPr>
                <a:spLocks/>
              </p:cNvSpPr>
              <p:nvPr/>
            </p:nvSpPr>
            <p:spPr bwMode="auto">
              <a:xfrm>
                <a:off x="93" y="28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80" name="Group 82"/>
            <p:cNvGrpSpPr>
              <a:grpSpLocks/>
            </p:cNvGrpSpPr>
            <p:nvPr/>
          </p:nvGrpSpPr>
          <p:grpSpPr bwMode="auto">
            <a:xfrm>
              <a:off x="432" y="16"/>
              <a:ext cx="432" cy="192"/>
              <a:chOff x="0" y="16"/>
              <a:chExt cx="432" cy="192"/>
            </a:xfrm>
            <a:grpFill/>
          </p:grpSpPr>
          <p:sp>
            <p:nvSpPr>
              <p:cNvPr id="87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88" name="Rectangle 84"/>
              <p:cNvSpPr>
                <a:spLocks/>
              </p:cNvSpPr>
              <p:nvPr/>
            </p:nvSpPr>
            <p:spPr bwMode="auto">
              <a:xfrm>
                <a:off x="93" y="30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81" name="Group 85"/>
            <p:cNvGrpSpPr>
              <a:grpSpLocks/>
            </p:cNvGrpSpPr>
            <p:nvPr/>
          </p:nvGrpSpPr>
          <p:grpSpPr bwMode="auto">
            <a:xfrm>
              <a:off x="864" y="16"/>
              <a:ext cx="432" cy="192"/>
              <a:chOff x="0" y="16"/>
              <a:chExt cx="432" cy="192"/>
            </a:xfrm>
            <a:grpFill/>
          </p:grpSpPr>
          <p:sp>
            <p:nvSpPr>
              <p:cNvPr id="85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86" name="Rectangle 87"/>
              <p:cNvSpPr>
                <a:spLocks/>
              </p:cNvSpPr>
              <p:nvPr/>
            </p:nvSpPr>
            <p:spPr bwMode="auto">
              <a:xfrm>
                <a:off x="93" y="29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82" name="Group 88"/>
            <p:cNvGrpSpPr>
              <a:grpSpLocks/>
            </p:cNvGrpSpPr>
            <p:nvPr/>
          </p:nvGrpSpPr>
          <p:grpSpPr bwMode="auto">
            <a:xfrm>
              <a:off x="1296" y="16"/>
              <a:ext cx="432" cy="192"/>
              <a:chOff x="0" y="16"/>
              <a:chExt cx="432" cy="192"/>
            </a:xfrm>
            <a:grpFill/>
          </p:grpSpPr>
          <p:sp>
            <p:nvSpPr>
              <p:cNvPr id="83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84" name="Rectangle 90"/>
              <p:cNvSpPr>
                <a:spLocks/>
              </p:cNvSpPr>
              <p:nvPr/>
            </p:nvSpPr>
            <p:spPr bwMode="auto">
              <a:xfrm>
                <a:off x="93" y="26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124200"/>
            <a:ext cx="10515600" cy="3695700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  <a:defRPr/>
            </a:pPr>
            <a:r>
              <a:rPr lang="en-US" dirty="0" smtClean="0"/>
              <a:t>C short 2 bytes long</a:t>
            </a:r>
          </a:p>
          <a:p>
            <a:pPr>
              <a:defRPr/>
            </a:pPr>
            <a:endParaRPr lang="ru-RU" dirty="0" smtClean="0"/>
          </a:p>
          <a:p>
            <a:pPr>
              <a:defRPr/>
            </a:pPr>
            <a:r>
              <a:rPr lang="en-US" dirty="0" smtClean="0"/>
              <a:t>Sign </a:t>
            </a:r>
            <a:r>
              <a:rPr lang="en-US" dirty="0" smtClean="0"/>
              <a:t>Bit</a:t>
            </a:r>
          </a:p>
          <a:p>
            <a:pPr lvl="1">
              <a:defRPr/>
            </a:pPr>
            <a:r>
              <a:rPr lang="en-US" dirty="0" smtClean="0"/>
              <a:t>For 2’s complement, most significant bit indicates sign</a:t>
            </a:r>
          </a:p>
          <a:p>
            <a:pPr lvl="2">
              <a:defRPr/>
            </a:pPr>
            <a:r>
              <a:rPr lang="en-US" sz="2800" dirty="0" smtClean="0"/>
              <a:t>0 for nonnegative</a:t>
            </a:r>
          </a:p>
          <a:p>
            <a:pPr lvl="2">
              <a:defRPr/>
            </a:pPr>
            <a:r>
              <a:rPr lang="en-US" sz="2800" dirty="0" smtClean="0"/>
              <a:t>1 for negative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Integers</a:t>
            </a:r>
            <a:endParaRPr lang="ru-RU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356100" y="2184400"/>
            <a:ext cx="3352800" cy="954107"/>
          </a:xfrm>
          <a:prstGeom prst="rect">
            <a:avLst/>
          </a:prstGeom>
          <a:solidFill>
            <a:srgbClr val="F7B21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1E3272"/>
                </a:solidFill>
                <a:cs typeface="Courier New" pitchFamily="49" charset="0"/>
              </a:rPr>
              <a:t>short </a:t>
            </a:r>
            <a:r>
              <a:rPr lang="en-US" sz="2800" b="1" dirty="0" err="1">
                <a:solidFill>
                  <a:srgbClr val="1E3272"/>
                </a:solidFill>
                <a:cs typeface="Courier New" pitchFamily="49" charset="0"/>
              </a:rPr>
              <a:t>int</a:t>
            </a:r>
            <a:r>
              <a:rPr lang="en-US" sz="2800" dirty="0">
                <a:solidFill>
                  <a:srgbClr val="1E3272"/>
                </a:solidFill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1E3272"/>
                </a:solidFill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1E3272"/>
                </a:solidFill>
                <a:cs typeface="Courier New" pitchFamily="49" charset="0"/>
              </a:rPr>
              <a:t>short </a:t>
            </a:r>
            <a:r>
              <a:rPr lang="en-US" sz="2800" b="1" dirty="0" err="1">
                <a:solidFill>
                  <a:srgbClr val="1E3272"/>
                </a:solidFill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1E3272"/>
                </a:solidFill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1E3272"/>
                </a:solidFill>
                <a:cs typeface="Courier New" pitchFamily="49" charset="0"/>
              </a:rPr>
              <a:t>y = -15213</a:t>
            </a:r>
            <a:r>
              <a:rPr lang="en-US" sz="2800" dirty="0">
                <a:cs typeface="Courier New" pitchFamily="49" charset="0"/>
              </a:rPr>
              <a:t>;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565899" y="1460500"/>
          <a:ext cx="4724401" cy="901700"/>
        </p:xfrm>
        <a:graphic>
          <a:graphicData uri="http://schemas.openxmlformats.org/presentationml/2006/ole">
            <p:oleObj spid="_x0000_s24578" name="Equation" r:id="rId3" imgW="3323492" imgH="597877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90600" y="1409700"/>
          <a:ext cx="3568700" cy="889000"/>
        </p:xfrm>
        <a:graphic>
          <a:graphicData uri="http://schemas.openxmlformats.org/presentationml/2006/ole">
            <p:oleObj spid="_x0000_s24579" name="Equation" r:id="rId4" imgW="2127738" imgH="597877" progId="Equation.3">
              <p:embed/>
            </p:oleObj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14400" y="952500"/>
            <a:ext cx="1776448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273272"/>
                </a:solidFill>
              </a:rPr>
              <a:t>Unsigned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527800" y="965200"/>
            <a:ext cx="3438185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273272"/>
                </a:solidFill>
              </a:rPr>
              <a:t>Two’s Complement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8890000" y="2247900"/>
            <a:ext cx="46990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915400" y="2667000"/>
            <a:ext cx="12065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273272"/>
                </a:solidFill>
                <a:latin typeface="Calibri" pitchFamily="34" charset="0"/>
              </a:rPr>
              <a:t>Sign</a:t>
            </a:r>
            <a:r>
              <a:rPr lang="ru-RU" sz="2400" b="1" dirty="0" smtClean="0">
                <a:solidFill>
                  <a:srgbClr val="273272"/>
                </a:solidFill>
                <a:latin typeface="Calibri" pitchFamily="34" charset="0"/>
              </a:rPr>
              <a:t> </a:t>
            </a:r>
            <a:r>
              <a:rPr lang="en-US" sz="2400" b="1" dirty="0" smtClean="0">
                <a:solidFill>
                  <a:srgbClr val="273272"/>
                </a:solidFill>
                <a:latin typeface="Calibri" pitchFamily="34" charset="0"/>
              </a:rPr>
              <a:t>Bit</a:t>
            </a:r>
            <a:endParaRPr lang="en-US" sz="2400" b="1" dirty="0">
              <a:solidFill>
                <a:srgbClr val="273272"/>
              </a:solidFill>
              <a:latin typeface="Calibri" pitchFamily="34" charset="0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/>
        </p:nvGraphicFramePr>
        <p:xfrm>
          <a:off x="3159760" y="3804919"/>
          <a:ext cx="5920739" cy="1173480"/>
        </p:xfrm>
        <a:graphic>
          <a:graphicData uri="http://schemas.openxmlformats.org/drawingml/2006/table">
            <a:tbl>
              <a:tblPr/>
              <a:tblGrid>
                <a:gridCol w="546793"/>
                <a:gridCol w="1333643"/>
                <a:gridCol w="1180324"/>
                <a:gridCol w="2859979"/>
              </a:tblGrid>
              <a:tr h="391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Decimal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Hex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Binary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x</a:t>
                      </a:r>
                      <a:endParaRPr lang="ru-RU" sz="2400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15213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3B 6D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00111011 01101101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y</a:t>
                      </a:r>
                      <a:endParaRPr lang="ru-RU" sz="2400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-15213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C4 93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1E3272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11000100 10010011</a:t>
                      </a:r>
                      <a:endParaRPr lang="ru-RU" sz="2400" b="1" dirty="0">
                        <a:solidFill>
                          <a:srgbClr val="1E3272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Two-complement Encoding </a:t>
            </a:r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17600" y="3302000"/>
            <a:ext cx="4445000" cy="830997"/>
          </a:xfrm>
          <a:prstGeom prst="rect">
            <a:avLst/>
          </a:prstGeom>
          <a:solidFill>
            <a:srgbClr val="F7B21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cs typeface="Courier New" pitchFamily="49" charset="0"/>
              </a:rPr>
              <a:t>  x = </a:t>
            </a:r>
            <a:r>
              <a:rPr lang="ru-RU" sz="2400" dirty="0" smtClean="0">
                <a:cs typeface="Courier New" pitchFamily="49" charset="0"/>
              </a:rPr>
              <a:t>  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>
                <a:cs typeface="Courier New" pitchFamily="49" charset="0"/>
              </a:rPr>
              <a:t>15213: </a:t>
            </a:r>
            <a:r>
              <a:rPr lang="en-US" sz="2400" dirty="0" smtClean="0">
                <a:cs typeface="Courier New" pitchFamily="49" charset="0"/>
              </a:rPr>
              <a:t>00111011 </a:t>
            </a:r>
            <a:r>
              <a:rPr lang="en-US" sz="2400" dirty="0">
                <a:cs typeface="Courier New" pitchFamily="49" charset="0"/>
              </a:rPr>
              <a:t>01101101</a:t>
            </a:r>
          </a:p>
          <a:p>
            <a:r>
              <a:rPr lang="en-US" sz="2400" dirty="0">
                <a:cs typeface="Courier New" pitchFamily="49" charset="0"/>
              </a:rPr>
              <a:t>  y = </a:t>
            </a:r>
            <a:r>
              <a:rPr lang="ru-RU" sz="2400" dirty="0" smtClean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-</a:t>
            </a:r>
            <a:r>
              <a:rPr lang="en-US" sz="2400" dirty="0">
                <a:cs typeface="Courier New" pitchFamily="49" charset="0"/>
              </a:rPr>
              <a:t>15213: 11000100 10010011</a:t>
            </a:r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idx="1"/>
          </p:nvPr>
        </p:nvGraphicFramePr>
        <p:xfrm>
          <a:off x="5867400" y="1104902"/>
          <a:ext cx="4699000" cy="5486400"/>
        </p:xfrm>
        <a:graphic>
          <a:graphicData uri="http://schemas.openxmlformats.org/drawingml/2006/table">
            <a:tbl>
              <a:tblPr/>
              <a:tblGrid>
                <a:gridCol w="939800"/>
                <a:gridCol w="939800"/>
                <a:gridCol w="939800"/>
                <a:gridCol w="939800"/>
                <a:gridCol w="939800"/>
              </a:tblGrid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Weight</a:t>
                      </a:r>
                      <a:endParaRPr lang="ru-RU" sz="2000" b="1" kern="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15213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-15213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   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16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16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128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128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256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256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512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512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1024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1024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2048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2048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4096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4096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8192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8192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16384</a:t>
                      </a:r>
                      <a:endParaRPr lang="ru-RU" sz="2000" b="1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16384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-32768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-32768</a:t>
                      </a:r>
                      <a:endParaRPr lang="ru-RU" sz="2000" b="1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214665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Sum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15213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-15213</a:t>
                      </a:r>
                      <a:endParaRPr lang="ru-RU" sz="2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734" marR="8734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algn="just">
              <a:spcBef>
                <a:spcPct val="20000"/>
              </a:spcBef>
            </a:pPr>
            <a:r>
              <a:rPr lang="en-US" sz="4000" b="1" dirty="0" smtClean="0"/>
              <a:t>Extend number from </a:t>
            </a:r>
            <a:r>
              <a:rPr lang="en-US" sz="4000" b="1" i="1" dirty="0" smtClean="0"/>
              <a:t>N</a:t>
            </a:r>
            <a:r>
              <a:rPr lang="en-US" sz="4000" b="1" dirty="0" smtClean="0"/>
              <a:t> to </a:t>
            </a:r>
            <a:r>
              <a:rPr lang="en-US" sz="4000" b="1" i="1" dirty="0" smtClean="0"/>
              <a:t>M</a:t>
            </a:r>
            <a:r>
              <a:rPr lang="en-US" sz="4000" b="1" dirty="0" smtClean="0"/>
              <a:t> bits (</a:t>
            </a:r>
            <a:r>
              <a:rPr lang="en-US" sz="4000" b="1" i="1" dirty="0" smtClean="0"/>
              <a:t>M</a:t>
            </a:r>
            <a:r>
              <a:rPr lang="en-US" sz="4000" b="1" dirty="0" smtClean="0"/>
              <a:t> &gt; </a:t>
            </a:r>
            <a:r>
              <a:rPr lang="en-US" sz="4000" b="1" i="1" dirty="0" smtClean="0"/>
              <a:t>N</a:t>
            </a:r>
            <a:r>
              <a:rPr lang="en-US" sz="4000" b="1" dirty="0" smtClean="0"/>
              <a:t>) :</a:t>
            </a:r>
            <a:endParaRPr lang="en-US" sz="4000" b="1" dirty="0" smtClean="0"/>
          </a:p>
          <a:p>
            <a:pPr marL="914400" lvl="1" indent="-457200" algn="just">
              <a:spcBef>
                <a:spcPct val="20000"/>
              </a:spcBef>
            </a:pPr>
            <a:r>
              <a:rPr lang="en-US" sz="3600" dirty="0" smtClean="0"/>
              <a:t>Sign-extension</a:t>
            </a:r>
          </a:p>
          <a:p>
            <a:pPr marL="914400" lvl="1" indent="-457200" algn="just">
              <a:spcBef>
                <a:spcPct val="20000"/>
              </a:spcBef>
            </a:pPr>
            <a:r>
              <a:rPr lang="en-US" sz="3600" dirty="0" smtClean="0"/>
              <a:t>Zero-extension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Bit Width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1" y="1047429"/>
            <a:ext cx="10490860" cy="34889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Each bit is 0 or 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By encoding/interpreting sets of bits in various ways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Computers determine what to do (instructions)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… and represent and manipulate numbers, sets, strings, etc…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Why bits? Electronic implementation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Easy to store with </a:t>
            </a:r>
            <a:r>
              <a:rPr lang="en-US" sz="2800" dirty="0" err="1" smtClean="0"/>
              <a:t>bistable</a:t>
            </a:r>
            <a:r>
              <a:rPr lang="en-US" sz="2800" dirty="0" smtClean="0"/>
              <a:t> elements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Reliably transmitted on noisy and inaccurate wires </a:t>
            </a:r>
          </a:p>
          <a:p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Bits</a:t>
            </a:r>
            <a:endParaRPr lang="ru-RU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42126" y="4611575"/>
            <a:ext cx="8777528" cy="2086099"/>
            <a:chOff x="0" y="0"/>
            <a:chExt cx="4320" cy="1392"/>
          </a:xfrm>
        </p:grpSpPr>
        <p:sp>
          <p:nvSpPr>
            <p:cNvPr id="6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F7B217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F7B217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Sign bit copied to </a:t>
            </a:r>
            <a:r>
              <a:rPr lang="en-US" dirty="0" err="1" smtClean="0"/>
              <a:t>msb’s</a:t>
            </a:r>
            <a:endParaRPr lang="en-US" dirty="0" smtClean="0"/>
          </a:p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Number value is same</a:t>
            </a:r>
          </a:p>
          <a:p>
            <a:pPr marL="533400" indent="-533400" algn="just">
              <a:spcBef>
                <a:spcPct val="20000"/>
              </a:spcBef>
            </a:pPr>
            <a:endParaRPr lang="en-US" dirty="0" smtClean="0"/>
          </a:p>
          <a:p>
            <a:pPr marL="533400" indent="-533400" algn="just">
              <a:spcBef>
                <a:spcPct val="20000"/>
              </a:spcBef>
            </a:pPr>
            <a:r>
              <a:rPr lang="en-US" b="1" dirty="0" smtClean="0"/>
              <a:t>Example 1:</a:t>
            </a:r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4-bit representation of 3 = </a:t>
            </a:r>
            <a:r>
              <a:rPr lang="en-US" dirty="0" smtClean="0">
                <a:solidFill>
                  <a:schemeClr val="accent2"/>
                </a:solidFill>
              </a:rPr>
              <a:t>0</a:t>
            </a:r>
            <a:r>
              <a:rPr lang="en-US" dirty="0" smtClean="0"/>
              <a:t>011</a:t>
            </a:r>
            <a:endParaRPr lang="en-US" dirty="0" smtClean="0"/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8-bit sign-extended value: </a:t>
            </a:r>
            <a:r>
              <a:rPr lang="en-US" dirty="0" smtClean="0">
                <a:solidFill>
                  <a:schemeClr val="accent2"/>
                </a:solidFill>
              </a:rPr>
              <a:t>0000</a:t>
            </a:r>
            <a:r>
              <a:rPr lang="en-US" dirty="0" smtClean="0"/>
              <a:t>0011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b="1" dirty="0" smtClean="0"/>
              <a:t>Example 2:</a:t>
            </a:r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4-bit representation of -5 = </a:t>
            </a:r>
            <a:r>
              <a:rPr lang="en-US" dirty="0" smtClean="0">
                <a:solidFill>
                  <a:schemeClr val="accent2"/>
                </a:solidFill>
              </a:rPr>
              <a:t>1</a:t>
            </a:r>
            <a:r>
              <a:rPr lang="en-US" dirty="0" smtClean="0"/>
              <a:t>011</a:t>
            </a:r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8-bit sign-extended value:  </a:t>
            </a:r>
            <a:r>
              <a:rPr lang="en-US" dirty="0" smtClean="0">
                <a:solidFill>
                  <a:schemeClr val="accent2"/>
                </a:solidFill>
              </a:rPr>
              <a:t>1111</a:t>
            </a:r>
            <a:r>
              <a:rPr lang="en-US" dirty="0" smtClean="0"/>
              <a:t>1011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Sign-Extension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Zeros copied to </a:t>
            </a:r>
            <a:r>
              <a:rPr lang="en-US" dirty="0" err="1" smtClean="0"/>
              <a:t>msb’s</a:t>
            </a:r>
            <a:endParaRPr lang="en-US" dirty="0" smtClean="0"/>
          </a:p>
          <a:p>
            <a:pPr marL="533400" indent="-533400" algn="just">
              <a:spcBef>
                <a:spcPct val="20000"/>
              </a:spcBef>
            </a:pPr>
            <a:r>
              <a:rPr lang="en-US" dirty="0" smtClean="0"/>
              <a:t>Value changes for negative numbers</a:t>
            </a:r>
          </a:p>
          <a:p>
            <a:pPr marL="533400" indent="-533400" algn="just">
              <a:spcBef>
                <a:spcPct val="20000"/>
              </a:spcBef>
            </a:pPr>
            <a:endParaRPr lang="en-US" dirty="0" smtClean="0"/>
          </a:p>
          <a:p>
            <a:pPr marL="533400" indent="-533400" algn="just">
              <a:spcBef>
                <a:spcPct val="20000"/>
              </a:spcBef>
            </a:pPr>
            <a:r>
              <a:rPr lang="en-US" b="1" dirty="0" smtClean="0"/>
              <a:t>Example 1:</a:t>
            </a:r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4-bit value =            </a:t>
            </a:r>
            <a:r>
              <a:rPr lang="en-US" dirty="0" smtClean="0"/>
              <a:t>          </a:t>
            </a:r>
            <a:r>
              <a:rPr lang="ru-RU" dirty="0" smtClean="0"/>
              <a:t>        </a:t>
            </a:r>
            <a:r>
              <a:rPr lang="en-US" dirty="0" smtClean="0"/>
              <a:t>  </a:t>
            </a:r>
            <a:r>
              <a:rPr lang="ru-RU" dirty="0" smtClean="0"/>
              <a:t> </a:t>
            </a:r>
            <a:r>
              <a:rPr lang="en-US" dirty="0" smtClean="0"/>
              <a:t> 0011 </a:t>
            </a:r>
            <a:r>
              <a:rPr lang="en-US" dirty="0" smtClean="0"/>
              <a:t>= 3</a:t>
            </a:r>
            <a:r>
              <a:rPr lang="en-US" baseline="-25000" dirty="0" smtClean="0"/>
              <a:t>10</a:t>
            </a:r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8-bit zero-extended value: </a:t>
            </a:r>
            <a:r>
              <a:rPr lang="en-US" dirty="0" smtClean="0">
                <a:solidFill>
                  <a:schemeClr val="accent2"/>
                </a:solidFill>
              </a:rPr>
              <a:t>0000</a:t>
            </a:r>
            <a:r>
              <a:rPr lang="en-US" dirty="0" smtClean="0"/>
              <a:t>0011 = 3</a:t>
            </a:r>
            <a:r>
              <a:rPr lang="en-US" baseline="-25000" dirty="0" smtClean="0"/>
              <a:t>10</a:t>
            </a:r>
          </a:p>
          <a:p>
            <a:pPr marL="533400" indent="-533400" algn="just">
              <a:spcBef>
                <a:spcPct val="20000"/>
              </a:spcBef>
            </a:pPr>
            <a:r>
              <a:rPr lang="en-US" b="1" dirty="0" smtClean="0"/>
              <a:t>Example 2:</a:t>
            </a:r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4-bit value </a:t>
            </a:r>
            <a:r>
              <a:rPr lang="en-US" dirty="0" smtClean="0"/>
              <a:t>=</a:t>
            </a:r>
            <a:r>
              <a:rPr lang="ru-RU" dirty="0" smtClean="0"/>
              <a:t>                                  </a:t>
            </a:r>
            <a:r>
              <a:rPr lang="en-US" dirty="0" smtClean="0"/>
              <a:t>1011 </a:t>
            </a:r>
            <a:r>
              <a:rPr lang="en-US" dirty="0" smtClean="0"/>
              <a:t>= -5</a:t>
            </a:r>
            <a:r>
              <a:rPr lang="en-US" baseline="-25000" dirty="0" smtClean="0"/>
              <a:t>10</a:t>
            </a:r>
            <a:endParaRPr lang="en-US" dirty="0" smtClean="0"/>
          </a:p>
          <a:p>
            <a:pPr marL="914400" lvl="1" indent="-457200" algn="just">
              <a:spcBef>
                <a:spcPct val="20000"/>
              </a:spcBef>
            </a:pPr>
            <a:r>
              <a:rPr lang="en-US" dirty="0" smtClean="0"/>
              <a:t>8-bit zero-extended value: </a:t>
            </a:r>
            <a:r>
              <a:rPr lang="en-US" dirty="0" smtClean="0">
                <a:solidFill>
                  <a:schemeClr val="accent2"/>
                </a:solidFill>
              </a:rPr>
              <a:t>0000</a:t>
            </a:r>
            <a:r>
              <a:rPr lang="en-US" dirty="0" smtClean="0"/>
              <a:t>1011 = </a:t>
            </a:r>
            <a:r>
              <a:rPr lang="en-US" dirty="0" smtClean="0"/>
              <a:t>11</a:t>
            </a:r>
            <a:r>
              <a:rPr lang="en-US" baseline="-25000" dirty="0" smtClean="0"/>
              <a:t>10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Zero-Extension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Systems</a:t>
            </a:r>
            <a:endParaRPr lang="ru-RU" dirty="0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Decimal numbers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Binary numbers</a:t>
            </a:r>
          </a:p>
          <a:p>
            <a:endParaRPr lang="ru-RU" dirty="0"/>
          </a:p>
        </p:txBody>
      </p:sp>
      <p:graphicFrame>
        <p:nvGraphicFramePr>
          <p:cNvPr id="1027" name="Object 3"/>
          <p:cNvGraphicFramePr>
            <a:graphicFrameLocks noGrp="1" noChangeAspect="1"/>
          </p:cNvGraphicFramePr>
          <p:nvPr/>
        </p:nvGraphicFramePr>
        <p:xfrm>
          <a:off x="3784600" y="1117600"/>
          <a:ext cx="7924800" cy="2882900"/>
        </p:xfrm>
        <a:graphic>
          <a:graphicData uri="http://schemas.openxmlformats.org/presentationml/2006/ole">
            <p:oleObj spid="_x0000_s1027" name="Visio" r:id="rId3" imgW="3546348" imgH="1112520" progId="Visio.Drawing.11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Grp="1" noChangeAspect="1"/>
          </p:cNvGraphicFramePr>
          <p:nvPr/>
        </p:nvGraphicFramePr>
        <p:xfrm>
          <a:off x="3759200" y="3873500"/>
          <a:ext cx="8013700" cy="2768600"/>
        </p:xfrm>
        <a:graphic>
          <a:graphicData uri="http://schemas.openxmlformats.org/presentationml/2006/ole">
            <p:oleObj spid="_x0000_s1028" name="VISIO" r:id="rId4" imgW="3546348" imgH="95554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25652"/>
            <a:ext cx="10490200" cy="5349747"/>
          </a:xfrm>
        </p:spPr>
        <p:txBody>
          <a:bodyPr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0</a:t>
            </a:r>
            <a:r>
              <a:rPr lang="en-US" dirty="0" smtClean="0"/>
              <a:t> = 1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1</a:t>
            </a:r>
            <a:r>
              <a:rPr lang="en-US" dirty="0" smtClean="0"/>
              <a:t> = 2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= 4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3</a:t>
            </a:r>
            <a:r>
              <a:rPr lang="en-US" dirty="0" smtClean="0"/>
              <a:t> = 8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4</a:t>
            </a:r>
            <a:r>
              <a:rPr lang="en-US" dirty="0" smtClean="0"/>
              <a:t> = 16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5</a:t>
            </a:r>
            <a:r>
              <a:rPr lang="en-US" dirty="0" smtClean="0"/>
              <a:t> = 32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6</a:t>
            </a:r>
            <a:r>
              <a:rPr lang="en-US" dirty="0" smtClean="0"/>
              <a:t> = 64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2</a:t>
            </a:r>
            <a:r>
              <a:rPr lang="en-US" baseline="30000" dirty="0" smtClean="0"/>
              <a:t>7</a:t>
            </a:r>
            <a:r>
              <a:rPr lang="en-US" dirty="0" smtClean="0"/>
              <a:t> = 128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Handy to memorize up to 2</a:t>
            </a:r>
            <a:r>
              <a:rPr lang="en-US" baseline="30000" dirty="0" smtClean="0"/>
              <a:t>10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of Two</a:t>
            </a:r>
            <a:endParaRPr lang="ru-RU" dirty="0"/>
          </a:p>
        </p:txBody>
      </p:sp>
      <p:sp>
        <p:nvSpPr>
          <p:cNvPr id="6" name="Содержимое 1"/>
          <p:cNvSpPr txBox="1">
            <a:spLocks/>
          </p:cNvSpPr>
          <p:nvPr/>
        </p:nvSpPr>
        <p:spPr>
          <a:xfrm>
            <a:off x="6591300" y="1051052"/>
            <a:ext cx="4737100" cy="543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8 </a:t>
            </a:r>
            <a:r>
              <a:rPr lang="en-US" sz="3600" dirty="0" smtClean="0">
                <a:solidFill>
                  <a:srgbClr val="273272"/>
                </a:solidFill>
              </a:rPr>
              <a:t> = 256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9</a:t>
            </a:r>
            <a:r>
              <a:rPr lang="en-US" sz="3600" dirty="0" smtClean="0">
                <a:solidFill>
                  <a:srgbClr val="273272"/>
                </a:solidFill>
              </a:rPr>
              <a:t>  = 512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10</a:t>
            </a:r>
            <a:r>
              <a:rPr lang="en-US" sz="3600" dirty="0" smtClean="0">
                <a:solidFill>
                  <a:srgbClr val="273272"/>
                </a:solidFill>
              </a:rPr>
              <a:t> = 1024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11</a:t>
            </a:r>
            <a:r>
              <a:rPr lang="en-US" sz="3600" dirty="0" smtClean="0">
                <a:solidFill>
                  <a:srgbClr val="273272"/>
                </a:solidFill>
              </a:rPr>
              <a:t> = 2048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12</a:t>
            </a:r>
            <a:r>
              <a:rPr lang="en-US" sz="3600" dirty="0" smtClean="0">
                <a:solidFill>
                  <a:srgbClr val="273272"/>
                </a:solidFill>
              </a:rPr>
              <a:t> = 4096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13</a:t>
            </a:r>
            <a:r>
              <a:rPr lang="en-US" sz="3600" dirty="0" smtClean="0">
                <a:solidFill>
                  <a:srgbClr val="273272"/>
                </a:solidFill>
              </a:rPr>
              <a:t> = 8192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14</a:t>
            </a:r>
            <a:r>
              <a:rPr lang="en-US" sz="3600" dirty="0" smtClean="0">
                <a:solidFill>
                  <a:srgbClr val="273272"/>
                </a:solidFill>
              </a:rPr>
              <a:t> = 16384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3600" dirty="0" smtClean="0">
                <a:solidFill>
                  <a:srgbClr val="273272"/>
                </a:solidFill>
              </a:rPr>
              <a:t>2</a:t>
            </a:r>
            <a:r>
              <a:rPr lang="en-US" sz="3600" baseline="30000" dirty="0" smtClean="0">
                <a:solidFill>
                  <a:srgbClr val="273272"/>
                </a:solidFill>
              </a:rPr>
              <a:t>15</a:t>
            </a:r>
            <a:r>
              <a:rPr lang="en-US" sz="3600" dirty="0" smtClean="0">
                <a:solidFill>
                  <a:srgbClr val="273272"/>
                </a:solidFill>
              </a:rPr>
              <a:t> = 32768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Aft>
                <a:spcPts val="0"/>
              </a:spcAft>
              <a:buClrTx/>
              <a:buSzTx/>
              <a:tabLst/>
              <a:defRPr/>
            </a:pPr>
            <a:endParaRPr kumimoji="0" lang="ru-RU" sz="36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smtClean="0"/>
              <a:t>Decimal to binary conversion: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Convert 10011</a:t>
            </a:r>
            <a:r>
              <a:rPr lang="en-US" baseline="-25000" dirty="0" smtClean="0"/>
              <a:t>2</a:t>
            </a:r>
            <a:r>
              <a:rPr lang="en-US" dirty="0" smtClean="0"/>
              <a:t> to decimal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16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+ 8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0 + 4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0 + 2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+ 1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= 19</a:t>
            </a:r>
            <a:r>
              <a:rPr lang="en-US" baseline="-25000" dirty="0" smtClean="0"/>
              <a:t>10</a:t>
            </a:r>
          </a:p>
          <a:p>
            <a:pPr marL="742950" lvl="1" indent="-285750">
              <a:spcBef>
                <a:spcPct val="20000"/>
              </a:spcBef>
              <a:buNone/>
            </a:pPr>
            <a:endParaRPr lang="en-US" baseline="-25000" dirty="0" smtClean="0"/>
          </a:p>
          <a:p>
            <a:pPr marL="742950" lvl="1" indent="-285750">
              <a:spcBef>
                <a:spcPct val="20000"/>
              </a:spcBef>
              <a:buNone/>
            </a:pPr>
            <a:endParaRPr lang="en-US" baseline="-25000" dirty="0" smtClean="0"/>
          </a:p>
          <a:p>
            <a:pPr marL="342900" indent="-342900">
              <a:spcBef>
                <a:spcPct val="20000"/>
              </a:spcBef>
            </a:pPr>
            <a:r>
              <a:rPr lang="en-US" dirty="0" smtClean="0"/>
              <a:t>Decimal to binary conversion: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Convert 47</a:t>
            </a:r>
            <a:r>
              <a:rPr lang="en-US" baseline="-25000" dirty="0" smtClean="0"/>
              <a:t>10</a:t>
            </a:r>
            <a:r>
              <a:rPr lang="en-US" dirty="0" smtClean="0"/>
              <a:t> to binary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32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+ 16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0 + 8</a:t>
            </a:r>
            <a:r>
              <a:rPr lang="en-US" dirty="0" smtClean="0">
                <a:cs typeface="Times New Roman" pitchFamily="18" charset="0"/>
              </a:rPr>
              <a:t>×1</a:t>
            </a:r>
            <a:r>
              <a:rPr lang="en-US" dirty="0" smtClean="0"/>
              <a:t> + 4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+ 2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+ 1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 = 101111</a:t>
            </a:r>
            <a:r>
              <a:rPr lang="en-US" baseline="-25000" dirty="0" smtClean="0"/>
              <a:t>2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Conversion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76452"/>
            <a:ext cx="10515600" cy="56799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4600" i="1" dirty="0" smtClean="0"/>
              <a:t>N</a:t>
            </a:r>
            <a:r>
              <a:rPr lang="en-US" sz="4600" dirty="0" smtClean="0"/>
              <a:t>-digit decimal number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How many values? </a:t>
            </a:r>
            <a:r>
              <a:rPr lang="en-US" sz="4100" b="1" dirty="0" smtClean="0">
                <a:solidFill>
                  <a:schemeClr val="accent1"/>
                </a:solidFill>
              </a:rPr>
              <a:t>10</a:t>
            </a:r>
            <a:r>
              <a:rPr lang="en-US" sz="4100" b="1" i="1" baseline="30000" dirty="0" smtClean="0">
                <a:solidFill>
                  <a:schemeClr val="accent1"/>
                </a:solidFill>
              </a:rPr>
              <a:t>N</a:t>
            </a:r>
            <a:endParaRPr lang="en-US" sz="4100" b="1" dirty="0" smtClean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Range?  </a:t>
            </a:r>
            <a:r>
              <a:rPr lang="en-US" sz="4100" b="1" dirty="0" smtClean="0">
                <a:solidFill>
                  <a:schemeClr val="accent1"/>
                </a:solidFill>
              </a:rPr>
              <a:t>[0, 10</a:t>
            </a:r>
            <a:r>
              <a:rPr lang="en-US" sz="4100" b="1" i="1" baseline="30000" dirty="0" smtClean="0">
                <a:solidFill>
                  <a:schemeClr val="accent1"/>
                </a:solidFill>
              </a:rPr>
              <a:t>N</a:t>
            </a:r>
            <a:r>
              <a:rPr lang="en-US" sz="4100" b="1" dirty="0" smtClean="0">
                <a:solidFill>
                  <a:schemeClr val="accent1"/>
                </a:solidFill>
              </a:rPr>
              <a:t> - 1]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Example: 3-digit decimal number: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3300" b="1" dirty="0" smtClean="0">
                <a:solidFill>
                  <a:schemeClr val="accent1"/>
                </a:solidFill>
              </a:rPr>
              <a:t>10</a:t>
            </a:r>
            <a:r>
              <a:rPr lang="en-US" sz="3300" b="1" baseline="30000" dirty="0" smtClean="0">
                <a:solidFill>
                  <a:schemeClr val="accent1"/>
                </a:solidFill>
              </a:rPr>
              <a:t>3</a:t>
            </a:r>
            <a:r>
              <a:rPr lang="en-US" sz="3300" b="1" dirty="0" smtClean="0">
                <a:solidFill>
                  <a:schemeClr val="accent1"/>
                </a:solidFill>
              </a:rPr>
              <a:t> = 1000 possible values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3300" b="1" dirty="0" smtClean="0">
                <a:solidFill>
                  <a:schemeClr val="accent1"/>
                </a:solidFill>
              </a:rPr>
              <a:t>Range: [0, 999]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4600" i="1" dirty="0" smtClean="0"/>
              <a:t>N</a:t>
            </a:r>
            <a:r>
              <a:rPr lang="en-US" sz="4600" dirty="0" smtClean="0"/>
              <a:t>-bit binary number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How many values? </a:t>
            </a:r>
            <a:r>
              <a:rPr lang="en-US" sz="4100" b="1" dirty="0" smtClean="0">
                <a:solidFill>
                  <a:schemeClr val="accent1"/>
                </a:solidFill>
              </a:rPr>
              <a:t>2</a:t>
            </a:r>
            <a:r>
              <a:rPr lang="en-US" sz="4100" b="1" i="1" baseline="30000" dirty="0" smtClean="0">
                <a:solidFill>
                  <a:schemeClr val="accent1"/>
                </a:solidFill>
              </a:rPr>
              <a:t>N</a:t>
            </a:r>
            <a:endParaRPr lang="en-US" sz="4100" b="1" dirty="0" smtClean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Range: </a:t>
            </a:r>
            <a:r>
              <a:rPr lang="en-US" sz="4100" b="1" dirty="0" smtClean="0">
                <a:solidFill>
                  <a:schemeClr val="accent1"/>
                </a:solidFill>
              </a:rPr>
              <a:t>[0, 2</a:t>
            </a:r>
            <a:r>
              <a:rPr lang="en-US" sz="4100" b="1" i="1" baseline="30000" dirty="0" smtClean="0">
                <a:solidFill>
                  <a:schemeClr val="accent1"/>
                </a:solidFill>
              </a:rPr>
              <a:t>N</a:t>
            </a:r>
            <a:r>
              <a:rPr lang="en-US" sz="4100" b="1" dirty="0" smtClean="0">
                <a:solidFill>
                  <a:schemeClr val="accent1"/>
                </a:solidFill>
              </a:rPr>
              <a:t> - 1]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Example: 3-digit binary number: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3300" b="1" dirty="0" smtClean="0">
                <a:solidFill>
                  <a:schemeClr val="accent1"/>
                </a:solidFill>
              </a:rPr>
              <a:t>2</a:t>
            </a:r>
            <a:r>
              <a:rPr lang="en-US" sz="3300" b="1" baseline="30000" dirty="0" smtClean="0">
                <a:solidFill>
                  <a:schemeClr val="accent1"/>
                </a:solidFill>
              </a:rPr>
              <a:t>3</a:t>
            </a:r>
            <a:r>
              <a:rPr lang="en-US" sz="3300" b="1" dirty="0" smtClean="0">
                <a:solidFill>
                  <a:schemeClr val="accent1"/>
                </a:solidFill>
              </a:rPr>
              <a:t> = 8 possible values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3300" b="1" dirty="0" smtClean="0">
                <a:solidFill>
                  <a:schemeClr val="accent1"/>
                </a:solidFill>
              </a:rPr>
              <a:t>Range: [0, 7] = [000</a:t>
            </a:r>
            <a:r>
              <a:rPr lang="en-US" sz="33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sz="3300" b="1" dirty="0" smtClean="0">
                <a:solidFill>
                  <a:schemeClr val="accent1"/>
                </a:solidFill>
              </a:rPr>
              <a:t> to 111</a:t>
            </a:r>
            <a:r>
              <a:rPr lang="en-US" sz="3300" b="1" baseline="-25000" dirty="0" smtClean="0">
                <a:solidFill>
                  <a:schemeClr val="accent1"/>
                </a:solidFill>
              </a:rPr>
              <a:t>2</a:t>
            </a:r>
            <a:r>
              <a:rPr lang="en-US" sz="3300" b="1" dirty="0" smtClean="0">
                <a:solidFill>
                  <a:schemeClr val="accent1"/>
                </a:solidFill>
              </a:rPr>
              <a:t>]</a:t>
            </a:r>
            <a:endParaRPr lang="ru-RU" sz="33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Values and Range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241552"/>
            <a:ext cx="4381500" cy="5298947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smtClean="0"/>
              <a:t>Base 16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 smtClean="0"/>
              <a:t>Shorthand for binary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Hexadecimal Numbers</a:t>
            </a:r>
            <a:endParaRPr lang="ru-RU" dirty="0"/>
          </a:p>
        </p:txBody>
      </p:sp>
      <p:graphicFrame>
        <p:nvGraphicFramePr>
          <p:cNvPr id="154" name="Group 4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="" xmlns:p14="http://schemas.microsoft.com/office/powerpoint/2010/main" val="3887112680"/>
              </p:ext>
            </p:extLst>
          </p:nvPr>
        </p:nvGraphicFramePr>
        <p:xfrm>
          <a:off x="5384800" y="1041400"/>
          <a:ext cx="5257799" cy="5699760"/>
        </p:xfrm>
        <a:graphic>
          <a:graphicData uri="http://schemas.openxmlformats.org/drawingml/2006/table">
            <a:tbl>
              <a:tblPr/>
              <a:tblGrid>
                <a:gridCol w="1272048"/>
                <a:gridCol w="2035277"/>
                <a:gridCol w="1950474"/>
              </a:tblGrid>
              <a:tr h="32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 Digit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327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 smtClean="0"/>
              <a:t>Hexadecimal to binary conversion: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Convert 4AF</a:t>
            </a:r>
            <a:r>
              <a:rPr lang="en-US" baseline="-25000" dirty="0" smtClean="0"/>
              <a:t>16</a:t>
            </a:r>
            <a:r>
              <a:rPr lang="en-US" dirty="0" smtClean="0"/>
              <a:t> (also written 0x4AF) to binary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0100 1010 1111</a:t>
            </a:r>
            <a:r>
              <a:rPr lang="en-US" baseline="-25000" dirty="0" smtClean="0"/>
              <a:t>2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 smtClean="0"/>
          </a:p>
          <a:p>
            <a:pPr marL="342900" indent="-342900">
              <a:spcBef>
                <a:spcPct val="20000"/>
              </a:spcBef>
            </a:pPr>
            <a:r>
              <a:rPr lang="en-US" dirty="0" smtClean="0"/>
              <a:t>Hexadecimal to decimal conversion: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Convert 4AF</a:t>
            </a:r>
            <a:r>
              <a:rPr lang="en-US" baseline="-25000" dirty="0" smtClean="0"/>
              <a:t>16</a:t>
            </a:r>
            <a:r>
              <a:rPr lang="en-US" dirty="0" smtClean="0"/>
              <a:t> to decimal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dirty="0" smtClean="0"/>
              <a:t>16</a:t>
            </a:r>
            <a:r>
              <a:rPr lang="en-US" baseline="30000" dirty="0" smtClean="0"/>
              <a:t>2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4 + 16</a:t>
            </a:r>
            <a:r>
              <a:rPr lang="en-US" baseline="30000" dirty="0" smtClean="0"/>
              <a:t>1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10 + 16</a:t>
            </a:r>
            <a:r>
              <a:rPr lang="en-US" baseline="30000" dirty="0" smtClean="0"/>
              <a:t>0</a:t>
            </a:r>
            <a:r>
              <a:rPr lang="en-US" dirty="0" smtClean="0">
                <a:cs typeface="Times New Roman" pitchFamily="18" charset="0"/>
              </a:rPr>
              <a:t>×</a:t>
            </a:r>
            <a:r>
              <a:rPr lang="en-US" dirty="0" smtClean="0"/>
              <a:t>15 = 1199</a:t>
            </a:r>
            <a:r>
              <a:rPr lang="en-US" baseline="-25000" dirty="0" smtClean="0"/>
              <a:t>10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Hexadecimal to Binary Conversion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Bits, Bytes, Nibbles…</a:t>
            </a:r>
            <a:endParaRPr lang="ru-RU" dirty="0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4572000" cy="4997896"/>
          </a:xfrm>
        </p:spPr>
        <p:txBody>
          <a:bodyPr/>
          <a:lstStyle/>
          <a:p>
            <a:r>
              <a:rPr lang="en-US" dirty="0" smtClean="0"/>
              <a:t>Bits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Bytes &amp; Nibbles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Bytes</a:t>
            </a:r>
          </a:p>
          <a:p>
            <a:endParaRPr lang="ru-RU" dirty="0"/>
          </a:p>
        </p:txBody>
      </p:sp>
      <p:graphicFrame>
        <p:nvGraphicFramePr>
          <p:cNvPr id="2052" name="Object 4"/>
          <p:cNvGraphicFramePr>
            <a:graphicFrameLocks noGrp="1" noChangeAspect="1"/>
          </p:cNvGraphicFramePr>
          <p:nvPr/>
        </p:nvGraphicFramePr>
        <p:xfrm>
          <a:off x="5956300" y="990600"/>
          <a:ext cx="4102100" cy="1790700"/>
        </p:xfrm>
        <a:graphic>
          <a:graphicData uri="http://schemas.openxmlformats.org/presentationml/2006/ole">
            <p:oleObj spid="_x0000_s2052" name="Visio" r:id="rId3" imgW="1286256" imgH="562356" progId="Visio.Drawing.11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Grp="1" noChangeAspect="1"/>
          </p:cNvGraphicFramePr>
          <p:nvPr/>
        </p:nvGraphicFramePr>
        <p:xfrm>
          <a:off x="6438900" y="2425700"/>
          <a:ext cx="3352800" cy="1981200"/>
        </p:xfrm>
        <a:graphic>
          <a:graphicData uri="http://schemas.openxmlformats.org/presentationml/2006/ole">
            <p:oleObj spid="_x0000_s2053" name="VISIO" r:id="rId4" imgW="937260" imgH="638556" progId="Visio.Drawing.11">
              <p:embed/>
            </p:oleObj>
          </a:graphicData>
        </a:graphic>
      </p:graphicFrame>
      <p:graphicFrame>
        <p:nvGraphicFramePr>
          <p:cNvPr id="2054" name="Object 6"/>
          <p:cNvGraphicFramePr>
            <a:graphicFrameLocks noGrp="1" noChangeAspect="1"/>
          </p:cNvGraphicFramePr>
          <p:nvPr/>
        </p:nvGraphicFramePr>
        <p:xfrm>
          <a:off x="6019800" y="4826000"/>
          <a:ext cx="3835400" cy="1574800"/>
        </p:xfrm>
        <a:graphic>
          <a:graphicData uri="http://schemas.openxmlformats.org/presentationml/2006/ole">
            <p:oleObj spid="_x0000_s2054" name="VISIO" r:id="rId5" imgW="1301496" imgH="56083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12981</TotalTime>
  <Words>1105</Words>
  <Application>Microsoft Office PowerPoint</Application>
  <PresentationFormat>Произвольный</PresentationFormat>
  <Paragraphs>459</Paragraphs>
  <Slides>22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Тема Office</vt:lpstr>
      <vt:lpstr>Visio</vt:lpstr>
      <vt:lpstr>VISIO</vt:lpstr>
      <vt:lpstr>Equation</vt:lpstr>
      <vt:lpstr>Computer Architecture and Operating Systems Lecture 2: Data Representation</vt:lpstr>
      <vt:lpstr>Everything is Bits</vt:lpstr>
      <vt:lpstr>Number Systems</vt:lpstr>
      <vt:lpstr>Powers of Two</vt:lpstr>
      <vt:lpstr>Number Conversion</vt:lpstr>
      <vt:lpstr>Binary Values and Range</vt:lpstr>
      <vt:lpstr>Hexadecimal Numbers</vt:lpstr>
      <vt:lpstr>Hexadecimal to Binary Conversion</vt:lpstr>
      <vt:lpstr>Bits, Bytes, Nibbles…</vt:lpstr>
      <vt:lpstr>Encoding Byte Values</vt:lpstr>
      <vt:lpstr>Example Data Representations</vt:lpstr>
      <vt:lpstr>Byte-Oriented Memory Organization</vt:lpstr>
      <vt:lpstr>Machine Words</vt:lpstr>
      <vt:lpstr>Word-Oriented Memory Organization</vt:lpstr>
      <vt:lpstr>Byte Ordering</vt:lpstr>
      <vt:lpstr>Byte Ordering Example</vt:lpstr>
      <vt:lpstr>Encoding Integers</vt:lpstr>
      <vt:lpstr>Two-complement Encoding Example</vt:lpstr>
      <vt:lpstr>Increasing Bit Width</vt:lpstr>
      <vt:lpstr>Sign-Extension</vt:lpstr>
      <vt:lpstr>Zero-Extension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cp:lastModifiedBy>Sergey</cp:lastModifiedBy>
  <cp:revision>33</cp:revision>
  <dcterms:created xsi:type="dcterms:W3CDTF">2015-11-11T03:30:50Z</dcterms:created>
  <dcterms:modified xsi:type="dcterms:W3CDTF">2020-10-03T07:43:05Z</dcterms:modified>
</cp:coreProperties>
</file>