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0" r:id="rId3"/>
    <p:sldId id="279" r:id="rId4"/>
    <p:sldId id="281" r:id="rId5"/>
    <p:sldId id="282" r:id="rId6"/>
    <p:sldId id="284" r:id="rId7"/>
    <p:sldId id="283" r:id="rId8"/>
    <p:sldId id="285" r:id="rId9"/>
    <p:sldId id="288" r:id="rId10"/>
    <p:sldId id="290" r:id="rId11"/>
    <p:sldId id="289" r:id="rId12"/>
    <p:sldId id="291" r:id="rId13"/>
    <p:sldId id="292" r:id="rId14"/>
    <p:sldId id="297" r:id="rId15"/>
    <p:sldId id="293" r:id="rId16"/>
    <p:sldId id="294" r:id="rId17"/>
    <p:sldId id="296" r:id="rId18"/>
    <p:sldId id="295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27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50" d="100"/>
          <a:sy n="50" d="100"/>
        </p:scale>
        <p:origin x="57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3: Computer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Instruction </a:t>
            </a:r>
            <a:r>
              <a:rPr lang="en-US" b="1" dirty="0"/>
              <a:t>set architecture </a:t>
            </a:r>
            <a:r>
              <a:rPr lang="en-US" b="1" dirty="0" smtClean="0"/>
              <a:t>(ISA) </a:t>
            </a:r>
            <a:r>
              <a:rPr lang="en-US" dirty="0" smtClean="0"/>
              <a:t>is </a:t>
            </a:r>
            <a:r>
              <a:rPr lang="en-US" dirty="0"/>
              <a:t>the interface between the hardware and the lowest-level software. </a:t>
            </a:r>
            <a:r>
              <a:rPr lang="en-US" dirty="0" smtClean="0"/>
              <a:t>This is one of </a:t>
            </a:r>
            <a:r>
              <a:rPr lang="en-US" dirty="0"/>
              <a:t>the most important </a:t>
            </a:r>
            <a:r>
              <a:rPr lang="en-US" dirty="0" smtClean="0"/>
              <a:t>abstractions. </a:t>
            </a:r>
            <a:endParaRPr lang="en-US" b="1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300" b="1" dirty="0" smtClean="0"/>
              <a:t>ISA Classification</a:t>
            </a:r>
          </a:p>
          <a:p>
            <a:pPr>
              <a:lnSpc>
                <a:spcPct val="110000"/>
              </a:lnSpc>
            </a:pPr>
            <a:r>
              <a:rPr lang="en-US" dirty="0"/>
              <a:t>Complex instruction set computer (CISC)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x86/x64 (Intel and AMD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Reduced </a:t>
            </a:r>
            <a:r>
              <a:rPr lang="en-US" dirty="0"/>
              <a:t>instruction set computer (RISC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ARM, PowerPC, MIPS, RISC-V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Very </a:t>
            </a:r>
            <a:r>
              <a:rPr lang="en-US" dirty="0"/>
              <a:t>long instruction word (VLIW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Itanium, Elbrus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83366"/>
            <a:ext cx="10515600" cy="568518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b="1" dirty="0"/>
              <a:t>Reduced Instruction Set Computing (RISC) </a:t>
            </a:r>
            <a:r>
              <a:rPr lang="en-US" sz="5100" dirty="0"/>
              <a:t>concept was proposed by  teams of </a:t>
            </a:r>
            <a:r>
              <a:rPr lang="en-US" sz="5100" dirty="0" smtClean="0"/>
              <a:t>researchers </a:t>
            </a:r>
            <a:r>
              <a:rPr lang="en-US" sz="5100" dirty="0"/>
              <a:t>at </a:t>
            </a:r>
            <a:r>
              <a:rPr lang="en-US" sz="5100" b="1" dirty="0"/>
              <a:t>Stanford University</a:t>
            </a:r>
            <a:r>
              <a:rPr lang="en-US" sz="5100" dirty="0"/>
              <a:t> (John Hennessy) and </a:t>
            </a:r>
            <a:r>
              <a:rPr lang="en-US" sz="5100" b="1" dirty="0"/>
              <a:t>University of California Berkeley </a:t>
            </a:r>
            <a:r>
              <a:rPr lang="en-US" sz="5100" dirty="0"/>
              <a:t>(David Paterson) in </a:t>
            </a:r>
            <a:r>
              <a:rPr lang="en-US" sz="5100" b="1" dirty="0"/>
              <a:t>early 1980s</a:t>
            </a:r>
            <a:r>
              <a:rPr lang="en-US" sz="5100" dirty="0"/>
              <a:t> as an alternative of Complex Instruction Set Computing (CISC) dominating at that time</a:t>
            </a:r>
            <a:r>
              <a:rPr lang="en-US" sz="5100" dirty="0" smtClean="0"/>
              <a:t>.</a:t>
            </a:r>
            <a:endParaRPr lang="en-US" sz="51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5700" b="1" dirty="0">
                <a:solidFill>
                  <a:srgbClr val="F7B217"/>
                </a:solidFill>
              </a:rPr>
              <a:t>RISC Principles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All instructions are executed by hardware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Maximize the rate at which instructions are issued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Instructions should be easy to decode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Only loads and stores should reference memory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Provide plenty of registers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Instruction Set Computing (RISC)</a:t>
            </a:r>
          </a:p>
        </p:txBody>
      </p:sp>
    </p:spTree>
    <p:extLst>
      <p:ext uri="{BB962C8B-B14F-4D97-AF65-F5344CB8AC3E}">
        <p14:creationId xmlns:p14="http://schemas.microsoft.com/office/powerpoint/2010/main" val="41642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1135" y="2946435"/>
            <a:ext cx="1335748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Industry</a:t>
            </a:r>
          </a:p>
        </p:txBody>
      </p:sp>
      <p:pic>
        <p:nvPicPr>
          <p:cNvPr id="11" name="Picture 6" descr="Postdoctoral Fellowship Program in Chinese Buddhism 2019–2021, University  of California, Berkeley, USA - ARMAC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63" y="5462189"/>
            <a:ext cx="2604503" cy="13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2186" y="5159241"/>
            <a:ext cx="1597181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Education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4434" y="5189058"/>
            <a:ext cx="1466022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Research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5686" y="1193041"/>
            <a:ext cx="6711846" cy="54773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Simple ISA by UC</a:t>
            </a:r>
            <a:r>
              <a:rPr lang="ru-RU" dirty="0" smtClean="0"/>
              <a:t> </a:t>
            </a:r>
            <a:r>
              <a:rPr lang="en-US" dirty="0" smtClean="0"/>
              <a:t>Berkeley (2010)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Open and </a:t>
            </a:r>
            <a:r>
              <a:rPr lang="en-US" dirty="0" smtClean="0"/>
              <a:t>Free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Wide-Purpose </a:t>
            </a:r>
            <a:r>
              <a:rPr lang="en-US" dirty="0"/>
              <a:t>Configurable ISA (from </a:t>
            </a:r>
            <a:r>
              <a:rPr lang="en-US" dirty="0" err="1"/>
              <a:t>IoT</a:t>
            </a:r>
            <a:r>
              <a:rPr lang="en-US" dirty="0"/>
              <a:t> to mainframes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Maintained by RISC-V Foundation (moved to Switzerland)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Supported by many </a:t>
            </a:r>
            <a:r>
              <a:rPr lang="en-US" dirty="0"/>
              <a:t>IT Companies and Universities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ISA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7975086" y="3446353"/>
            <a:ext cx="2554356" cy="1749288"/>
          </a:xfrm>
          <a:prstGeom prst="triangle">
            <a:avLst/>
          </a:prstGeom>
          <a:solidFill>
            <a:srgbClr val="F7B217"/>
          </a:solidFill>
          <a:ln w="50800">
            <a:solidFill>
              <a:srgbClr val="F07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3726" y="4532246"/>
            <a:ext cx="1843578" cy="584149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Innovation</a:t>
            </a:r>
          </a:p>
        </p:txBody>
      </p:sp>
      <p:pic>
        <p:nvPicPr>
          <p:cNvPr id="10" name="Picture 4" descr="File:RISC-V-logo-square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05" y="1142024"/>
            <a:ext cx="2057499" cy="16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Community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98" y="2224507"/>
            <a:ext cx="9129943" cy="440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5986871"/>
            <a:ext cx="3507853" cy="61271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and many others…</a:t>
            </a:r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838201" y="998937"/>
            <a:ext cx="10532504" cy="13555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Wide Support of IT Companies (except Intel and ARM) and Universities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6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Elbow Connector 44"/>
          <p:cNvCxnSpPr>
            <a:endCxn id="14" idx="0"/>
          </p:cNvCxnSpPr>
          <p:nvPr/>
        </p:nvCxnSpPr>
        <p:spPr>
          <a:xfrm rot="5400000" flipH="1" flipV="1">
            <a:off x="511095" y="3351391"/>
            <a:ext cx="3607034" cy="954156"/>
          </a:xfrm>
          <a:prstGeom prst="bentConnector5">
            <a:avLst>
              <a:gd name="adj1" fmla="val 711"/>
              <a:gd name="adj2" fmla="val -99504"/>
              <a:gd name="adj3" fmla="val 111408"/>
            </a:avLst>
          </a:prstGeom>
          <a:ln w="762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CPU Works</a:t>
            </a:r>
            <a:endParaRPr lang="en-US" dirty="0"/>
          </a:p>
        </p:txBody>
      </p:sp>
      <p:sp>
        <p:nvSpPr>
          <p:cNvPr id="6" name="Double Wave 5"/>
          <p:cNvSpPr/>
          <p:nvPr/>
        </p:nvSpPr>
        <p:spPr>
          <a:xfrm>
            <a:off x="7943520" y="1774330"/>
            <a:ext cx="1903787" cy="4809351"/>
          </a:xfrm>
          <a:prstGeom prst="doubleWave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1575" y="2665160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38996" y="312935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38996" y="3596492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7B217"/>
                </a:solidFill>
              </a:rPr>
              <a:t>32 bit words</a:t>
            </a:r>
            <a:endParaRPr lang="en-US" sz="2400" dirty="0">
              <a:solidFill>
                <a:srgbClr val="F7B21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8996" y="4060685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38996" y="4527824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38996" y="4992017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37534" y="2024952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E3272"/>
                </a:solidFill>
              </a:rPr>
              <a:t>000000…000</a:t>
            </a:r>
            <a:endParaRPr lang="en-US" sz="2400" dirty="0">
              <a:solidFill>
                <a:srgbClr val="1E327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34955" y="2489145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34955" y="2956284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34955" y="3420477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E3272"/>
                </a:solidFill>
              </a:rPr>
              <a:t>32-bit words</a:t>
            </a:r>
            <a:endParaRPr lang="en-US" sz="2400" dirty="0">
              <a:solidFill>
                <a:srgbClr val="1E327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4955" y="3876197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34955" y="4340390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Stored Data 28"/>
          <p:cNvSpPr/>
          <p:nvPr/>
        </p:nvSpPr>
        <p:spPr>
          <a:xfrm rot="16200000">
            <a:off x="2453549" y="4620197"/>
            <a:ext cx="671125" cy="1908314"/>
          </a:xfrm>
          <a:prstGeom prst="flowChartOnlineStorage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74605" y="5354282"/>
            <a:ext cx="1623123" cy="54864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ALU</a:t>
            </a:r>
            <a:endParaRPr lang="en-US" sz="3200" b="1" dirty="0" smtClean="0">
              <a:solidFill>
                <a:srgbClr val="1E327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7419" y="1021129"/>
            <a:ext cx="2300437" cy="54864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Register File</a:t>
            </a:r>
            <a:endParaRPr lang="en-US" sz="3200" b="1" dirty="0" smtClean="0">
              <a:solidFill>
                <a:srgbClr val="1E327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34954" y="6104385"/>
            <a:ext cx="2019435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rgbClr val="1E3272"/>
                </a:solidFill>
              </a:rPr>
              <a:t>Arithmetic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solidFill>
                  <a:srgbClr val="1E3272"/>
                </a:solidFill>
              </a:rPr>
              <a:t>Logic Unit</a:t>
            </a:r>
            <a:endParaRPr lang="en-US" sz="3200" b="1" dirty="0" smtClean="0">
              <a:solidFill>
                <a:srgbClr val="1E3272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2320491" y="4883090"/>
            <a:ext cx="321733" cy="393129"/>
          </a:xfrm>
          <a:prstGeom prst="downArrow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2987241" y="4883090"/>
            <a:ext cx="321733" cy="393129"/>
          </a:xfrm>
          <a:prstGeom prst="downArrow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1404" y="2049149"/>
            <a:ext cx="827772" cy="283797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x0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1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2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3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…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x31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55194" y="4413938"/>
            <a:ext cx="3612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C79"/>
                </a:solidFill>
              </a:rPr>
              <a:t>Machine language directly</a:t>
            </a:r>
          </a:p>
          <a:p>
            <a:pPr algn="ctr"/>
            <a:r>
              <a:rPr lang="en-US" sz="3600" b="1" dirty="0">
                <a:solidFill>
                  <a:srgbClr val="373C79"/>
                </a:solidFill>
              </a:rPr>
              <a:t>reflects this structure</a:t>
            </a:r>
            <a:endParaRPr lang="en-US" sz="36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834955" y="3420477"/>
            <a:ext cx="1908312" cy="0"/>
          </a:xfrm>
          <a:prstGeom prst="straightConnector1">
            <a:avLst/>
          </a:prstGeom>
          <a:ln w="34925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938996" y="3596492"/>
            <a:ext cx="1908312" cy="0"/>
          </a:xfrm>
          <a:prstGeom prst="straightConnector1">
            <a:avLst/>
          </a:prstGeom>
          <a:ln w="34925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35579" y="1086886"/>
            <a:ext cx="2677340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Main Memory</a:t>
            </a:r>
            <a:endParaRPr lang="en-US" sz="3200" b="1" dirty="0" smtClean="0">
              <a:solidFill>
                <a:srgbClr val="1E327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35357" y="2898729"/>
            <a:ext cx="1543163" cy="23005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Stores program and data</a:t>
            </a:r>
            <a:endParaRPr lang="en-US" sz="3200" b="1" dirty="0" smtClean="0">
              <a:solidFill>
                <a:srgbClr val="1E3272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0106482" y="1934678"/>
            <a:ext cx="26296" cy="4256260"/>
          </a:xfrm>
          <a:prstGeom prst="straightConnector1">
            <a:avLst/>
          </a:prstGeom>
          <a:ln w="76200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eft-Right Arrow 74"/>
          <p:cNvSpPr/>
          <p:nvPr/>
        </p:nvSpPr>
        <p:spPr>
          <a:xfrm>
            <a:off x="3999862" y="1967630"/>
            <a:ext cx="3684483" cy="642109"/>
          </a:xfrm>
          <a:prstGeom prst="leftRightArrow">
            <a:avLst/>
          </a:prstGeom>
          <a:solidFill>
            <a:srgbClr val="F7B217"/>
          </a:solidFill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169237" y="2692440"/>
            <a:ext cx="827772" cy="283797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4</a:t>
            </a: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8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12</a:t>
            </a: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16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20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9089"/>
            <a:ext cx="10515600" cy="5661267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Fetch next instruction from memory into </a:t>
            </a:r>
            <a:r>
              <a:rPr lang="en-US" altLang="en-US" dirty="0" smtClean="0"/>
              <a:t>instruction </a:t>
            </a:r>
            <a:r>
              <a:rPr lang="en-US" altLang="en-US" dirty="0"/>
              <a:t>register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Change program counter to point to next instruction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Determine type of instruction just fetched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If instructions uses word in memory, determine where Fetch word, if needed, into CPU register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Execute the instruction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Go to step 1 to begin executing following instruction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Instruction </a:t>
            </a:r>
            <a:r>
              <a:rPr lang="en-US" altLang="en-US" dirty="0" smtClean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CPU Scheme</a:t>
            </a:r>
            <a:endParaRPr lang="en-US" dirty="0"/>
          </a:p>
        </p:txBody>
      </p:sp>
      <p:pic>
        <p:nvPicPr>
          <p:cNvPr id="5" name="Pictur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65" y="1177534"/>
            <a:ext cx="9474385" cy="513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8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General-Purpose Registers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09487"/>
              </p:ext>
            </p:extLst>
          </p:nvPr>
        </p:nvGraphicFramePr>
        <p:xfrm>
          <a:off x="858083" y="1162879"/>
          <a:ext cx="6934195" cy="52311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6700"/>
                <a:gridCol w="1441174"/>
                <a:gridCol w="2474843"/>
                <a:gridCol w="1391478"/>
              </a:tblGrid>
              <a:tr h="473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Register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Use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Saver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</a:tr>
              <a:tr h="24635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x0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zero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constant 0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n/a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ra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return 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addr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47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stack 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x3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gbl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53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x4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thread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87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x5-x7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t0-t2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958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x8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s0/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fp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saved/ frame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48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x9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s1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05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x10-x17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a0-a7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arguments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19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x18-x27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s2-s11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0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x28-x31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t3-t6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51306" y="1620079"/>
            <a:ext cx="3429000" cy="4015409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3200" b="1" dirty="0" smtClean="0">
                <a:solidFill>
                  <a:srgbClr val="273272"/>
                </a:solidFill>
              </a:rPr>
              <a:t>32 Registers</a:t>
            </a:r>
          </a:p>
          <a:p>
            <a:endParaRPr lang="en-US" sz="3200" b="1" dirty="0">
              <a:solidFill>
                <a:srgbClr val="273272"/>
              </a:solidFill>
            </a:endParaRPr>
          </a:p>
          <a:p>
            <a:r>
              <a:rPr lang="en-US" sz="3200" b="1" dirty="0" smtClean="0">
                <a:solidFill>
                  <a:srgbClr val="273272"/>
                </a:solidFill>
              </a:rPr>
              <a:t>32 (or 64) Bits Wide</a:t>
            </a:r>
            <a:endParaRPr lang="en-US" sz="3200" b="1" dirty="0" smtClean="0">
              <a:solidFill>
                <a:srgbClr val="273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Fixed-size 32 bit instructions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Always three operands: d -&gt; op(s, 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Instruction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Computational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Load-store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Control-transfer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System instructions</a:t>
            </a:r>
          </a:p>
          <a:p>
            <a:r>
              <a:rPr lang="en-US" dirty="0" smtClean="0"/>
              <a:t>All operations done with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Under Cover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2" y="1008347"/>
            <a:ext cx="5472684" cy="5304377"/>
          </a:xfrm>
          <a:prstGeom prst="rect">
            <a:avLst/>
          </a:prstGeom>
          <a:ln w="25400"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264631" y="4502401"/>
            <a:ext cx="252854" cy="1988479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32204" y="4353968"/>
            <a:ext cx="312896" cy="2067152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476231" y="5298186"/>
            <a:ext cx="364834" cy="1192694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508424" y="5914477"/>
            <a:ext cx="394536" cy="506643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39518" y="4672549"/>
            <a:ext cx="110690" cy="1818331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192901" y="4303830"/>
            <a:ext cx="316804" cy="2187050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58354" y="5865932"/>
            <a:ext cx="326111" cy="606616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99957" y="4757275"/>
            <a:ext cx="274320" cy="1719690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30207" y="1157491"/>
            <a:ext cx="47987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Monitor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Hard drive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CPU (Processor)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Fan </a:t>
            </a:r>
            <a:r>
              <a:rPr lang="en-US" sz="3200" dirty="0">
                <a:solidFill>
                  <a:srgbClr val="273272"/>
                </a:solidFill>
              </a:rPr>
              <a:t>with cover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Spot </a:t>
            </a:r>
            <a:r>
              <a:rPr lang="en-US" sz="3200" dirty="0">
                <a:solidFill>
                  <a:srgbClr val="273272"/>
                </a:solidFill>
              </a:rPr>
              <a:t>for </a:t>
            </a:r>
            <a:r>
              <a:rPr lang="en-US" sz="3200" dirty="0" smtClean="0">
                <a:solidFill>
                  <a:srgbClr val="273272"/>
                </a:solidFill>
              </a:rPr>
              <a:t>memory DIMMs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Spot </a:t>
            </a:r>
            <a:r>
              <a:rPr lang="en-US" sz="3200" dirty="0">
                <a:solidFill>
                  <a:srgbClr val="273272"/>
                </a:solidFill>
              </a:rPr>
              <a:t>for </a:t>
            </a:r>
            <a:r>
              <a:rPr lang="en-US" sz="3200" dirty="0" smtClean="0">
                <a:solidFill>
                  <a:srgbClr val="273272"/>
                </a:solidFill>
              </a:rPr>
              <a:t>battery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Motherboard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Fan </a:t>
            </a:r>
            <a:r>
              <a:rPr lang="en-US" sz="3200" dirty="0">
                <a:solidFill>
                  <a:srgbClr val="273272"/>
                </a:solidFill>
              </a:rPr>
              <a:t>with cover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DVD drive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Keyboard</a:t>
            </a:r>
            <a:endParaRPr lang="en-US" sz="3200" dirty="0">
              <a:solidFill>
                <a:srgbClr val="27327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7452" y="6472548"/>
            <a:ext cx="5707352" cy="284387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1 2      3     4     5       6      7       8     9   10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958757" y="1602667"/>
            <a:ext cx="2278414" cy="4762672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04403" y="3850103"/>
            <a:ext cx="1046062" cy="2609512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10" y="2365057"/>
            <a:ext cx="8298180" cy="4305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05340"/>
            <a:ext cx="10515600" cy="28572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One </a:t>
            </a:r>
            <a:r>
              <a:rPr lang="en-US" altLang="en-US" dirty="0"/>
              <a:t>or more </a:t>
            </a:r>
            <a:r>
              <a:rPr lang="en-US" altLang="en-US" dirty="0" smtClean="0"/>
              <a:t>CPUs and </a:t>
            </a:r>
            <a:r>
              <a:rPr lang="en-US" altLang="en-US" dirty="0"/>
              <a:t>device controllers </a:t>
            </a:r>
            <a:r>
              <a:rPr lang="en-US" altLang="en-US" dirty="0" smtClean="0"/>
              <a:t>connected </a:t>
            </a:r>
            <a:r>
              <a:rPr lang="en-US" altLang="en-US" dirty="0"/>
              <a:t>through </a:t>
            </a:r>
            <a:r>
              <a:rPr lang="en-US" altLang="en-US" dirty="0" smtClean="0"/>
              <a:t>a bus </a:t>
            </a:r>
            <a:r>
              <a:rPr lang="en-US" altLang="en-US" dirty="0"/>
              <a:t>providing access to shared </a:t>
            </a:r>
            <a:r>
              <a:rPr lang="en-US" altLang="en-US" dirty="0" smtClean="0"/>
              <a:t>memory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01052"/>
            <a:ext cx="6958263" cy="5569257"/>
          </a:xfrm>
        </p:spPr>
        <p:txBody>
          <a:bodyPr>
            <a:noAutofit/>
          </a:bodyPr>
          <a:lstStyle/>
          <a:p>
            <a:r>
              <a:rPr lang="en-US" altLang="en-US" dirty="0"/>
              <a:t>Application software</a:t>
            </a:r>
          </a:p>
          <a:p>
            <a:pPr lvl="1"/>
            <a:r>
              <a:rPr lang="en-US" altLang="en-US" dirty="0"/>
              <a:t>Written in high-level language</a:t>
            </a:r>
          </a:p>
          <a:p>
            <a:r>
              <a:rPr lang="en-US" altLang="en-US" dirty="0"/>
              <a:t>System software</a:t>
            </a:r>
          </a:p>
          <a:p>
            <a:pPr lvl="1"/>
            <a:r>
              <a:rPr lang="en-US" altLang="en-US" dirty="0"/>
              <a:t>Compiler: translates high-level </a:t>
            </a:r>
            <a:r>
              <a:rPr lang="en-US" altLang="en-US" dirty="0" smtClean="0"/>
              <a:t>language code </a:t>
            </a:r>
            <a:r>
              <a:rPr lang="en-US" altLang="en-US" dirty="0"/>
              <a:t>to machine code</a:t>
            </a:r>
          </a:p>
          <a:p>
            <a:pPr lvl="1"/>
            <a:r>
              <a:rPr lang="en-US" altLang="en-US" dirty="0"/>
              <a:t>Operating System: service code</a:t>
            </a:r>
          </a:p>
          <a:p>
            <a:pPr lvl="2"/>
            <a:r>
              <a:rPr lang="en-US" altLang="en-US" sz="2800" dirty="0"/>
              <a:t>Handling input/output</a:t>
            </a:r>
          </a:p>
          <a:p>
            <a:pPr lvl="2"/>
            <a:r>
              <a:rPr lang="en-US" altLang="en-US" sz="2800" dirty="0"/>
              <a:t>Managing memory and storage</a:t>
            </a:r>
          </a:p>
          <a:p>
            <a:pPr lvl="2"/>
            <a:r>
              <a:rPr lang="en-US" altLang="en-US" sz="2800" dirty="0"/>
              <a:t>Scheduling tasks &amp; sharing resources</a:t>
            </a:r>
          </a:p>
          <a:p>
            <a:r>
              <a:rPr lang="en-US" altLang="en-US" dirty="0"/>
              <a:t>Hardware</a:t>
            </a:r>
          </a:p>
          <a:p>
            <a:pPr lvl="1"/>
            <a:r>
              <a:rPr lang="en-US" altLang="en-US" dirty="0" smtClean="0"/>
              <a:t>CPU, </a:t>
            </a:r>
            <a:r>
              <a:rPr lang="en-US" altLang="en-US" dirty="0"/>
              <a:t>memory, I/O </a:t>
            </a:r>
            <a:r>
              <a:rPr lang="en-US" altLang="en-US" dirty="0" smtClean="0"/>
              <a:t>controllers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Under Hood</a:t>
            </a:r>
            <a:endParaRPr lang="en-US" dirty="0"/>
          </a:p>
        </p:txBody>
      </p:sp>
      <p:pic>
        <p:nvPicPr>
          <p:cNvPr id="5" name="Picture 11" descr="f01-0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6" y="1797675"/>
            <a:ext cx="4000508" cy="400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1680" y="1050002"/>
            <a:ext cx="6752120" cy="56232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High-level language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Level of abstraction </a:t>
            </a:r>
            <a:r>
              <a:rPr lang="en-US" altLang="en-US" dirty="0" smtClean="0"/>
              <a:t>closer</a:t>
            </a:r>
            <a:br>
              <a:rPr lang="en-US" altLang="en-US" dirty="0" smtClean="0"/>
            </a:br>
            <a:r>
              <a:rPr lang="en-US" altLang="en-US" dirty="0" smtClean="0"/>
              <a:t>to </a:t>
            </a:r>
            <a:r>
              <a:rPr lang="en-US" altLang="en-US" dirty="0"/>
              <a:t>problem domain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Provides </a:t>
            </a:r>
            <a:r>
              <a:rPr lang="en-US" altLang="en-US" dirty="0" smtClean="0"/>
              <a:t>productivity </a:t>
            </a:r>
            <a:r>
              <a:rPr lang="en-US" altLang="en-US" dirty="0"/>
              <a:t>and portability </a:t>
            </a:r>
            <a:endParaRPr lang="en-AU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Assembly language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Textual </a:t>
            </a:r>
            <a:r>
              <a:rPr lang="en-US" altLang="en-US" dirty="0" smtClean="0"/>
              <a:t>representation</a:t>
            </a:r>
            <a:br>
              <a:rPr lang="en-US" altLang="en-US" dirty="0" smtClean="0"/>
            </a:br>
            <a:r>
              <a:rPr lang="en-US" altLang="en-US" dirty="0" smtClean="0"/>
              <a:t> of </a:t>
            </a:r>
            <a:r>
              <a:rPr lang="en-US" altLang="en-US" dirty="0"/>
              <a:t>instructions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Hardware representation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Binary digits (bits)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Encoded instructions and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Program Code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3" y="1084730"/>
            <a:ext cx="3616093" cy="565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78053"/>
            <a:ext cx="6707067" cy="54923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Abstraction helps us deal with complexity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Hide lower-level detail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Instruction set architecture (ISA)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hardware/software interface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Application binary </a:t>
            </a:r>
            <a:r>
              <a:rPr lang="en-US" altLang="en-US" dirty="0" smtClean="0"/>
              <a:t>interface (ABI)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ISA plus system software interface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 smtClean="0"/>
              <a:t>Implementation (microarchitecture)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details underlying </a:t>
            </a:r>
            <a:r>
              <a:rPr lang="en-US" altLang="en-US" dirty="0" smtClean="0"/>
              <a:t>the interface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03017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Левая фигурная скобка 9"/>
          <p:cNvSpPr/>
          <p:nvPr/>
        </p:nvSpPr>
        <p:spPr>
          <a:xfrm rot="10800000">
            <a:off x="9939442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29689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6082364" cy="539600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b="1" dirty="0" smtClean="0"/>
              <a:t>Central Processing Unit (CPU) </a:t>
            </a:r>
            <a:r>
              <a:rPr lang="en-US" altLang="en-US" dirty="0" smtClean="0"/>
              <a:t>is the heart of any computer system.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 smtClean="0"/>
              <a:t>Main components: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Register file: </a:t>
            </a:r>
            <a:r>
              <a:rPr lang="en-US" altLang="en-US" dirty="0" smtClean="0"/>
              <a:t>small </a:t>
            </a:r>
            <a:r>
              <a:rPr lang="en-US" altLang="en-US" dirty="0"/>
              <a:t>fast memory for immediate access to data</a:t>
            </a:r>
          </a:p>
          <a:p>
            <a:pPr>
              <a:lnSpc>
                <a:spcPct val="110000"/>
              </a:lnSpc>
            </a:pPr>
            <a:r>
              <a:rPr lang="en-US" altLang="en-US" b="1" dirty="0" err="1" smtClean="0"/>
              <a:t>Datapath</a:t>
            </a:r>
            <a:r>
              <a:rPr lang="en-US" altLang="en-US" b="1" dirty="0"/>
              <a:t>: </a:t>
            </a:r>
            <a:r>
              <a:rPr lang="en-US" altLang="en-US" dirty="0"/>
              <a:t>performs operations on data</a:t>
            </a:r>
          </a:p>
          <a:p>
            <a:pPr>
              <a:lnSpc>
                <a:spcPct val="110000"/>
              </a:lnSpc>
            </a:pPr>
            <a:r>
              <a:rPr lang="en-US" altLang="en-US" b="1" dirty="0" smtClean="0"/>
              <a:t>Control unit</a:t>
            </a:r>
            <a:r>
              <a:rPr lang="en-US" altLang="en-US" dirty="0" smtClean="0"/>
              <a:t>: </a:t>
            </a:r>
            <a:r>
              <a:rPr lang="en-US" altLang="en-US" dirty="0"/>
              <a:t>sequences </a:t>
            </a:r>
            <a:r>
              <a:rPr lang="en-US" altLang="en-US" dirty="0" err="1"/>
              <a:t>datapath</a:t>
            </a:r>
            <a:r>
              <a:rPr lang="en-US" altLang="en-US" dirty="0"/>
              <a:t>, memory, </a:t>
            </a:r>
            <a:r>
              <a:rPr lang="en-US" altLang="en-US" dirty="0" smtClean="0"/>
              <a:t>etc.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Inside the Processor (CPU)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55" y="1448159"/>
            <a:ext cx="3833812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6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157084"/>
            <a:ext cx="10515600" cy="3561397"/>
          </a:xfrm>
        </p:spPr>
        <p:txBody>
          <a:bodyPr>
            <a:noAutofit/>
          </a:bodyPr>
          <a:lstStyle/>
          <a:p>
            <a:r>
              <a:rPr lang="en-US" altLang="en-US" dirty="0"/>
              <a:t>Operation of digital hardware governed by a constant-rate </a:t>
            </a:r>
            <a:r>
              <a:rPr lang="en-US" altLang="en-US" dirty="0" smtClean="0"/>
              <a:t>clock</a:t>
            </a:r>
          </a:p>
          <a:p>
            <a:r>
              <a:rPr lang="en-US" altLang="en-US" dirty="0"/>
              <a:t>Clock period: duration of a clock cycle</a:t>
            </a:r>
          </a:p>
          <a:p>
            <a:pPr lvl="1"/>
            <a:r>
              <a:rPr lang="en-US" altLang="en-US" sz="3600" dirty="0"/>
              <a:t>e.g., </a:t>
            </a:r>
            <a:r>
              <a:rPr lang="en-US" altLang="en-US" sz="3600" dirty="0" smtClean="0"/>
              <a:t>250 </a:t>
            </a:r>
            <a:r>
              <a:rPr lang="en-US" altLang="en-US" sz="3600" dirty="0" err="1" smtClean="0"/>
              <a:t>ps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0.25 ns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250×10</a:t>
            </a:r>
            <a:r>
              <a:rPr lang="en-US" altLang="en-US" sz="3600" baseline="30000" dirty="0" smtClean="0"/>
              <a:t>–12 </a:t>
            </a:r>
            <a:r>
              <a:rPr lang="en-US" altLang="en-US" sz="3600" dirty="0" smtClean="0"/>
              <a:t>s</a:t>
            </a:r>
            <a:endParaRPr lang="en-US" altLang="en-US" sz="3600" dirty="0"/>
          </a:p>
          <a:p>
            <a:r>
              <a:rPr lang="en-US" altLang="en-US" dirty="0"/>
              <a:t>Clock frequency (rate): cycles per second</a:t>
            </a:r>
          </a:p>
          <a:p>
            <a:pPr lvl="1"/>
            <a:r>
              <a:rPr lang="en-US" altLang="en-US" sz="3600" dirty="0"/>
              <a:t>e.g., </a:t>
            </a:r>
            <a:r>
              <a:rPr lang="en-US" altLang="en-US" sz="3600" dirty="0" smtClean="0"/>
              <a:t>4.0 GHz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4000 MHz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4.0×10</a:t>
            </a:r>
            <a:r>
              <a:rPr lang="en-US" altLang="en-US" sz="3600" baseline="30000" dirty="0" smtClean="0"/>
              <a:t>9 </a:t>
            </a:r>
            <a:r>
              <a:rPr lang="en-US" altLang="en-US" sz="3600" dirty="0" smtClean="0"/>
              <a:t>Hz</a:t>
            </a:r>
            <a:endParaRPr lang="en-AU" altLang="en-US" sz="3600" dirty="0"/>
          </a:p>
          <a:p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Clocking</a:t>
            </a:r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261310" y="1316527"/>
            <a:ext cx="1728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261310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990097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717297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446085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261310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261310" y="1532427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124910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124910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973972" y="1819764"/>
            <a:ext cx="287338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990097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9900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8536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853697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717297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7172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85808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8580897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9446085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9446085" y="1532427"/>
            <a:ext cx="287337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5845635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7574422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9301622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973972" y="3043727"/>
            <a:ext cx="5903913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3973972" y="1387964"/>
            <a:ext cx="0" cy="1655763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96871" y="1508314"/>
            <a:ext cx="173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Clock (cycles)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971762" y="1911239"/>
            <a:ext cx="2044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Data transfer</a:t>
            </a:r>
            <a:br>
              <a:rPr lang="en-US" altLang="en-US" sz="1800" b="1" dirty="0">
                <a:solidFill>
                  <a:srgbClr val="273272"/>
                </a:solidFill>
              </a:rPr>
            </a:br>
            <a:r>
              <a:rPr lang="en-US" altLang="en-US" sz="1800" b="1" dirty="0">
                <a:solidFill>
                  <a:srgbClr val="273272"/>
                </a:solidFill>
              </a:rPr>
              <a:t>and computation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202706" y="2616689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Update state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492765" y="1243502"/>
            <a:ext cx="1258888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410701" y="1132176"/>
            <a:ext cx="14269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273272"/>
                </a:solidFill>
              </a:rPr>
              <a:t>Clock period</a:t>
            </a:r>
            <a:endParaRPr lang="en-AU" altLang="en-US" sz="1600" b="1" dirty="0">
              <a:solidFill>
                <a:srgbClr val="273272"/>
              </a:solidFill>
            </a:endParaRPr>
          </a:p>
        </p:txBody>
      </p:sp>
      <p:sp>
        <p:nvSpPr>
          <p:cNvPr id="35" name="Freeform 36"/>
          <p:cNvSpPr>
            <a:spLocks/>
          </p:cNvSpPr>
          <p:nvPr/>
        </p:nvSpPr>
        <p:spPr bwMode="auto">
          <a:xfrm>
            <a:off x="5990097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7"/>
          <p:cNvSpPr>
            <a:spLocks/>
          </p:cNvSpPr>
          <p:nvPr/>
        </p:nvSpPr>
        <p:spPr bwMode="auto">
          <a:xfrm>
            <a:off x="4261310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8"/>
          <p:cNvSpPr>
            <a:spLocks/>
          </p:cNvSpPr>
          <p:nvPr/>
        </p:nvSpPr>
        <p:spPr bwMode="auto">
          <a:xfrm>
            <a:off x="7717297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822713"/>
            <a:ext cx="10515600" cy="33532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dirty="0"/>
              <a:t>Performance depends on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Algorithm: affects IC, possibly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Programming language: affects IC,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Compiler: affects IC,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Instruction set architecture: affects IC, CPI, </a:t>
            </a:r>
            <a:r>
              <a:rPr lang="en-AU" altLang="en-US" dirty="0" smtClean="0"/>
              <a:t>T</a:t>
            </a:r>
            <a:r>
              <a:rPr lang="en-AU" altLang="en-US" baseline="-25000" dirty="0" smtClean="0"/>
              <a:t>c</a:t>
            </a:r>
            <a:endParaRPr lang="en-AU" alt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CPU Time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028690"/>
              </p:ext>
            </p:extLst>
          </p:nvPr>
        </p:nvGraphicFramePr>
        <p:xfrm>
          <a:off x="2327899" y="1464227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3568700" imgH="419100" progId="Equation.3">
                  <p:embed/>
                </p:oleObj>
              </mc:Choice>
              <mc:Fallback>
                <p:oleObj name="Equation" r:id="rId3" imgW="356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899" y="1464227"/>
                        <a:ext cx="7848600" cy="920750"/>
                      </a:xfrm>
                      <a:prstGeom prst="rect">
                        <a:avLst/>
                      </a:prstGeom>
                      <a:solidFill>
                        <a:srgbClr val="F7B217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0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10658</TotalTime>
  <Words>748</Words>
  <Application>Microsoft Office PowerPoint</Application>
  <PresentationFormat>Widescreen</PresentationFormat>
  <Paragraphs>227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Тема Office</vt:lpstr>
      <vt:lpstr>Equation</vt:lpstr>
      <vt:lpstr>Computer Architecture and Operating Systems Lecture 3: Computer Architecture</vt:lpstr>
      <vt:lpstr>Computer Under Cover</vt:lpstr>
      <vt:lpstr>Computer Organization</vt:lpstr>
      <vt:lpstr>Program Under Hood</vt:lpstr>
      <vt:lpstr>Levels of Program Code</vt:lpstr>
      <vt:lpstr>Abstractions</vt:lpstr>
      <vt:lpstr>Inside the Processor (CPU)</vt:lpstr>
      <vt:lpstr>CPU Clocking</vt:lpstr>
      <vt:lpstr>CPU Time</vt:lpstr>
      <vt:lpstr>Instruction Set Architecture (ISA)</vt:lpstr>
      <vt:lpstr>Reduced Instruction Set Computing (RISC)</vt:lpstr>
      <vt:lpstr>RISC-V ISA</vt:lpstr>
      <vt:lpstr>RISC-V Community</vt:lpstr>
      <vt:lpstr>How CPU Works</vt:lpstr>
      <vt:lpstr>Instruction Execution</vt:lpstr>
      <vt:lpstr>RISC-V CPU Scheme</vt:lpstr>
      <vt:lpstr>RISC-V General-Purpose Registers</vt:lpstr>
      <vt:lpstr>RISC-V Instructions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115</cp:revision>
  <dcterms:created xsi:type="dcterms:W3CDTF">2015-11-11T03:30:50Z</dcterms:created>
  <dcterms:modified xsi:type="dcterms:W3CDTF">2020-10-25T14:36:58Z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