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16" r:id="rId34"/>
    <p:sldId id="306" r:id="rId35"/>
    <p:sldId id="315" r:id="rId36"/>
    <p:sldId id="308" r:id="rId37"/>
    <p:sldId id="309" r:id="rId38"/>
    <p:sldId id="310" r:id="rId39"/>
    <p:sldId id="311" r:id="rId40"/>
    <p:sldId id="312" r:id="rId41"/>
    <p:sldId id="313" r:id="rId42"/>
    <p:sldId id="314" r:id="rId43"/>
    <p:sldId id="272"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амкин Александр Сергеевич" initials="КАС"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272"/>
    <a:srgbClr val="F7B217"/>
    <a:srgbClr val="2F5CB5"/>
    <a:srgbClr val="F3B217"/>
    <a:srgbClr val="F07F09"/>
    <a:srgbClr val="FF6600"/>
    <a:srgbClr val="273272"/>
    <a:srgbClr val="F8BA30"/>
    <a:srgbClr val="FFC000"/>
    <a:srgbClr val="2E5E8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2" autoAdjust="0"/>
    <p:restoredTop sz="99729" autoAdjust="0"/>
  </p:normalViewPr>
  <p:slideViewPr>
    <p:cSldViewPr snapToGrid="0">
      <p:cViewPr varScale="1">
        <p:scale>
          <a:sx n="79" d="100"/>
          <a:sy n="79" d="100"/>
        </p:scale>
        <p:origin x="-58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7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06195-8D78-4F6F-B8E4-FA67975ACEF5}" type="datetimeFigureOut">
              <a:rPr lang="ru-RU" smtClean="0"/>
              <a:pPr/>
              <a:t>26.04.2021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301F6-630C-4517-9108-FC1E44EE8C87}" type="slidenum">
              <a:rPr lang="ru-RU" smtClean="0"/>
              <a:pPr/>
              <a:t>‹#›</a:t>
            </a:fld>
            <a:endParaRPr lang="ru-RU"/>
          </a:p>
        </p:txBody>
      </p:sp>
    </p:spTree>
    <p:extLst>
      <p:ext uri="{BB962C8B-B14F-4D97-AF65-F5344CB8AC3E}">
        <p14:creationId xmlns="" xmlns:p14="http://schemas.microsoft.com/office/powerpoint/2010/main" val="8272799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212F1-C3D9-4F2B-8F42-5E960FE8BE51}" type="datetimeFigureOut">
              <a:rPr lang="ru-RU" smtClean="0"/>
              <a:pPr/>
              <a:t>26.04.2021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3B3A5-99BF-45D9-956B-DC57CC23AD97}" type="slidenum">
              <a:rPr lang="ru-RU" smtClean="0"/>
              <a:pPr/>
              <a:t>‹#›</a:t>
            </a:fld>
            <a:endParaRPr lang="ru-RU"/>
          </a:p>
        </p:txBody>
      </p:sp>
    </p:spTree>
    <p:extLst>
      <p:ext uri="{BB962C8B-B14F-4D97-AF65-F5344CB8AC3E}">
        <p14:creationId xmlns="" xmlns:p14="http://schemas.microsoft.com/office/powerpoint/2010/main" val="38650213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583B3A5-99BF-45D9-956B-DC57CC23AD97}" type="slidenum">
              <a:rPr lang="ru-RU" smtClean="0"/>
              <a:pPr/>
              <a:t>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Верхний колонтитул 5"/>
          <p:cNvSpPr>
            <a:spLocks noGrp="1"/>
          </p:cNvSpPr>
          <p:nvPr>
            <p:ph type="hdr" sz="quarter" idx="12"/>
          </p:nvPr>
        </p:nvSpPr>
        <p:spPr/>
        <p:txBody>
          <a:bodyPr/>
          <a:lstStyle/>
          <a:p>
            <a:endParaRPr lang="ru-RU" dirty="0"/>
          </a:p>
        </p:txBody>
      </p:sp>
    </p:spTree>
    <p:extLst>
      <p:ext uri="{BB962C8B-B14F-4D97-AF65-F5344CB8AC3E}">
        <p14:creationId xmlns="" xmlns:p14="http://schemas.microsoft.com/office/powerpoint/2010/main" val="238179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22DCEAB-5489-441C-A54F-C5FA15CA7D62}" type="slidenum">
              <a:rPr lang="en-US" altLang="en-US"/>
              <a:pPr/>
              <a:t>12</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780F33C-3D98-4B49-B928-C88CCA4A238C}" type="slidenum">
              <a:rPr lang="en-US" altLang="en-US"/>
              <a:pPr/>
              <a:t>13</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6AADDFC-3950-4AE3-8638-31EA98EE3B46}" type="slidenum">
              <a:rPr lang="en-US" altLang="en-US"/>
              <a:pPr/>
              <a:t>14</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1521D3D-CAC6-4948-B5FA-6660227203CE}" type="slidenum">
              <a:rPr lang="en-US" altLang="en-US"/>
              <a:pPr/>
              <a:t>15</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20C5CD4-88D7-46F1-A465-F92B865A4E14}" type="slidenum">
              <a:rPr lang="en-US" altLang="en-US"/>
              <a:pPr/>
              <a:t>16</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A28216A-D8D4-4997-BBCB-553F547DFE25}" type="slidenum">
              <a:rPr lang="en-US" altLang="en-US"/>
              <a:pPr/>
              <a:t>18</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8DA38E7-7086-427F-8C36-5B44BEE4972A}" type="slidenum">
              <a:rPr lang="en-US" altLang="en-US"/>
              <a:pPr/>
              <a:t>19</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5656C5B-2D3D-4EDA-A70D-269A2D456A8D}" type="slidenum">
              <a:rPr lang="en-US" altLang="en-US"/>
              <a:pPr/>
              <a:t>20</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2807FD-04F1-4747-917C-C56927F2E650}" type="slidenum">
              <a:rPr lang="en-US" altLang="en-US"/>
              <a:pPr/>
              <a:t>21</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27D48C3E-254F-4738-95EE-8597AB196EF0}" type="slidenum">
              <a:rPr lang="en-US" altLang="en-US"/>
              <a:pPr/>
              <a:t>2</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3B7F584-2E90-419E-B9F3-ABB95638F9FB}" type="slidenum">
              <a:rPr lang="en-US" altLang="en-US"/>
              <a:pPr/>
              <a:t>23</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AB4CDF3-FC5B-4487-9544-A33D6A8162DF}" type="slidenum">
              <a:rPr lang="en-US" altLang="en-US"/>
              <a:pPr/>
              <a:t>25</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2A892E8-DC59-483F-B4A7-D2E9AADCFEB0}" type="slidenum">
              <a:rPr lang="en-US" altLang="en-US"/>
              <a:pPr/>
              <a:t>26</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79FDB9-41E6-491E-A37B-95AB6F32BD25}" type="slidenum">
              <a:rPr lang="en-US" altLang="en-US"/>
              <a:pPr/>
              <a:t>27</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89506F8-3635-48A1-B223-C3542BED059D}" type="slidenum">
              <a:rPr lang="en-US" altLang="en-US"/>
              <a:pPr/>
              <a:t>28</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0F10F63-5F56-45F4-A9D2-CEDBD3E5EF60}" type="slidenum">
              <a:rPr lang="en-US" altLang="en-US"/>
              <a:pPr/>
              <a:t>29</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7BFA721-37F0-4EA3-A796-EECBF3546CE4}" type="slidenum">
              <a:rPr lang="en-US" altLang="en-US"/>
              <a:pPr/>
              <a:t>30</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029F7D77-4B69-45F2-99F0-E1FBF2AC7181}" type="slidenum">
              <a:rPr lang="en-US" altLang="en-US"/>
              <a:pPr/>
              <a:t>31</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57A45FC-667D-4DF5-8B83-55DC398D2635}" type="slidenum">
              <a:rPr lang="en-US" altLang="en-US"/>
              <a:pPr/>
              <a:t>32</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7D3AB32-8A52-45BC-9861-5269CA4A0409}" type="slidenum">
              <a:rPr lang="en-US" altLang="en-US"/>
              <a:pPr/>
              <a:t>34</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49C7611-2231-4D8A-A0CE-D2737E446147}" type="slidenum">
              <a:rPr lang="en-US" altLang="en-US"/>
              <a:pPr/>
              <a:t>36</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6B1017A-756A-4970-A9EB-49DFED2368A1}" type="slidenum">
              <a:rPr lang="en-US" altLang="en-US"/>
              <a:pPr/>
              <a:t>37</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BBCDB5B-3CF7-4FE5-83DE-01A879DB5F7B}" type="slidenum">
              <a:rPr lang="en-US" altLang="en-US"/>
              <a:pPr/>
              <a:t>38</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EBD2197-440F-4209-9608-1674374878A0}" type="slidenum">
              <a:rPr lang="en-US" altLang="en-US"/>
              <a:pPr/>
              <a:t>39</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535B1F6-B6D1-4281-9D3C-EDD4BC6CB947}" type="slidenum">
              <a:rPr lang="en-US" altLang="en-US"/>
              <a:pPr/>
              <a:t>41</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4608B70-184A-478D-9774-6D2CB730AF4D}" type="slidenum">
              <a:rPr lang="en-US" altLang="en-US"/>
              <a:pPr/>
              <a:t>42</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83B3A5-99BF-45D9-956B-DC57CC23AD97}" type="slidenum">
              <a:rPr lang="ru-RU" smtClean="0"/>
              <a:pPr/>
              <a:t>43</a:t>
            </a:fld>
            <a:endParaRPr lang="ru-RU"/>
          </a:p>
        </p:txBody>
      </p:sp>
    </p:spTree>
    <p:extLst>
      <p:ext uri="{BB962C8B-B14F-4D97-AF65-F5344CB8AC3E}">
        <p14:creationId xmlns="" xmlns:p14="http://schemas.microsoft.com/office/powerpoint/2010/main" val="191595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1278999F-6CBB-4E70-B184-CFDD8B90C5D0}" type="slidenum">
              <a:rPr lang="en-US" altLang="en-US"/>
              <a:pPr/>
              <a:t>4</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97013C7E-2E54-4DEC-A6C0-90BF98C6E34C}" type="slidenum">
              <a:rPr lang="en-US" altLang="en-US"/>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3CFCD798-E788-4F2B-9039-7C44F5FCCE9F}" type="slidenum">
              <a:rPr lang="en-US" altLang="en-US"/>
              <a:pPr/>
              <a:t>6</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F0FAC1B-F91A-410E-A7D0-4733118947DA}" type="slidenum">
              <a:rPr lang="en-US" altLang="en-US"/>
              <a:pPr/>
              <a:t>7</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B38D892-23F1-49E9-A239-96CB9634BC95}" type="slidenum">
              <a:rPr lang="en-US" altLang="en-US"/>
              <a:pPr/>
              <a:t>10</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9F9FF6F-3014-4776-940D-66E4146A2456}" type="slidenum">
              <a:rPr lang="en-US" altLang="en-US"/>
              <a:pPr/>
              <a:t>11</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2" name="Rectangle 5"/>
          <p:cNvSpPr/>
          <p:nvPr userDrawn="1"/>
        </p:nvSpPr>
        <p:spPr>
          <a:xfrm>
            <a:off x="-1" y="2601087"/>
            <a:ext cx="12192001" cy="1603772"/>
          </a:xfrm>
          <a:prstGeom prst="rect">
            <a:avLst/>
          </a:prstGeom>
          <a:solidFill>
            <a:srgbClr val="2F5CB5"/>
          </a:solidFill>
          <a:ln w="19050" cap="sq" cmpd="sng" algn="ctr">
            <a:solidFill>
              <a:srgbClr val="FF66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6"/>
          <p:cNvSpPr/>
          <p:nvPr userDrawn="1"/>
        </p:nvSpPr>
        <p:spPr>
          <a:xfrm>
            <a:off x="0" y="2545985"/>
            <a:ext cx="12192000" cy="59883"/>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9"/>
          <p:cNvSpPr/>
          <p:nvPr userDrawn="1"/>
        </p:nvSpPr>
        <p:spPr>
          <a:xfrm>
            <a:off x="0" y="4210574"/>
            <a:ext cx="12192000" cy="45719"/>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Title 7"/>
          <p:cNvSpPr>
            <a:spLocks noGrp="1"/>
          </p:cNvSpPr>
          <p:nvPr>
            <p:ph type="ctrTitle"/>
          </p:nvPr>
        </p:nvSpPr>
        <p:spPr>
          <a:xfrm>
            <a:off x="0" y="2601227"/>
            <a:ext cx="12192000" cy="1840144"/>
          </a:xfrm>
        </p:spPr>
        <p:txBody>
          <a:bodyPr anchor="ctr"/>
          <a:lstStyle>
            <a:lvl1pPr algn="ctr">
              <a:defRPr lang="en-US" dirty="0">
                <a:solidFill>
                  <a:srgbClr val="FFFFFF"/>
                </a:solidFill>
              </a:defRPr>
            </a:lvl1pPr>
          </a:lstStyle>
          <a:p>
            <a:r>
              <a:rPr lang="en-US" dirty="0" smtClean="0"/>
              <a:t>Click to edit Master title style</a:t>
            </a:r>
            <a:endParaRPr lang="en-US" dirty="0"/>
          </a:p>
        </p:txBody>
      </p:sp>
      <p:pic>
        <p:nvPicPr>
          <p:cNvPr id="9" name="Рисунок 8" descr="logo_с_hse_cmyk_e.png"/>
          <p:cNvPicPr>
            <a:picLocks noChangeAspect="1"/>
          </p:cNvPicPr>
          <p:nvPr userDrawn="1"/>
        </p:nvPicPr>
        <p:blipFill>
          <a:blip r:embed="rId2" cstate="print"/>
          <a:stretch>
            <a:fillRect/>
          </a:stretch>
        </p:blipFill>
        <p:spPr>
          <a:xfrm>
            <a:off x="3934031" y="213770"/>
            <a:ext cx="1704213" cy="2196275"/>
          </a:xfrm>
          <a:prstGeom prst="rect">
            <a:avLst/>
          </a:prstGeom>
        </p:spPr>
      </p:pic>
      <p:pic>
        <p:nvPicPr>
          <p:cNvPr id="10" name="Рисунок 9" descr="Unknown.png"/>
          <p:cNvPicPr>
            <a:picLocks noChangeAspect="1"/>
          </p:cNvPicPr>
          <p:nvPr userDrawn="1"/>
        </p:nvPicPr>
        <p:blipFill>
          <a:blip r:embed="rId3" cstate="print"/>
          <a:stretch>
            <a:fillRect/>
          </a:stretch>
        </p:blipFill>
        <p:spPr>
          <a:xfrm>
            <a:off x="6045713" y="219880"/>
            <a:ext cx="2143125" cy="2143125"/>
          </a:xfrm>
          <a:prstGeom prst="rect">
            <a:avLst/>
          </a:prstGeom>
        </p:spPr>
      </p:pic>
    </p:spTree>
    <p:extLst>
      <p:ext uri="{BB962C8B-B14F-4D97-AF65-F5344CB8AC3E}">
        <p14:creationId xmlns="" xmlns:p14="http://schemas.microsoft.com/office/powerpoint/2010/main" val="3224551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9711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348877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рямоугольник 10"/>
          <p:cNvSpPr/>
          <p:nvPr userDrawn="1"/>
        </p:nvSpPr>
        <p:spPr>
          <a:xfrm>
            <a:off x="838200" y="123553"/>
            <a:ext cx="10515600" cy="842818"/>
          </a:xfrm>
          <a:prstGeom prst="rect">
            <a:avLst/>
          </a:prstGeom>
          <a:solidFill>
            <a:srgbClr val="2F5C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273272"/>
              </a:solidFill>
            </a:endParaRPr>
          </a:p>
        </p:txBody>
      </p:sp>
      <p:sp>
        <p:nvSpPr>
          <p:cNvPr id="21" name="Овал 20"/>
          <p:cNvSpPr/>
          <p:nvPr userDrawn="1"/>
        </p:nvSpPr>
        <p:spPr>
          <a:xfrm flipV="1">
            <a:off x="10775841" y="6190935"/>
            <a:ext cx="584617" cy="502173"/>
          </a:xfrm>
          <a:prstGeom prst="ellipse">
            <a:avLst/>
          </a:prstGeom>
          <a:solidFill>
            <a:srgbClr val="2F5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73272"/>
              </a:solidFill>
            </a:endParaRPr>
          </a:p>
        </p:txBody>
      </p:sp>
      <p:sp>
        <p:nvSpPr>
          <p:cNvPr id="3" name="Объект 2"/>
          <p:cNvSpPr>
            <a:spLocks noGrp="1"/>
          </p:cNvSpPr>
          <p:nvPr>
            <p:ph idx="1"/>
          </p:nvPr>
        </p:nvSpPr>
        <p:spPr>
          <a:xfrm>
            <a:off x="838200" y="1178053"/>
            <a:ext cx="10515600" cy="4997896"/>
          </a:xfrm>
        </p:spPr>
        <p:txBody>
          <a:bodyPr/>
          <a:lstStyle>
            <a:lvl1pPr>
              <a:buFont typeface="Wingdings" pitchFamily="2" charset="2"/>
              <a:buChar char="§"/>
              <a:defRPr sz="3600">
                <a:solidFill>
                  <a:srgbClr val="273272"/>
                </a:solidFill>
              </a:defRPr>
            </a:lvl1pPr>
            <a:lvl2pPr>
              <a:buClr>
                <a:srgbClr val="F7B217"/>
              </a:buClr>
              <a:buFont typeface="Wingdings" pitchFamily="2" charset="2"/>
              <a:buChar char="§"/>
              <a:defRPr sz="3200">
                <a:solidFill>
                  <a:srgbClr val="273272"/>
                </a:solidFill>
              </a:defRPr>
            </a:lvl2pPr>
            <a:lvl3pPr>
              <a:buFont typeface="Wingdings" pitchFamily="2" charset="2"/>
              <a:buChar char="§"/>
              <a:defRPr sz="2400">
                <a:solidFill>
                  <a:srgbClr val="273272"/>
                </a:solidFill>
              </a:defRPr>
            </a:lvl3pPr>
            <a:lvl4pPr>
              <a:defRPr sz="2000">
                <a:solidFill>
                  <a:srgbClr val="273272"/>
                </a:solidFill>
              </a:defRPr>
            </a:lvl4pPr>
            <a:lvl5pPr>
              <a:defRPr sz="1800">
                <a:solidFill>
                  <a:srgbClr val="273272"/>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10776031" y="6190938"/>
            <a:ext cx="594673" cy="479419"/>
          </a:xfrm>
        </p:spPr>
        <p:txBody>
          <a:bodyPr/>
          <a:lstStyle>
            <a:lvl1pPr>
              <a:defRPr sz="2000" b="1">
                <a:solidFill>
                  <a:srgbClr val="F7B217"/>
                </a:solidFill>
              </a:defRPr>
            </a:lvl1pPr>
          </a:lstStyle>
          <a:p>
            <a:pPr algn="ctr"/>
            <a:fld id="{1397BFD8-F312-4EF2-A268-44FB4BDDBBB0}" type="slidenum">
              <a:rPr lang="ru-RU" smtClean="0"/>
              <a:pPr algn="ctr"/>
              <a:t>‹#›</a:t>
            </a:fld>
            <a:endParaRPr lang="ru-RU" dirty="0"/>
          </a:p>
        </p:txBody>
      </p:sp>
      <p:sp>
        <p:nvSpPr>
          <p:cNvPr id="2" name="Заголовок 1"/>
          <p:cNvSpPr>
            <a:spLocks noGrp="1"/>
          </p:cNvSpPr>
          <p:nvPr>
            <p:ph type="title" hasCustomPrompt="1"/>
          </p:nvPr>
        </p:nvSpPr>
        <p:spPr>
          <a:xfrm>
            <a:off x="838200" y="107867"/>
            <a:ext cx="10515600" cy="840215"/>
          </a:xfrm>
          <a:noFill/>
          <a:effectLst/>
        </p:spPr>
        <p:txBody>
          <a:bodyPr lIns="72000" tIns="25200" rIns="0" bIns="25200"/>
          <a:lstStyle>
            <a:lvl1pPr algn="ctr">
              <a:lnSpc>
                <a:spcPct val="100000"/>
              </a:lnSpc>
              <a:defRPr sz="4800" b="1">
                <a:solidFill>
                  <a:srgbClr val="F7B217"/>
                </a:solidFill>
              </a:defRPr>
            </a:lvl1pPr>
          </a:lstStyle>
          <a:p>
            <a:r>
              <a:rPr lang="en-US" dirty="0" smtClean="0"/>
              <a:t>Slide Header</a:t>
            </a:r>
            <a:endParaRPr lang="ru-RU" dirty="0"/>
          </a:p>
        </p:txBody>
      </p:sp>
    </p:spTree>
    <p:extLst>
      <p:ext uri="{BB962C8B-B14F-4D97-AF65-F5344CB8AC3E}">
        <p14:creationId xmlns="" xmlns:p14="http://schemas.microsoft.com/office/powerpoint/2010/main" val="3256953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067076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7100159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dirty="0"/>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4075590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28896048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dirty="0"/>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15238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2127791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175270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96883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600696"/>
            <a:ext cx="12192000" cy="1587256"/>
          </a:xfrm>
          <a:effectLst/>
        </p:spPr>
        <p:txBody>
          <a:bodyPr>
            <a:normAutofit/>
          </a:bodyPr>
          <a:lstStyle/>
          <a:p>
            <a:pPr fontAlgn="base"/>
            <a:r>
              <a:rPr lang="en-US" b="1" dirty="0" smtClean="0">
                <a:solidFill>
                  <a:schemeClr val="bg1"/>
                </a:solidFill>
              </a:rPr>
              <a:t>Computer Architecture </a:t>
            </a:r>
            <a:r>
              <a:rPr lang="en-US" b="1" dirty="0" smtClean="0"/>
              <a:t>and </a:t>
            </a:r>
            <a:r>
              <a:rPr lang="en-US" b="1" dirty="0" smtClean="0">
                <a:solidFill>
                  <a:srgbClr val="F7B217"/>
                </a:solidFill>
              </a:rPr>
              <a:t>Operating Systems</a:t>
            </a:r>
            <a:r>
              <a:rPr lang="en-US" b="1" dirty="0" smtClean="0"/>
              <a:t/>
            </a:r>
            <a:br>
              <a:rPr lang="en-US" b="1" dirty="0" smtClean="0"/>
            </a:br>
            <a:r>
              <a:rPr lang="en-US" b="1" dirty="0" smtClean="0"/>
              <a:t>Lecture </a:t>
            </a:r>
            <a:r>
              <a:rPr lang="ru-RU" b="1" dirty="0" smtClean="0"/>
              <a:t>8</a:t>
            </a:r>
            <a:r>
              <a:rPr lang="en-US" b="1" dirty="0" smtClean="0"/>
              <a:t>: Synchronization </a:t>
            </a:r>
            <a:endParaRPr lang="en-US" b="1" dirty="0"/>
          </a:p>
        </p:txBody>
      </p:sp>
      <p:sp>
        <p:nvSpPr>
          <p:cNvPr id="5" name="Subtitle 11"/>
          <p:cNvSpPr>
            <a:spLocks noGrp="1"/>
          </p:cNvSpPr>
          <p:nvPr>
            <p:ph type="subTitle" idx="4294967295"/>
          </p:nvPr>
        </p:nvSpPr>
        <p:spPr>
          <a:xfrm>
            <a:off x="0" y="4423118"/>
            <a:ext cx="12192000" cy="573664"/>
          </a:xfrm>
        </p:spPr>
        <p:txBody>
          <a:bodyPr>
            <a:noAutofit/>
          </a:bodyPr>
          <a:lstStyle/>
          <a:p>
            <a:pPr algn="ctr">
              <a:buNone/>
              <a:defRPr/>
            </a:pPr>
            <a:r>
              <a:rPr lang="en-US" sz="4800" b="1" dirty="0" smtClean="0"/>
              <a:t>Andrei Tatarnikov</a:t>
            </a:r>
            <a:endParaRPr lang="en-US" sz="4800" b="1" dirty="0"/>
          </a:p>
        </p:txBody>
      </p:sp>
      <p:sp>
        <p:nvSpPr>
          <p:cNvPr id="14" name="TextBox 13"/>
          <p:cNvSpPr txBox="1"/>
          <p:nvPr/>
        </p:nvSpPr>
        <p:spPr>
          <a:xfrm>
            <a:off x="-47500" y="5305305"/>
            <a:ext cx="12239500" cy="954107"/>
          </a:xfrm>
          <a:prstGeom prst="rect">
            <a:avLst/>
          </a:prstGeom>
          <a:noFill/>
        </p:spPr>
        <p:txBody>
          <a:bodyPr wrap="square">
            <a:spAutoFit/>
          </a:bodyPr>
          <a:lstStyle/>
          <a:p>
            <a:pPr algn="ctr">
              <a:defRPr/>
            </a:pPr>
            <a:r>
              <a:rPr lang="en-US" sz="2800" b="1" u="sng" dirty="0" smtClean="0">
                <a:solidFill>
                  <a:srgbClr val="0070C0"/>
                </a:solidFill>
                <a:latin typeface="+mj-lt"/>
                <a:cs typeface="Calibri" pitchFamily="34" charset="0"/>
              </a:rPr>
              <a:t>atatarnikov@hse.ru </a:t>
            </a:r>
          </a:p>
          <a:p>
            <a:pPr algn="ctr">
              <a:defRPr/>
            </a:pPr>
            <a:r>
              <a:rPr lang="en-US" sz="2800" b="1" u="sng" dirty="0" smtClean="0">
                <a:solidFill>
                  <a:srgbClr val="0070C0"/>
                </a:solidFill>
                <a:latin typeface="+mj-lt"/>
                <a:cs typeface="Calibri" pitchFamily="34" charset="0"/>
              </a:rPr>
              <a:t>@andrewt0301</a:t>
            </a:r>
            <a:endParaRPr lang="en-US" sz="2800" b="1" u="sng" dirty="0">
              <a:solidFill>
                <a:srgbClr val="0070C0"/>
              </a:solidFill>
              <a:latin typeface="+mj-lt"/>
              <a:cs typeface="Calibri" pitchFamily="34" charset="0"/>
            </a:endParaRPr>
          </a:p>
        </p:txBody>
      </p:sp>
    </p:spTree>
    <p:extLst>
      <p:ext uri="{BB962C8B-B14F-4D97-AF65-F5344CB8AC3E}">
        <p14:creationId xmlns="" xmlns:p14="http://schemas.microsoft.com/office/powerpoint/2010/main" val="249289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372784" y="1965325"/>
            <a:ext cx="3028949" cy="4270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2393952" y="2809876"/>
            <a:ext cx="1604433"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1508" name="Rectangle 2"/>
          <p:cNvSpPr>
            <a:spLocks noGrp="1" noChangeArrowheads="1"/>
          </p:cNvSpPr>
          <p:nvPr>
            <p:ph type="title"/>
          </p:nvPr>
        </p:nvSpPr>
        <p:spPr>
          <a:xfrm>
            <a:off x="609600" y="277813"/>
            <a:ext cx="11055351" cy="576262"/>
          </a:xfrm>
        </p:spPr>
        <p:txBody>
          <a:bodyPr>
            <a:normAutofit fontScale="90000"/>
          </a:bodyPr>
          <a:lstStyle/>
          <a:p>
            <a:pPr eaLnBrk="1" hangingPunct="1"/>
            <a:r>
              <a:rPr lang="en-US" altLang="en-US" smtClean="0"/>
              <a:t>Algorithm for Process P</a:t>
            </a:r>
            <a:r>
              <a:rPr lang="en-US" altLang="en-US" baseline="-25000" smtClean="0">
                <a:solidFill>
                  <a:srgbClr val="0000FF"/>
                </a:solidFill>
              </a:rPr>
              <a:t>i</a:t>
            </a:r>
          </a:p>
        </p:txBody>
      </p:sp>
      <p:sp>
        <p:nvSpPr>
          <p:cNvPr id="21509" name="Rectangle 3"/>
          <p:cNvSpPr>
            <a:spLocks noGrp="1" noChangeArrowheads="1"/>
          </p:cNvSpPr>
          <p:nvPr>
            <p:ph idx="1"/>
          </p:nvPr>
        </p:nvSpPr>
        <p:spPr>
          <a:xfrm>
            <a:off x="1094318" y="1311275"/>
            <a:ext cx="10322983" cy="4770438"/>
          </a:xfrm>
        </p:spPr>
        <p:txBody>
          <a:bodyPr/>
          <a:lstStyle/>
          <a:p>
            <a:pPr>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1600" b="1" dirty="0" smtClean="0">
                <a:solidFill>
                  <a:srgbClr val="000000"/>
                </a:solidFill>
                <a:latin typeface="Courier New" pitchFamily="49" charset="0"/>
                <a:cs typeface="Courier New" pitchFamily="49" charset="0"/>
              </a:rPr>
              <a:t>do { </a:t>
            </a:r>
          </a:p>
          <a:p>
            <a:pPr>
              <a:buFont typeface="Monotype Sorts" pitchFamily="-84" charset="2"/>
              <a:buNone/>
            </a:pPr>
            <a:r>
              <a:rPr lang="en-US" altLang="en-US" sz="1600" b="1" dirty="0" smtClean="0">
                <a:solidFill>
                  <a:srgbClr val="000000"/>
                </a:solidFill>
                <a:latin typeface="Courier New" pitchFamily="49" charset="0"/>
                <a:cs typeface="Courier New" pitchFamily="49" charset="0"/>
              </a:rPr>
              <a:t>		</a:t>
            </a:r>
          </a:p>
          <a:p>
            <a:pPr>
              <a:buFont typeface="Monotype Sorts" pitchFamily="-84" charset="2"/>
              <a:buNone/>
            </a:pPr>
            <a:r>
              <a:rPr lang="en-US" altLang="en-US" sz="1600" b="1" dirty="0" smtClean="0">
                <a:solidFill>
                  <a:srgbClr val="000000"/>
                </a:solidFill>
                <a:latin typeface="Courier New" pitchFamily="49" charset="0"/>
                <a:cs typeface="Courier New" pitchFamily="49" charset="0"/>
              </a:rPr>
              <a:t>		while (turn == j); </a:t>
            </a:r>
          </a:p>
          <a:p>
            <a:pPr>
              <a:buFont typeface="Monotype Sorts" pitchFamily="-84" charset="2"/>
              <a:buNone/>
            </a:pPr>
            <a:endParaRPr lang="en-US" altLang="en-US" sz="400" b="1" dirty="0" smtClean="0">
              <a:solidFill>
                <a:srgbClr val="000000"/>
              </a:solidFill>
              <a:latin typeface="Courier New" pitchFamily="49" charset="0"/>
              <a:cs typeface="Courier New" pitchFamily="49" charset="0"/>
            </a:endParaRPr>
          </a:p>
          <a:p>
            <a:pPr>
              <a:buFont typeface="Monotype Sorts" pitchFamily="-84" charset="2"/>
              <a:buNone/>
            </a:pPr>
            <a:r>
              <a:rPr lang="en-US" altLang="en-US" sz="1600" b="1" dirty="0" smtClean="0">
                <a:solidFill>
                  <a:srgbClr val="000000"/>
                </a:solidFill>
                <a:latin typeface="Courier New" pitchFamily="49" charset="0"/>
                <a:cs typeface="Courier New" pitchFamily="49" charset="0"/>
              </a:rPr>
              <a:t>			critical section </a:t>
            </a:r>
          </a:p>
          <a:p>
            <a:pPr>
              <a:buFont typeface="Monotype Sorts" pitchFamily="-84" charset="2"/>
              <a:buNone/>
            </a:pPr>
            <a:r>
              <a:rPr lang="en-US" altLang="en-US" sz="1600" b="1" dirty="0" smtClean="0">
                <a:solidFill>
                  <a:srgbClr val="000000"/>
                </a:solidFill>
                <a:latin typeface="Courier New" pitchFamily="49" charset="0"/>
                <a:cs typeface="Courier New" pitchFamily="49" charset="0"/>
              </a:rPr>
              <a:t>		turn = j; </a:t>
            </a:r>
          </a:p>
          <a:p>
            <a:pPr>
              <a:buFont typeface="Monotype Sorts" pitchFamily="-84" charset="2"/>
              <a:buNone/>
            </a:pPr>
            <a:endParaRPr lang="en-US" altLang="en-US" sz="400" b="1" dirty="0" smtClean="0">
              <a:solidFill>
                <a:srgbClr val="000000"/>
              </a:solidFill>
              <a:latin typeface="Courier New" pitchFamily="49" charset="0"/>
              <a:cs typeface="Courier New" pitchFamily="49" charset="0"/>
            </a:endParaRPr>
          </a:p>
          <a:p>
            <a:pPr>
              <a:buFont typeface="Monotype Sorts" pitchFamily="-84" charset="2"/>
              <a:buNone/>
            </a:pPr>
            <a:r>
              <a:rPr lang="en-US" altLang="en-US" sz="1600" b="1" dirty="0" smtClean="0">
                <a:solidFill>
                  <a:srgbClr val="000000"/>
                </a:solidFill>
                <a:latin typeface="Courier New" pitchFamily="49" charset="0"/>
                <a:cs typeface="Courier New" pitchFamily="49" charset="0"/>
              </a:rPr>
              <a:t>			remainder section </a:t>
            </a:r>
          </a:p>
          <a:p>
            <a:pPr>
              <a:buFont typeface="Monotype Sorts" pitchFamily="-84" charset="2"/>
              <a:buNone/>
            </a:pPr>
            <a:r>
              <a:rPr lang="en-US" altLang="en-US" sz="1600" b="1" dirty="0" smtClean="0">
                <a:solidFill>
                  <a:srgbClr val="000000"/>
                </a:solidFill>
                <a:latin typeface="Courier New" pitchFamily="49" charset="0"/>
                <a:cs typeface="Courier New" pitchFamily="49" charset="0"/>
              </a:rPr>
              <a:t>	 } while (true); </a:t>
            </a:r>
          </a:p>
          <a:p>
            <a:pPr>
              <a:buFont typeface="Monotype Sorts" pitchFamily="-84" charset="2"/>
              <a:buNone/>
            </a:pPr>
            <a:endParaRPr lang="en-US" altLang="en-US" sz="1600" dirty="0" smtClean="0">
              <a:solidFill>
                <a:srgbClr val="0000FF"/>
              </a:solidFill>
            </a:endParaRPr>
          </a:p>
        </p:txBody>
      </p:sp>
      <p:sp>
        <p:nvSpPr>
          <p:cNvPr id="8"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10</a:t>
            </a:fld>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70567" y="195263"/>
            <a:ext cx="10299700" cy="576262"/>
          </a:xfrm>
        </p:spPr>
        <p:txBody>
          <a:bodyPr>
            <a:normAutofit fontScale="90000"/>
          </a:bodyPr>
          <a:lstStyle/>
          <a:p>
            <a:pPr eaLnBrk="1" hangingPunct="1"/>
            <a:r>
              <a:rPr lang="en-US" altLang="en-US" smtClean="0"/>
              <a:t>Solution to Critical-Section Problem</a:t>
            </a:r>
          </a:p>
        </p:txBody>
      </p:sp>
      <p:sp>
        <p:nvSpPr>
          <p:cNvPr id="23555" name="Rectangle 3"/>
          <p:cNvSpPr>
            <a:spLocks noGrp="1" noChangeArrowheads="1"/>
          </p:cNvSpPr>
          <p:nvPr>
            <p:ph idx="1"/>
          </p:nvPr>
        </p:nvSpPr>
        <p:spPr>
          <a:xfrm>
            <a:off x="830317" y="1114097"/>
            <a:ext cx="10447281" cy="5412828"/>
          </a:xfrm>
        </p:spPr>
        <p:txBody>
          <a:bodyPr>
            <a:normAutofit fontScale="92500" lnSpcReduction="20000"/>
          </a:bodyPr>
          <a:lstStyle/>
          <a:p>
            <a:pPr>
              <a:buFont typeface="Monotype Sorts" pitchFamily="-84" charset="2"/>
              <a:buNone/>
            </a:pPr>
            <a:r>
              <a:rPr lang="en-US" altLang="en-US" dirty="0" smtClean="0">
                <a:solidFill>
                  <a:srgbClr val="000000"/>
                </a:solidFill>
              </a:rPr>
              <a:t>1.   </a:t>
            </a:r>
            <a:r>
              <a:rPr lang="en-US" altLang="en-US" b="1" dirty="0" smtClean="0">
                <a:solidFill>
                  <a:srgbClr val="3366FF"/>
                </a:solidFill>
              </a:rPr>
              <a:t>Mutual Exclusion </a:t>
            </a:r>
            <a:r>
              <a:rPr lang="en-US" altLang="en-US" dirty="0" smtClean="0"/>
              <a:t>- If process </a:t>
            </a:r>
            <a:r>
              <a:rPr lang="en-US" altLang="en-US" b="1" i="1" dirty="0" smtClean="0"/>
              <a:t>P</a:t>
            </a:r>
            <a:r>
              <a:rPr lang="en-US" altLang="en-US" b="1" i="1" baseline="-25000" dirty="0" smtClean="0"/>
              <a:t>i</a:t>
            </a:r>
            <a:r>
              <a:rPr lang="en-US" altLang="en-US" b="1" dirty="0" smtClean="0"/>
              <a:t> </a:t>
            </a:r>
            <a:r>
              <a:rPr lang="en-US" altLang="en-US" dirty="0" smtClean="0"/>
              <a:t>is executing in its critical section, then no other processes can be executing in their critical sections</a:t>
            </a:r>
          </a:p>
          <a:p>
            <a:pPr>
              <a:buFont typeface="Monotype Sorts" pitchFamily="-84" charset="2"/>
              <a:buNone/>
            </a:pPr>
            <a:r>
              <a:rPr lang="en-US" altLang="en-US" dirty="0" smtClean="0">
                <a:solidFill>
                  <a:srgbClr val="000000"/>
                </a:solidFill>
              </a:rPr>
              <a:t>2.   </a:t>
            </a:r>
            <a:r>
              <a:rPr lang="en-US" altLang="en-US" b="1" dirty="0" smtClean="0">
                <a:solidFill>
                  <a:srgbClr val="3366FF"/>
                </a:solidFill>
              </a:rPr>
              <a:t>Progress</a:t>
            </a:r>
            <a:r>
              <a:rPr lang="en-US" altLang="en-US" b="1" dirty="0" smtClean="0"/>
              <a:t> </a:t>
            </a:r>
            <a:r>
              <a:rPr lang="en-US" altLang="en-US" dirty="0"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dirty="0" smtClean="0"/>
              <a:t>3.  </a:t>
            </a:r>
            <a:r>
              <a:rPr lang="en-US" altLang="en-US" b="1" dirty="0" smtClean="0">
                <a:solidFill>
                  <a:srgbClr val="3366FF"/>
                </a:solidFill>
              </a:rPr>
              <a:t>Bounded Waiting </a:t>
            </a:r>
            <a:r>
              <a:rPr lang="en-US" altLang="en-US" dirty="0" smtClean="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18" charset="2"/>
              <a:buChar char=""/>
            </a:pPr>
            <a:r>
              <a:rPr lang="en-US" altLang="en-US" dirty="0" smtClean="0"/>
              <a:t>Assume that each process executes at a nonzero speed </a:t>
            </a:r>
          </a:p>
          <a:p>
            <a:pPr marL="795338" lvl="1" indent="-338138">
              <a:buSzPct val="125000"/>
              <a:buFont typeface="Wingdings 2" pitchFamily="18" charset="2"/>
              <a:buChar char=""/>
            </a:pPr>
            <a:r>
              <a:rPr lang="en-US" altLang="en-US" dirty="0" smtClean="0"/>
              <a:t>No assumption concerning </a:t>
            </a:r>
            <a:r>
              <a:rPr lang="en-US" altLang="en-US" b="1" dirty="0" smtClean="0">
                <a:solidFill>
                  <a:srgbClr val="3366FF"/>
                </a:solidFill>
              </a:rPr>
              <a:t>relative speed </a:t>
            </a:r>
            <a:r>
              <a:rPr lang="en-US" altLang="en-US" dirty="0" smtClean="0"/>
              <a:t>of the</a:t>
            </a:r>
            <a:r>
              <a:rPr lang="en-US" altLang="en-US" b="1" dirty="0" smtClean="0"/>
              <a:t> </a:t>
            </a:r>
            <a:r>
              <a:rPr lang="en-US" altLang="en-US" b="1" i="1" dirty="0" smtClean="0">
                <a:solidFill>
                  <a:srgbClr val="000000"/>
                </a:solidFill>
              </a:rPr>
              <a:t>n</a:t>
            </a:r>
            <a:r>
              <a:rPr lang="en-US" altLang="en-US" b="1" dirty="0" smtClean="0">
                <a:solidFill>
                  <a:srgbClr val="000000"/>
                </a:solidFill>
              </a:rPr>
              <a:t> </a:t>
            </a:r>
            <a:r>
              <a:rPr lang="en-US" altLang="en-US" dirty="0" smtClean="0"/>
              <a:t>processes</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11</a:t>
            </a:fld>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61849" y="147144"/>
            <a:ext cx="10489324" cy="840827"/>
          </a:xfrm>
        </p:spPr>
        <p:txBody>
          <a:bodyPr>
            <a:normAutofit/>
          </a:bodyPr>
          <a:lstStyle/>
          <a:p>
            <a:pPr eaLnBrk="1" hangingPunct="1"/>
            <a:r>
              <a:rPr lang="en-US" altLang="en-US" dirty="0" smtClean="0"/>
              <a:t>Critical-Section Handling in OS </a:t>
            </a:r>
          </a:p>
        </p:txBody>
      </p:sp>
      <p:sp>
        <p:nvSpPr>
          <p:cNvPr id="25603" name="Rectangle 3"/>
          <p:cNvSpPr>
            <a:spLocks noGrp="1" noChangeArrowheads="1"/>
          </p:cNvSpPr>
          <p:nvPr>
            <p:ph idx="1"/>
          </p:nvPr>
        </p:nvSpPr>
        <p:spPr>
          <a:xfrm>
            <a:off x="882869" y="1135116"/>
            <a:ext cx="10405241" cy="5339255"/>
          </a:xfrm>
        </p:spPr>
        <p:txBody>
          <a:bodyPr/>
          <a:lstStyle/>
          <a:p>
            <a:pPr>
              <a:buFont typeface="Monotype Sorts" pitchFamily="-84" charset="2"/>
              <a:buNone/>
            </a:pPr>
            <a:r>
              <a:rPr lang="en-US" altLang="en-US" dirty="0" smtClean="0"/>
              <a:t>Two approaches depending on if kernel is preemptive</a:t>
            </a:r>
            <a:r>
              <a:rPr lang="ru-RU" altLang="en-US" dirty="0" smtClean="0"/>
              <a:t> </a:t>
            </a:r>
            <a:r>
              <a:rPr lang="en-US" altLang="en-US" dirty="0" smtClean="0"/>
              <a:t>or non-  preemptive </a:t>
            </a:r>
          </a:p>
          <a:p>
            <a:pPr marL="795338" lvl="1" indent="-338138">
              <a:buSzPct val="125000"/>
            </a:pPr>
            <a:r>
              <a:rPr lang="en-US" altLang="en-US" b="1" dirty="0" smtClean="0">
                <a:solidFill>
                  <a:srgbClr val="3366FF"/>
                </a:solidFill>
              </a:rPr>
              <a:t>Preemptive</a:t>
            </a:r>
            <a:r>
              <a:rPr lang="en-US" altLang="en-US" sz="1400" dirty="0" smtClean="0"/>
              <a:t> </a:t>
            </a:r>
            <a:r>
              <a:rPr lang="en-US" altLang="en-US" dirty="0" smtClean="0"/>
              <a:t>– allows preemption of process when running in kernel mode</a:t>
            </a:r>
          </a:p>
          <a:p>
            <a:pPr marL="795338" lvl="1" indent="-338138">
              <a:buSzPct val="125000"/>
            </a:pPr>
            <a:r>
              <a:rPr lang="en-US" altLang="en-US" b="1" dirty="0" smtClean="0">
                <a:solidFill>
                  <a:srgbClr val="3366FF"/>
                </a:solidFill>
              </a:rPr>
              <a:t>Non-preemptive </a:t>
            </a:r>
            <a:r>
              <a:rPr lang="en-US" altLang="en-US" dirty="0" smtClean="0"/>
              <a:t>– runs until exits kernel mode, blocks, or voluntarily yields CPU</a:t>
            </a:r>
          </a:p>
          <a:p>
            <a:pPr marL="996950" lvl="2" indent="-198438">
              <a:buSzPct val="125000"/>
            </a:pPr>
            <a:r>
              <a:rPr lang="en-US" altLang="en-US" sz="2800" dirty="0" smtClean="0"/>
              <a:t>Essentially free of race conditions in kernel mode</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12</a:t>
            </a:fld>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51338" y="168166"/>
            <a:ext cx="10499834" cy="788275"/>
          </a:xfrm>
        </p:spPr>
        <p:txBody>
          <a:bodyPr>
            <a:normAutofit/>
          </a:bodyPr>
          <a:lstStyle/>
          <a:p>
            <a:pPr eaLnBrk="1" hangingPunct="1"/>
            <a:r>
              <a:rPr lang="en-US" altLang="en-US" dirty="0" smtClean="0"/>
              <a:t>Peterson</a:t>
            </a:r>
            <a:r>
              <a:rPr lang="ja-JP" altLang="en-US" dirty="0" smtClean="0"/>
              <a:t>’</a:t>
            </a:r>
            <a:r>
              <a:rPr lang="en-US" altLang="ja-JP" dirty="0" smtClean="0"/>
              <a:t>s Solution</a:t>
            </a:r>
            <a:endParaRPr lang="en-US" altLang="en-US" dirty="0" smtClean="0"/>
          </a:p>
        </p:txBody>
      </p:sp>
      <p:sp>
        <p:nvSpPr>
          <p:cNvPr id="27651" name="Rectangle 3"/>
          <p:cNvSpPr>
            <a:spLocks noGrp="1" noChangeArrowheads="1"/>
          </p:cNvSpPr>
          <p:nvPr>
            <p:ph idx="1"/>
          </p:nvPr>
        </p:nvSpPr>
        <p:spPr>
          <a:xfrm>
            <a:off x="830320" y="998489"/>
            <a:ext cx="10415752" cy="5423338"/>
          </a:xfrm>
        </p:spPr>
        <p:txBody>
          <a:bodyPr>
            <a:normAutofit fontScale="85000" lnSpcReduction="10000"/>
          </a:bodyPr>
          <a:lstStyle/>
          <a:p>
            <a:pPr>
              <a:lnSpc>
                <a:spcPct val="90000"/>
              </a:lnSpc>
              <a:tabLst>
                <a:tab pos="739775" algn="l"/>
                <a:tab pos="1020763" algn="l"/>
                <a:tab pos="1257300" algn="l"/>
              </a:tabLst>
            </a:pPr>
            <a:r>
              <a:rPr lang="en-US" altLang="en-US" dirty="0" smtClean="0"/>
              <a:t>Good algorithmic  description of solving the problem</a:t>
            </a:r>
            <a:endParaRPr lang="en-US" altLang="en-US" sz="800" dirty="0" smtClean="0"/>
          </a:p>
          <a:p>
            <a:pPr>
              <a:lnSpc>
                <a:spcPct val="90000"/>
              </a:lnSpc>
              <a:tabLst>
                <a:tab pos="739775" algn="l"/>
                <a:tab pos="1020763" algn="l"/>
                <a:tab pos="1257300" algn="l"/>
              </a:tabLst>
            </a:pPr>
            <a:r>
              <a:rPr lang="en-US" altLang="en-US" dirty="0" smtClean="0"/>
              <a:t>Two process solution</a:t>
            </a:r>
            <a:endParaRPr lang="en-US" altLang="en-US" sz="800" dirty="0" smtClean="0"/>
          </a:p>
          <a:p>
            <a:pPr>
              <a:lnSpc>
                <a:spcPct val="90000"/>
              </a:lnSpc>
              <a:tabLst>
                <a:tab pos="739775" algn="l"/>
                <a:tab pos="1020763" algn="l"/>
                <a:tab pos="1257300" algn="l"/>
              </a:tabLst>
            </a:pPr>
            <a:r>
              <a:rPr lang="en-US" altLang="en-US" dirty="0" smtClean="0"/>
              <a:t>Assume that the </a:t>
            </a:r>
            <a:r>
              <a:rPr lang="en-US" altLang="en-US" sz="2600" b="1" dirty="0" smtClean="0">
                <a:latin typeface="Courier New" pitchFamily="49" charset="0"/>
                <a:cs typeface="Courier New" pitchFamily="49" charset="0"/>
              </a:rPr>
              <a:t>load</a:t>
            </a:r>
            <a:r>
              <a:rPr lang="en-US" altLang="en-US" sz="4300" dirty="0" smtClean="0">
                <a:latin typeface="Courier New" pitchFamily="49" charset="0"/>
                <a:cs typeface="Courier New" pitchFamily="49" charset="0"/>
              </a:rPr>
              <a:t> </a:t>
            </a:r>
            <a:r>
              <a:rPr lang="en-US" altLang="en-US" dirty="0" smtClean="0"/>
              <a:t>and </a:t>
            </a:r>
            <a:r>
              <a:rPr lang="en-US" altLang="en-US" sz="2600" b="1" dirty="0" smtClean="0">
                <a:latin typeface="Courier New" pitchFamily="49" charset="0"/>
                <a:cs typeface="Courier New" pitchFamily="49" charset="0"/>
              </a:rPr>
              <a:t>store</a:t>
            </a:r>
            <a:r>
              <a:rPr lang="en-US" altLang="en-US" sz="4300" dirty="0" smtClean="0"/>
              <a:t> </a:t>
            </a:r>
            <a:r>
              <a:rPr lang="en-US" altLang="en-US" dirty="0" smtClean="0"/>
              <a:t>machine-language instructions are atomic; that is, cannot be interrupted</a:t>
            </a:r>
            <a:endParaRPr lang="en-US" altLang="en-US" sz="800" dirty="0" smtClean="0"/>
          </a:p>
          <a:p>
            <a:pPr>
              <a:lnSpc>
                <a:spcPct val="90000"/>
              </a:lnSpc>
              <a:tabLst>
                <a:tab pos="739775" algn="l"/>
                <a:tab pos="1020763" algn="l"/>
                <a:tab pos="1257300" algn="l"/>
              </a:tabLst>
            </a:pPr>
            <a:r>
              <a:rPr lang="en-US" altLang="en-US" dirty="0" smtClean="0">
                <a:solidFill>
                  <a:srgbClr val="000000"/>
                </a:solidFill>
              </a:rPr>
              <a:t>The two processes share two variables:</a:t>
            </a:r>
          </a:p>
          <a:p>
            <a:pPr lvl="1">
              <a:lnSpc>
                <a:spcPct val="90000"/>
              </a:lnSpc>
              <a:tabLst>
                <a:tab pos="739775" algn="l"/>
                <a:tab pos="1020763" algn="l"/>
                <a:tab pos="1257300" algn="l"/>
              </a:tabLst>
            </a:pPr>
            <a:r>
              <a:rPr lang="en-US" altLang="en-US" sz="2200" b="1" dirty="0" err="1" smtClean="0">
                <a:latin typeface="Courier New" pitchFamily="49" charset="0"/>
              </a:rPr>
              <a:t>int</a:t>
            </a:r>
            <a:r>
              <a:rPr lang="en-US" altLang="en-US" sz="2200" b="1" dirty="0" smtClean="0">
                <a:latin typeface="Courier New" pitchFamily="49" charset="0"/>
              </a:rPr>
              <a:t> turn; </a:t>
            </a:r>
          </a:p>
          <a:p>
            <a:pPr lvl="1">
              <a:lnSpc>
                <a:spcPct val="90000"/>
              </a:lnSpc>
              <a:tabLst>
                <a:tab pos="739775" algn="l"/>
                <a:tab pos="1020763" algn="l"/>
                <a:tab pos="1257300" algn="l"/>
              </a:tabLst>
            </a:pPr>
            <a:r>
              <a:rPr lang="en-US" altLang="en-US" sz="2200" b="1" dirty="0" smtClean="0">
                <a:latin typeface="Courier New" pitchFamily="49" charset="0"/>
              </a:rPr>
              <a:t>Boolean flag[2]</a:t>
            </a:r>
          </a:p>
          <a:p>
            <a:pPr lvl="1">
              <a:lnSpc>
                <a:spcPct val="90000"/>
              </a:lnSpc>
              <a:tabLst>
                <a:tab pos="739775" algn="l"/>
                <a:tab pos="1020763" algn="l"/>
                <a:tab pos="1257300" algn="l"/>
              </a:tabLst>
            </a:pPr>
            <a:endParaRPr lang="en-US" altLang="en-US" sz="800" b="1" dirty="0" smtClean="0">
              <a:solidFill>
                <a:srgbClr val="000000"/>
              </a:solidFill>
            </a:endParaRPr>
          </a:p>
          <a:p>
            <a:pPr>
              <a:lnSpc>
                <a:spcPct val="90000"/>
              </a:lnSpc>
              <a:tabLst>
                <a:tab pos="739775" algn="l"/>
                <a:tab pos="1020763" algn="l"/>
                <a:tab pos="1257300" algn="l"/>
              </a:tabLst>
            </a:pPr>
            <a:r>
              <a:rPr lang="en-US" altLang="en-US" dirty="0" smtClean="0">
                <a:solidFill>
                  <a:srgbClr val="000000"/>
                </a:solidFill>
              </a:rPr>
              <a:t>The variable </a:t>
            </a:r>
            <a:r>
              <a:rPr lang="en-US" altLang="en-US" sz="3000" b="1" dirty="0" smtClean="0">
                <a:latin typeface="Courier New" pitchFamily="49" charset="0"/>
                <a:cs typeface="Courier New" pitchFamily="49" charset="0"/>
              </a:rPr>
              <a:t>turn</a:t>
            </a:r>
            <a:r>
              <a:rPr lang="en-US" altLang="en-US" sz="5800" dirty="0" smtClean="0">
                <a:solidFill>
                  <a:srgbClr val="000000"/>
                </a:solidFill>
              </a:rPr>
              <a:t> </a:t>
            </a:r>
            <a:r>
              <a:rPr lang="en-US" altLang="en-US" dirty="0" smtClean="0">
                <a:solidFill>
                  <a:srgbClr val="000000"/>
                </a:solidFill>
              </a:rPr>
              <a:t>indicates whose turn it is to enter the critical section</a:t>
            </a:r>
            <a:endParaRPr lang="en-US" altLang="en-US" sz="800" dirty="0" smtClean="0">
              <a:solidFill>
                <a:srgbClr val="000000"/>
              </a:solidFill>
            </a:endParaRPr>
          </a:p>
          <a:p>
            <a:pPr>
              <a:lnSpc>
                <a:spcPct val="90000"/>
              </a:lnSpc>
              <a:tabLst>
                <a:tab pos="739775" algn="l"/>
                <a:tab pos="1020763" algn="l"/>
                <a:tab pos="1257300" algn="l"/>
              </a:tabLst>
            </a:pPr>
            <a:r>
              <a:rPr lang="en-US" altLang="en-US" dirty="0" smtClean="0">
                <a:solidFill>
                  <a:srgbClr val="000000"/>
                </a:solidFill>
              </a:rPr>
              <a:t>The </a:t>
            </a:r>
            <a:r>
              <a:rPr lang="en-US" altLang="en-US" sz="2200" b="1" dirty="0" smtClean="0">
                <a:latin typeface="Courier New" pitchFamily="49" charset="0"/>
                <a:cs typeface="Courier New" pitchFamily="49" charset="0"/>
              </a:rPr>
              <a:t>flag</a:t>
            </a:r>
            <a:r>
              <a:rPr lang="en-US" altLang="en-US" sz="4800" b="1" dirty="0" smtClean="0">
                <a:latin typeface="Courier New" pitchFamily="49" charset="0"/>
                <a:cs typeface="Courier New" pitchFamily="49" charset="0"/>
              </a:rPr>
              <a:t> </a:t>
            </a:r>
            <a:r>
              <a:rPr lang="en-US" altLang="en-US" dirty="0" smtClean="0">
                <a:solidFill>
                  <a:srgbClr val="000000"/>
                </a:solidFill>
              </a:rPr>
              <a:t>array is used to indicate if a process is ready to enter the critical section</a:t>
            </a:r>
            <a:r>
              <a:rPr lang="en-US" altLang="en-US" sz="4300" dirty="0" smtClean="0">
                <a:solidFill>
                  <a:srgbClr val="000000"/>
                </a:solidFill>
              </a:rPr>
              <a:t>. </a:t>
            </a:r>
            <a:r>
              <a:rPr lang="en-US" altLang="en-US" sz="1900" b="1" dirty="0" smtClean="0">
                <a:latin typeface="Courier New" pitchFamily="49" charset="0"/>
                <a:cs typeface="Courier New" pitchFamily="49" charset="0"/>
              </a:rPr>
              <a:t>flag[</a:t>
            </a:r>
            <a:r>
              <a:rPr lang="en-US" altLang="en-US" sz="1900" b="1" dirty="0" err="1" smtClean="0">
                <a:latin typeface="Courier New" pitchFamily="49" charset="0"/>
                <a:cs typeface="Courier New" pitchFamily="49" charset="0"/>
              </a:rPr>
              <a:t>i</a:t>
            </a:r>
            <a:r>
              <a:rPr lang="en-US" altLang="en-US" sz="1900" b="1" dirty="0" smtClean="0">
                <a:latin typeface="Courier New" pitchFamily="49" charset="0"/>
                <a:cs typeface="Courier New" pitchFamily="49" charset="0"/>
              </a:rPr>
              <a:t>] = </a:t>
            </a:r>
            <a:r>
              <a:rPr lang="en-US" altLang="en-US" sz="1900" b="1" i="1" dirty="0" smtClean="0">
                <a:latin typeface="Courier New" pitchFamily="49" charset="0"/>
                <a:cs typeface="Courier New" pitchFamily="49" charset="0"/>
              </a:rPr>
              <a:t>true</a:t>
            </a:r>
            <a:r>
              <a:rPr lang="en-US" altLang="en-US" sz="1900" dirty="0" smtClean="0">
                <a:solidFill>
                  <a:srgbClr val="000000"/>
                </a:solidFill>
              </a:rPr>
              <a:t>  </a:t>
            </a:r>
            <a:r>
              <a:rPr lang="en-US" altLang="en-US" dirty="0" smtClean="0">
                <a:solidFill>
                  <a:srgbClr val="000000"/>
                </a:solidFill>
              </a:rPr>
              <a:t>implies that process </a:t>
            </a:r>
            <a:r>
              <a:rPr lang="en-US" altLang="en-US" sz="2000" b="1" dirty="0" smtClean="0">
                <a:solidFill>
                  <a:srgbClr val="000000"/>
                </a:solidFill>
                <a:latin typeface="Courier New" pitchFamily="49" charset="0"/>
                <a:cs typeface="Courier New" pitchFamily="49" charset="0"/>
              </a:rPr>
              <a:t>P</a:t>
            </a:r>
            <a:r>
              <a:rPr lang="en-US" altLang="en-US" sz="2000" b="1" baseline="-25000" dirty="0" smtClean="0">
                <a:solidFill>
                  <a:srgbClr val="000000"/>
                </a:solidFill>
                <a:latin typeface="Courier New" pitchFamily="49" charset="0"/>
                <a:cs typeface="Courier New" pitchFamily="49" charset="0"/>
              </a:rPr>
              <a:t>i</a:t>
            </a:r>
            <a:r>
              <a:rPr lang="en-US" altLang="en-US" dirty="0" smtClean="0">
                <a:solidFill>
                  <a:srgbClr val="000000"/>
                </a:solidFill>
              </a:rPr>
              <a:t> is ready!</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13</a:t>
            </a:fld>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890338" y="1215188"/>
            <a:ext cx="10479504" cy="5354053"/>
          </a:xfrm>
        </p:spPr>
        <p:txBody>
          <a:bodyPr/>
          <a:lstStyle/>
          <a:p>
            <a:pPr>
              <a:buFont typeface="Monotype Sorts" pitchFamily="-84" charset="2"/>
              <a:buNone/>
            </a:pPr>
            <a:r>
              <a:rPr lang="en-US" altLang="en-US" b="1" dirty="0" smtClean="0">
                <a:solidFill>
                  <a:srgbClr val="1E3272"/>
                </a:solidFill>
                <a:latin typeface="Courier New" pitchFamily="49" charset="0"/>
                <a:cs typeface="Courier New" pitchFamily="49" charset="0"/>
              </a:rPr>
              <a:t>	do { </a:t>
            </a:r>
            <a:endParaRPr lang="en-US" altLang="en-US" sz="1600" b="1" dirty="0" smtClean="0">
              <a:solidFill>
                <a:srgbClr val="1E3272"/>
              </a:solidFill>
              <a:latin typeface="Courier New" pitchFamily="49" charset="0"/>
              <a:cs typeface="Courier New" pitchFamily="49" charset="0"/>
            </a:endParaRPr>
          </a:p>
          <a:p>
            <a:pPr>
              <a:buFont typeface="Monotype Sorts" pitchFamily="-84" charset="2"/>
              <a:buNone/>
            </a:pPr>
            <a:r>
              <a:rPr lang="en-US" altLang="en-US" sz="1800" b="1" dirty="0" smtClean="0">
                <a:solidFill>
                  <a:srgbClr val="1E3272"/>
                </a:solidFill>
                <a:latin typeface="Courier New" pitchFamily="49" charset="0"/>
                <a:cs typeface="Courier New" pitchFamily="49" charset="0"/>
              </a:rPr>
              <a:t>		</a:t>
            </a:r>
            <a:r>
              <a:rPr lang="en-US" altLang="en-US" sz="3200" b="1" dirty="0" smtClean="0">
                <a:solidFill>
                  <a:srgbClr val="1E3272"/>
                </a:solidFill>
                <a:latin typeface="Courier New" pitchFamily="49" charset="0"/>
                <a:cs typeface="Courier New" pitchFamily="49" charset="0"/>
              </a:rPr>
              <a:t>flag[</a:t>
            </a:r>
            <a:r>
              <a:rPr lang="en-US" altLang="en-US" sz="3200" b="1" dirty="0" err="1" smtClean="0">
                <a:solidFill>
                  <a:srgbClr val="1E3272"/>
                </a:solidFill>
                <a:latin typeface="Courier New" pitchFamily="49" charset="0"/>
                <a:cs typeface="Courier New" pitchFamily="49" charset="0"/>
              </a:rPr>
              <a:t>i</a:t>
            </a:r>
            <a:r>
              <a:rPr lang="en-US" altLang="en-US" sz="3200" b="1" dirty="0" smtClean="0">
                <a:solidFill>
                  <a:srgbClr val="1E3272"/>
                </a:solidFill>
                <a:latin typeface="Courier New" pitchFamily="49" charset="0"/>
                <a:cs typeface="Courier New" pitchFamily="49" charset="0"/>
              </a:rPr>
              <a:t>] = true;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turn = j;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while (flag[j] &amp;&amp; turn = = j);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critical section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flag[</a:t>
            </a:r>
            <a:r>
              <a:rPr lang="en-US" altLang="en-US" sz="3200" b="1" dirty="0" err="1" smtClean="0">
                <a:solidFill>
                  <a:srgbClr val="1E3272"/>
                </a:solidFill>
                <a:latin typeface="Courier New" pitchFamily="49" charset="0"/>
                <a:cs typeface="Courier New" pitchFamily="49" charset="0"/>
              </a:rPr>
              <a:t>i</a:t>
            </a:r>
            <a:r>
              <a:rPr lang="en-US" altLang="en-US" sz="3200" b="1" dirty="0" smtClean="0">
                <a:solidFill>
                  <a:srgbClr val="1E3272"/>
                </a:solidFill>
                <a:latin typeface="Courier New" pitchFamily="49" charset="0"/>
                <a:cs typeface="Courier New" pitchFamily="49" charset="0"/>
              </a:rPr>
              <a:t>] = false;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remainder section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 while (true); </a:t>
            </a:r>
          </a:p>
          <a:p>
            <a:pPr>
              <a:buFont typeface="Monotype Sorts" pitchFamily="-84" charset="2"/>
              <a:buNone/>
            </a:pPr>
            <a:endParaRPr lang="en-US" altLang="en-US" sz="1600" dirty="0" smtClean="0">
              <a:solidFill>
                <a:srgbClr val="0000FF"/>
              </a:solidFill>
            </a:endParaRPr>
          </a:p>
        </p:txBody>
      </p:sp>
      <p:sp>
        <p:nvSpPr>
          <p:cNvPr id="6" name="Rectangle 5"/>
          <p:cNvSpPr/>
          <p:nvPr/>
        </p:nvSpPr>
        <p:spPr bwMode="auto">
          <a:xfrm>
            <a:off x="1774436" y="1756610"/>
            <a:ext cx="7670353" cy="1768643"/>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749592" y="4063496"/>
            <a:ext cx="7707229" cy="544596"/>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9700" name="Rectangle 2"/>
          <p:cNvSpPr>
            <a:spLocks noGrp="1" noChangeArrowheads="1"/>
          </p:cNvSpPr>
          <p:nvPr>
            <p:ph type="title"/>
          </p:nvPr>
        </p:nvSpPr>
        <p:spPr>
          <a:xfrm>
            <a:off x="842211" y="156410"/>
            <a:ext cx="10539663" cy="818147"/>
          </a:xfrm>
        </p:spPr>
        <p:txBody>
          <a:bodyPr>
            <a:normAutofit/>
          </a:bodyPr>
          <a:lstStyle/>
          <a:p>
            <a:pPr eaLnBrk="1" hangingPunct="1"/>
            <a:r>
              <a:rPr lang="en-US" altLang="en-US" dirty="0" smtClean="0"/>
              <a:t>Algorithm for Process P</a:t>
            </a:r>
            <a:r>
              <a:rPr lang="en-US" altLang="en-US" baseline="-25000" dirty="0" smtClean="0"/>
              <a:t>i</a:t>
            </a:r>
          </a:p>
        </p:txBody>
      </p:sp>
      <p:sp>
        <p:nvSpPr>
          <p:cNvPr id="8"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14</a:t>
            </a:fld>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66275" y="168442"/>
            <a:ext cx="10503567" cy="794084"/>
          </a:xfrm>
        </p:spPr>
        <p:txBody>
          <a:bodyPr>
            <a:normAutofit/>
          </a:bodyPr>
          <a:lstStyle/>
          <a:p>
            <a:pPr eaLnBrk="1" hangingPunct="1"/>
            <a:r>
              <a:rPr lang="en-US" altLang="en-US" dirty="0" smtClean="0"/>
              <a:t>Peterson</a:t>
            </a:r>
            <a:r>
              <a:rPr lang="ja-JP" altLang="en-US" dirty="0" smtClean="0"/>
              <a:t>’</a:t>
            </a:r>
            <a:r>
              <a:rPr lang="en-US" altLang="ja-JP" dirty="0" smtClean="0"/>
              <a:t>s Solution (Cont.)</a:t>
            </a:r>
            <a:endParaRPr lang="en-US" altLang="en-US" dirty="0" smtClean="0"/>
          </a:p>
        </p:txBody>
      </p:sp>
      <p:sp>
        <p:nvSpPr>
          <p:cNvPr id="31747" name="Rectangle 3"/>
          <p:cNvSpPr>
            <a:spLocks noGrp="1" noChangeArrowheads="1"/>
          </p:cNvSpPr>
          <p:nvPr>
            <p:ph idx="1"/>
          </p:nvPr>
        </p:nvSpPr>
        <p:spPr>
          <a:xfrm>
            <a:off x="866275" y="1203158"/>
            <a:ext cx="10539662" cy="5305925"/>
          </a:xfrm>
        </p:spPr>
        <p:txBody>
          <a:bodyPr/>
          <a:lstStyle/>
          <a:p>
            <a:r>
              <a:rPr lang="en-US" altLang="en-US" dirty="0" smtClean="0">
                <a:solidFill>
                  <a:srgbClr val="1E3272"/>
                </a:solidFill>
              </a:rPr>
              <a:t>Provable that the three  CS requirement are met:</a:t>
            </a:r>
          </a:p>
          <a:p>
            <a:pPr>
              <a:buFont typeface="Monotype Sorts" pitchFamily="-84" charset="2"/>
              <a:buNone/>
            </a:pPr>
            <a:r>
              <a:rPr lang="en-US" altLang="en-US" dirty="0" smtClean="0">
                <a:solidFill>
                  <a:srgbClr val="1E3272"/>
                </a:solidFill>
              </a:rPr>
              <a:t>        1.   Mutual exclusion is preserved</a:t>
            </a:r>
          </a:p>
          <a:p>
            <a:pPr>
              <a:buFont typeface="Monotype Sorts" pitchFamily="-84" charset="2"/>
              <a:buNone/>
            </a:pPr>
            <a:r>
              <a:rPr lang="en-US" altLang="en-US" dirty="0" smtClean="0">
                <a:solidFill>
                  <a:srgbClr val="1E3272"/>
                </a:solidFill>
              </a:rPr>
              <a:t>               </a:t>
            </a:r>
            <a:r>
              <a:rPr lang="en-US" altLang="en-US" sz="4400" dirty="0" smtClean="0">
                <a:solidFill>
                  <a:srgbClr val="1E3272"/>
                </a:solidFill>
              </a:rPr>
              <a:t> </a:t>
            </a:r>
            <a:r>
              <a:rPr lang="en-US" altLang="en-US" sz="2800" b="1" dirty="0" smtClean="0">
                <a:solidFill>
                  <a:srgbClr val="1E3272"/>
                </a:solidFill>
                <a:latin typeface="Courier New" pitchFamily="49" charset="0"/>
                <a:cs typeface="Courier New" pitchFamily="49" charset="0"/>
              </a:rPr>
              <a:t>P</a:t>
            </a:r>
            <a:r>
              <a:rPr lang="en-US" altLang="en-US" sz="2800" b="1" baseline="-25000" dirty="0" smtClean="0">
                <a:solidFill>
                  <a:srgbClr val="1E3272"/>
                </a:solidFill>
                <a:latin typeface="Courier New" pitchFamily="49" charset="0"/>
                <a:cs typeface="Courier New" pitchFamily="49" charset="0"/>
              </a:rPr>
              <a:t>i</a:t>
            </a:r>
            <a:r>
              <a:rPr lang="en-US" altLang="en-US" sz="4400" b="1" dirty="0" smtClean="0">
                <a:solidFill>
                  <a:srgbClr val="1E3272"/>
                </a:solidFill>
                <a:latin typeface="Courier New" pitchFamily="49" charset="0"/>
                <a:cs typeface="Courier New" pitchFamily="49" charset="0"/>
              </a:rPr>
              <a:t> </a:t>
            </a:r>
            <a:r>
              <a:rPr lang="en-US" altLang="en-US" dirty="0" smtClean="0">
                <a:solidFill>
                  <a:srgbClr val="1E3272"/>
                </a:solidFill>
              </a:rPr>
              <a:t>enters CS only if:</a:t>
            </a:r>
          </a:p>
          <a:p>
            <a:pPr>
              <a:buFont typeface="Monotype Sorts" pitchFamily="-84" charset="2"/>
              <a:buNone/>
            </a:pPr>
            <a:r>
              <a:rPr lang="en-US" altLang="en-US" dirty="0" smtClean="0">
                <a:solidFill>
                  <a:srgbClr val="1E3272"/>
                </a:solidFill>
              </a:rPr>
              <a:t>                      either </a:t>
            </a:r>
            <a:r>
              <a:rPr lang="en-US" altLang="en-US" sz="3200" b="1" dirty="0" smtClean="0">
                <a:solidFill>
                  <a:srgbClr val="1E3272"/>
                </a:solidFill>
                <a:latin typeface="Courier New" pitchFamily="49" charset="0"/>
                <a:cs typeface="Courier New" pitchFamily="49" charset="0"/>
              </a:rPr>
              <a:t>flag[j] = false </a:t>
            </a:r>
            <a:r>
              <a:rPr lang="en-US" altLang="en-US" dirty="0" smtClean="0">
                <a:solidFill>
                  <a:srgbClr val="1E3272"/>
                </a:solidFill>
              </a:rPr>
              <a:t>or</a:t>
            </a:r>
            <a:r>
              <a:rPr lang="en-US" altLang="en-US" b="1" dirty="0" smtClean="0">
                <a:solidFill>
                  <a:srgbClr val="1E3272"/>
                </a:solidFill>
                <a:latin typeface="Courier New" pitchFamily="49" charset="0"/>
                <a:cs typeface="Courier New" pitchFamily="49" charset="0"/>
              </a:rPr>
              <a:t> </a:t>
            </a:r>
            <a:r>
              <a:rPr lang="en-US" altLang="en-US" sz="3200" b="1" dirty="0" smtClean="0">
                <a:solidFill>
                  <a:srgbClr val="1E3272"/>
                </a:solidFill>
                <a:latin typeface="Courier New" pitchFamily="49" charset="0"/>
                <a:cs typeface="Courier New" pitchFamily="49" charset="0"/>
              </a:rPr>
              <a:t>turn = </a:t>
            </a:r>
            <a:r>
              <a:rPr lang="en-US" altLang="en-US" sz="3200" b="1" dirty="0" err="1" smtClean="0">
                <a:solidFill>
                  <a:srgbClr val="1E3272"/>
                </a:solidFill>
                <a:latin typeface="Courier New" pitchFamily="49" charset="0"/>
                <a:cs typeface="Courier New" pitchFamily="49" charset="0"/>
              </a:rPr>
              <a:t>i</a:t>
            </a:r>
            <a:endParaRPr lang="en-US" altLang="en-US" dirty="0" smtClean="0">
              <a:solidFill>
                <a:srgbClr val="1E3272"/>
              </a:solidFill>
            </a:endParaRPr>
          </a:p>
          <a:p>
            <a:pPr>
              <a:buFont typeface="Monotype Sorts" pitchFamily="-84" charset="2"/>
              <a:buNone/>
            </a:pPr>
            <a:r>
              <a:rPr lang="en-US" altLang="en-US" dirty="0" smtClean="0">
                <a:solidFill>
                  <a:srgbClr val="1E3272"/>
                </a:solidFill>
              </a:rPr>
              <a:t>        2.   Progress requirement is satisfied</a:t>
            </a:r>
          </a:p>
          <a:p>
            <a:pPr>
              <a:buFont typeface="Monotype Sorts" pitchFamily="-84" charset="2"/>
              <a:buNone/>
            </a:pPr>
            <a:r>
              <a:rPr lang="en-US" altLang="en-US" dirty="0" smtClean="0">
                <a:solidFill>
                  <a:srgbClr val="1E3272"/>
                </a:solidFill>
              </a:rPr>
              <a:t>        3.   Bounded-waiting requirement is met</a:t>
            </a:r>
            <a:endParaRPr lang="en-US" altLang="en-US" sz="1600" dirty="0" smtClean="0">
              <a:solidFill>
                <a:srgbClr val="1E3272"/>
              </a:solidFill>
            </a:endParaRPr>
          </a:p>
          <a:p>
            <a:pPr>
              <a:lnSpc>
                <a:spcPct val="90000"/>
              </a:lnSpc>
            </a:pPr>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15</a:t>
            </a:fld>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66851" y="277813"/>
            <a:ext cx="10115549" cy="576262"/>
          </a:xfrm>
        </p:spPr>
        <p:txBody>
          <a:bodyPr>
            <a:normAutofit fontScale="90000"/>
          </a:bodyPr>
          <a:lstStyle/>
          <a:p>
            <a:pPr eaLnBrk="1" hangingPunct="1"/>
            <a:r>
              <a:rPr lang="en-US" altLang="en-US" smtClean="0"/>
              <a:t>Synchronization Hardware</a:t>
            </a:r>
          </a:p>
        </p:txBody>
      </p:sp>
      <p:sp>
        <p:nvSpPr>
          <p:cNvPr id="33795" name="Rectangle 3"/>
          <p:cNvSpPr>
            <a:spLocks noGrp="1" noChangeArrowheads="1"/>
          </p:cNvSpPr>
          <p:nvPr>
            <p:ph idx="1"/>
          </p:nvPr>
        </p:nvSpPr>
        <p:spPr>
          <a:xfrm>
            <a:off x="890337" y="1215188"/>
            <a:ext cx="10515600" cy="5474369"/>
          </a:xfrm>
        </p:spPr>
        <p:txBody>
          <a:bodyPr>
            <a:normAutofit fontScale="92500" lnSpcReduction="20000"/>
          </a:bodyPr>
          <a:lstStyle/>
          <a:p>
            <a:pPr>
              <a:lnSpc>
                <a:spcPct val="90000"/>
              </a:lnSpc>
              <a:tabLst>
                <a:tab pos="739775" algn="l"/>
                <a:tab pos="1020763" algn="l"/>
                <a:tab pos="1257300" algn="l"/>
              </a:tabLst>
            </a:pPr>
            <a:r>
              <a:rPr lang="en-US" altLang="en-US" dirty="0" smtClean="0"/>
              <a:t>Many systems provide hardware support for implementing the critical section code.</a:t>
            </a:r>
          </a:p>
          <a:p>
            <a:pPr>
              <a:lnSpc>
                <a:spcPct val="90000"/>
              </a:lnSpc>
              <a:tabLst>
                <a:tab pos="739775" algn="l"/>
                <a:tab pos="1020763" algn="l"/>
                <a:tab pos="1257300" algn="l"/>
              </a:tabLst>
            </a:pPr>
            <a:r>
              <a:rPr lang="en-US" altLang="en-US" dirty="0" smtClean="0"/>
              <a:t>All solutions below based on idea of </a:t>
            </a:r>
            <a:r>
              <a:rPr lang="en-US" altLang="en-US" b="1" dirty="0" smtClean="0">
                <a:solidFill>
                  <a:srgbClr val="F7B217"/>
                </a:solidFill>
              </a:rPr>
              <a:t>locking</a:t>
            </a:r>
          </a:p>
          <a:p>
            <a:pPr lvl="1">
              <a:lnSpc>
                <a:spcPct val="90000"/>
              </a:lnSpc>
              <a:tabLst>
                <a:tab pos="739775" algn="l"/>
                <a:tab pos="1020763" algn="l"/>
                <a:tab pos="1257300" algn="l"/>
              </a:tabLst>
            </a:pPr>
            <a:r>
              <a:rPr lang="en-US" altLang="en-US" dirty="0" smtClean="0"/>
              <a:t>Protecting critical regions via locks</a:t>
            </a:r>
          </a:p>
          <a:p>
            <a:pPr>
              <a:lnSpc>
                <a:spcPct val="90000"/>
              </a:lnSpc>
              <a:tabLst>
                <a:tab pos="739775" algn="l"/>
                <a:tab pos="1020763" algn="l"/>
                <a:tab pos="1257300" algn="l"/>
              </a:tabLst>
            </a:pPr>
            <a:r>
              <a:rPr lang="en-US" altLang="en-US" dirty="0" err="1" smtClean="0"/>
              <a:t>Uniprocessors</a:t>
            </a:r>
            <a:r>
              <a:rPr lang="en-US" altLang="en-US" dirty="0" smtClean="0"/>
              <a:t> – could disable interrupts</a:t>
            </a:r>
          </a:p>
          <a:p>
            <a:pPr lvl="1">
              <a:lnSpc>
                <a:spcPct val="90000"/>
              </a:lnSpc>
              <a:tabLst>
                <a:tab pos="739775" algn="l"/>
                <a:tab pos="1020763" algn="l"/>
                <a:tab pos="1257300" algn="l"/>
              </a:tabLst>
            </a:pPr>
            <a:r>
              <a:rPr lang="en-US" altLang="en-US" dirty="0" smtClean="0"/>
              <a:t>Currently running code would execute without preemption</a:t>
            </a:r>
          </a:p>
          <a:p>
            <a:pPr lvl="1">
              <a:lnSpc>
                <a:spcPct val="90000"/>
              </a:lnSpc>
              <a:tabLst>
                <a:tab pos="739775" algn="l"/>
                <a:tab pos="1020763" algn="l"/>
                <a:tab pos="1257300" algn="l"/>
              </a:tabLst>
            </a:pPr>
            <a:r>
              <a:rPr lang="en-US" altLang="en-US" dirty="0" smtClean="0"/>
              <a:t>Generally too inefficient on multiprocessor systems</a:t>
            </a:r>
          </a:p>
          <a:p>
            <a:pPr lvl="2">
              <a:lnSpc>
                <a:spcPct val="90000"/>
              </a:lnSpc>
              <a:tabLst>
                <a:tab pos="739775" algn="l"/>
                <a:tab pos="1020763" algn="l"/>
                <a:tab pos="1257300" algn="l"/>
              </a:tabLst>
            </a:pPr>
            <a:r>
              <a:rPr lang="en-US" altLang="en-US" dirty="0" smtClean="0"/>
              <a:t>Operating systems using this not broadly scalable</a:t>
            </a:r>
          </a:p>
          <a:p>
            <a:pPr>
              <a:lnSpc>
                <a:spcPct val="90000"/>
              </a:lnSpc>
              <a:tabLst>
                <a:tab pos="739775" algn="l"/>
                <a:tab pos="1020763" algn="l"/>
                <a:tab pos="1257300" algn="l"/>
              </a:tabLst>
            </a:pPr>
            <a:r>
              <a:rPr lang="en-US" altLang="en-US" dirty="0" smtClean="0"/>
              <a:t>Modern machines provide special atomic hardware instructions</a:t>
            </a:r>
          </a:p>
          <a:p>
            <a:pPr lvl="2">
              <a:lnSpc>
                <a:spcPct val="90000"/>
              </a:lnSpc>
              <a:tabLst>
                <a:tab pos="739775" algn="l"/>
                <a:tab pos="1020763" algn="l"/>
                <a:tab pos="1257300" algn="l"/>
              </a:tabLst>
            </a:pPr>
            <a:r>
              <a:rPr lang="en-US" altLang="en-US" sz="3000" b="1" dirty="0" smtClean="0">
                <a:solidFill>
                  <a:srgbClr val="F7B217"/>
                </a:solidFill>
              </a:rPr>
              <a:t>Atomic</a:t>
            </a:r>
            <a:r>
              <a:rPr lang="en-US" altLang="en-US" sz="3000" dirty="0" smtClean="0"/>
              <a:t> = non-interruptible</a:t>
            </a:r>
          </a:p>
          <a:p>
            <a:pPr lvl="1">
              <a:lnSpc>
                <a:spcPct val="90000"/>
              </a:lnSpc>
              <a:tabLst>
                <a:tab pos="739775" algn="l"/>
                <a:tab pos="1020763" algn="l"/>
                <a:tab pos="1257300" algn="l"/>
              </a:tabLst>
            </a:pPr>
            <a:r>
              <a:rPr lang="en-US" altLang="en-US" dirty="0" smtClean="0"/>
              <a:t>Either test memory word and set value</a:t>
            </a:r>
          </a:p>
          <a:p>
            <a:pPr lvl="1">
              <a:lnSpc>
                <a:spcPct val="90000"/>
              </a:lnSpc>
              <a:tabLst>
                <a:tab pos="739775" algn="l"/>
                <a:tab pos="1020763" algn="l"/>
                <a:tab pos="1257300" algn="l"/>
              </a:tabLst>
            </a:pPr>
            <a:r>
              <a:rPr lang="en-US" altLang="en-US" dirty="0" smtClean="0"/>
              <a:t>Or swap contents of two memory words</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16</a:t>
            </a:fld>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Content Placeholder 2"/>
          <p:cNvSpPr>
            <a:spLocks noGrp="1"/>
          </p:cNvSpPr>
          <p:nvPr>
            <p:ph idx="1"/>
          </p:nvPr>
        </p:nvSpPr>
        <p:spPr>
          <a:xfrm>
            <a:off x="830180" y="1106905"/>
            <a:ext cx="10515600" cy="5450306"/>
          </a:xfrm>
        </p:spPr>
        <p:txBody>
          <a:bodyPr>
            <a:normAutofit/>
          </a:bodyPr>
          <a:lstStyle/>
          <a:p>
            <a:pPr>
              <a:buFont typeface="Monotype Sorts" pitchFamily="-84" charset="2"/>
              <a:buNone/>
            </a:pPr>
            <a:r>
              <a:rPr lang="en-US" altLang="en-US" b="1" dirty="0" smtClean="0">
                <a:solidFill>
                  <a:srgbClr val="1E3272"/>
                </a:solidFill>
                <a:latin typeface="Courier New" pitchFamily="49" charset="0"/>
                <a:cs typeface="Courier New" pitchFamily="49" charset="0"/>
              </a:rPr>
              <a:t>	</a:t>
            </a:r>
            <a:r>
              <a:rPr lang="en-US" altLang="en-US" sz="4000" b="1" dirty="0" smtClean="0">
                <a:solidFill>
                  <a:srgbClr val="1E3272"/>
                </a:solidFill>
                <a:latin typeface="Courier New" pitchFamily="49" charset="0"/>
                <a:cs typeface="Courier New" pitchFamily="49" charset="0"/>
              </a:rPr>
              <a:t>do {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acquire lock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critical section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release lock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remainder section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 while (TRUE); </a:t>
            </a:r>
          </a:p>
        </p:txBody>
      </p:sp>
      <p:sp>
        <p:nvSpPr>
          <p:cNvPr id="7" name="Rectangle 6"/>
          <p:cNvSpPr/>
          <p:nvPr/>
        </p:nvSpPr>
        <p:spPr bwMode="auto">
          <a:xfrm>
            <a:off x="1665234" y="3116179"/>
            <a:ext cx="4170082" cy="673768"/>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p:cNvSpPr/>
          <p:nvPr/>
        </p:nvSpPr>
        <p:spPr bwMode="auto">
          <a:xfrm>
            <a:off x="1627691" y="1780675"/>
            <a:ext cx="4183562" cy="721894"/>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35844" name="Title 1"/>
          <p:cNvSpPr>
            <a:spLocks noGrp="1"/>
          </p:cNvSpPr>
          <p:nvPr>
            <p:ph type="title"/>
          </p:nvPr>
        </p:nvSpPr>
        <p:spPr>
          <a:xfrm>
            <a:off x="866274" y="156411"/>
            <a:ext cx="10443410" cy="794084"/>
          </a:xfrm>
        </p:spPr>
        <p:txBody>
          <a:bodyPr>
            <a:normAutofit/>
          </a:bodyPr>
          <a:lstStyle/>
          <a:p>
            <a:r>
              <a:rPr lang="en-US" altLang="en-US" sz="4000" dirty="0" smtClean="0"/>
              <a:t>Solution to Critical-section Problem Using Locks</a:t>
            </a:r>
          </a:p>
        </p:txBody>
      </p:sp>
      <p:sp>
        <p:nvSpPr>
          <p:cNvPr id="8"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17</a:t>
            </a:fld>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54242" y="156411"/>
            <a:ext cx="10503569" cy="794084"/>
          </a:xfrm>
        </p:spPr>
        <p:txBody>
          <a:bodyPr>
            <a:normAutofit/>
          </a:bodyPr>
          <a:lstStyle/>
          <a:p>
            <a:pPr eaLnBrk="1" hangingPunct="1"/>
            <a:r>
              <a:rPr lang="en-US" altLang="en-US" dirty="0" err="1" smtClean="0"/>
              <a:t>test_and_set</a:t>
            </a:r>
            <a:r>
              <a:rPr lang="en-US" altLang="en-US" dirty="0" smtClean="0"/>
              <a:t>  Instruction </a:t>
            </a:r>
          </a:p>
        </p:txBody>
      </p:sp>
      <p:sp>
        <p:nvSpPr>
          <p:cNvPr id="37891" name="Rectangle 3"/>
          <p:cNvSpPr>
            <a:spLocks noGrp="1" noChangeArrowheads="1"/>
          </p:cNvSpPr>
          <p:nvPr>
            <p:ph idx="1"/>
          </p:nvPr>
        </p:nvSpPr>
        <p:spPr>
          <a:xfrm>
            <a:off x="854242" y="1142999"/>
            <a:ext cx="10515600" cy="5510463"/>
          </a:xfrm>
        </p:spPr>
        <p:txBody>
          <a:bodyPr>
            <a:normAutofit lnSpcReduction="10000"/>
          </a:bodyPr>
          <a:lstStyle/>
          <a:p>
            <a:pPr>
              <a:lnSpc>
                <a:spcPct val="90000"/>
              </a:lnSpc>
              <a:buFont typeface="Monotype Sorts" pitchFamily="-84" charset="2"/>
              <a:buNone/>
              <a:tabLst>
                <a:tab pos="739775" algn="l"/>
                <a:tab pos="1020763" algn="l"/>
                <a:tab pos="1257300" algn="l"/>
              </a:tabLst>
            </a:pPr>
            <a:r>
              <a:rPr lang="en-US" altLang="en-US" dirty="0" smtClean="0"/>
              <a:t>Definition:</a:t>
            </a:r>
            <a:endParaRPr lang="en-US" altLang="en-US" b="1" dirty="0" smtClean="0">
              <a:solidFill>
                <a:srgbClr val="000000"/>
              </a:solidFill>
              <a:latin typeface="Courier New" pitchFamily="49" charset="0"/>
              <a:cs typeface="Courier New" pitchFamily="49" charset="0"/>
            </a:endParaRP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boolean</a:t>
            </a: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test_and_set</a:t>
            </a: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boolean</a:t>
            </a:r>
            <a:r>
              <a:rPr lang="en-US" altLang="en-US" sz="2800" b="1" dirty="0" smtClean="0">
                <a:solidFill>
                  <a:srgbClr val="1E3272"/>
                </a:solidFill>
                <a:latin typeface="Courier New" pitchFamily="49" charset="0"/>
                <a:cs typeface="Courier New" pitchFamily="49" charset="0"/>
              </a:rPr>
              <a:t> *target)</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boolean</a:t>
            </a: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rv</a:t>
            </a:r>
            <a:r>
              <a:rPr lang="en-US" altLang="en-US" sz="2800" b="1" dirty="0" smtClean="0">
                <a:solidFill>
                  <a:srgbClr val="1E3272"/>
                </a:solidFill>
                <a:latin typeface="Courier New" pitchFamily="49" charset="0"/>
                <a:cs typeface="Courier New" pitchFamily="49" charset="0"/>
              </a:rPr>
              <a:t> = *target;</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*target = TRUE;</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return </a:t>
            </a:r>
            <a:r>
              <a:rPr lang="en-US" altLang="en-US" sz="2800" b="1" dirty="0" err="1" smtClean="0">
                <a:solidFill>
                  <a:srgbClr val="1E3272"/>
                </a:solidFill>
                <a:latin typeface="Courier New" pitchFamily="49" charset="0"/>
                <a:cs typeface="Courier New" pitchFamily="49" charset="0"/>
              </a:rPr>
              <a:t>rv</a:t>
            </a:r>
            <a:r>
              <a:rPr lang="en-US" altLang="en-US" sz="2800" b="1" dirty="0" smtClean="0">
                <a:solidFill>
                  <a:srgbClr val="1E3272"/>
                </a:solidFill>
                <a:latin typeface="Courier New" pitchFamily="49" charset="0"/>
                <a:cs typeface="Courier New" pitchFamily="49" charset="0"/>
              </a:rPr>
              <a:t>:</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a:t>
            </a:r>
            <a:endParaRPr lang="en-US" altLang="en-US" sz="2800" b="1" dirty="0" smtClean="0">
              <a:solidFill>
                <a:srgbClr val="1E3272"/>
              </a:solidFill>
            </a:endParaRPr>
          </a:p>
          <a:p>
            <a:pPr>
              <a:lnSpc>
                <a:spcPct val="90000"/>
              </a:lnSpc>
              <a:buFont typeface="Monotype Sorts" pitchFamily="-84" charset="2"/>
              <a:buAutoNum type="arabicPeriod"/>
              <a:tabLst>
                <a:tab pos="739775" algn="l"/>
                <a:tab pos="1020763" algn="l"/>
                <a:tab pos="1257300" algn="l"/>
              </a:tabLst>
            </a:pPr>
            <a:r>
              <a:rPr lang="en-US" altLang="en-US" dirty="0" smtClean="0"/>
              <a:t>Executed atomically</a:t>
            </a:r>
          </a:p>
          <a:p>
            <a:pPr>
              <a:lnSpc>
                <a:spcPct val="90000"/>
              </a:lnSpc>
              <a:buFont typeface="Monotype Sorts" pitchFamily="-84" charset="2"/>
              <a:buAutoNum type="arabicPeriod"/>
              <a:tabLst>
                <a:tab pos="739775" algn="l"/>
                <a:tab pos="1020763" algn="l"/>
                <a:tab pos="1257300" algn="l"/>
              </a:tabLst>
            </a:pPr>
            <a:r>
              <a:rPr lang="en-US" altLang="en-US" dirty="0" smtClean="0"/>
              <a:t>Returns the original value of passed parameter</a:t>
            </a:r>
          </a:p>
          <a:p>
            <a:pPr>
              <a:lnSpc>
                <a:spcPct val="90000"/>
              </a:lnSpc>
              <a:buFont typeface="Monotype Sorts" pitchFamily="-84" charset="2"/>
              <a:buAutoNum type="arabicPeriod"/>
              <a:tabLst>
                <a:tab pos="739775" algn="l"/>
                <a:tab pos="1020763" algn="l"/>
                <a:tab pos="1257300" algn="l"/>
              </a:tabLst>
            </a:pPr>
            <a:r>
              <a:rPr lang="en-US" altLang="en-US" dirty="0" smtClean="0"/>
              <a:t>Set the new value of passed parameter to “TRUE”.</a:t>
            </a:r>
          </a:p>
          <a:p>
            <a:pPr>
              <a:lnSpc>
                <a:spcPct val="90000"/>
              </a:lnSpc>
              <a:buFont typeface="Monotype Sorts" pitchFamily="-84" charset="2"/>
              <a:buAutoNum type="arabicPeriod"/>
              <a:tabLst>
                <a:tab pos="739775" algn="l"/>
                <a:tab pos="1020763" algn="l"/>
                <a:tab pos="1257300" algn="l"/>
              </a:tabLst>
            </a:pPr>
            <a:endParaRPr lang="en-US" altLang="en-US" dirty="0" smtClean="0">
              <a:solidFill>
                <a:srgbClr val="0000FF"/>
              </a:solidFill>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18</a:t>
            </a:fld>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66274" y="156411"/>
            <a:ext cx="10491537" cy="782052"/>
          </a:xfrm>
        </p:spPr>
        <p:txBody>
          <a:bodyPr>
            <a:normAutofit/>
          </a:bodyPr>
          <a:lstStyle/>
          <a:p>
            <a:pPr eaLnBrk="1" hangingPunct="1"/>
            <a:r>
              <a:rPr lang="en-US" altLang="en-US" dirty="0" smtClean="0"/>
              <a:t>Solution using </a:t>
            </a:r>
            <a:r>
              <a:rPr lang="en-US" altLang="en-US" dirty="0" err="1" smtClean="0"/>
              <a:t>test_and_set</a:t>
            </a:r>
            <a:r>
              <a:rPr lang="en-US" altLang="en-US" dirty="0" smtClean="0"/>
              <a:t>()</a:t>
            </a:r>
          </a:p>
        </p:txBody>
      </p:sp>
      <p:sp>
        <p:nvSpPr>
          <p:cNvPr id="18435" name="Rectangle 3"/>
          <p:cNvSpPr>
            <a:spLocks noGrp="1" noChangeArrowheads="1"/>
          </p:cNvSpPr>
          <p:nvPr>
            <p:ph idx="1"/>
          </p:nvPr>
        </p:nvSpPr>
        <p:spPr>
          <a:xfrm>
            <a:off x="914400" y="1179095"/>
            <a:ext cx="10419347" cy="5426242"/>
          </a:xfrm>
        </p:spPr>
        <p:txBody>
          <a:bodyPr>
            <a:normAutofit/>
          </a:bodyPr>
          <a:lstStyle/>
          <a:p>
            <a:pPr marL="342866" indent="-342866">
              <a:lnSpc>
                <a:spcPct val="90000"/>
              </a:lnSpc>
              <a:buFont typeface="Monotype Sorts" charset="0"/>
              <a:buChar char="n"/>
              <a:tabLst>
                <a:tab pos="742278" algn="l"/>
                <a:tab pos="1023411" algn="l"/>
                <a:tab pos="1258984" algn="l"/>
              </a:tabLst>
              <a:defRPr/>
            </a:pPr>
            <a:r>
              <a:rPr lang="en-US" dirty="0">
                <a:ea typeface="ＭＳ Ｐゴシック" charset="0"/>
                <a:cs typeface="ＭＳ Ｐゴシック" charset="0"/>
              </a:rPr>
              <a:t>Shared </a:t>
            </a:r>
            <a:r>
              <a:rPr lang="en-US" dirty="0" smtClean="0">
                <a:ea typeface="ＭＳ Ｐゴシック" charset="0"/>
                <a:cs typeface="ＭＳ Ｐゴシック" charset="0"/>
              </a:rPr>
              <a:t>Boolean </a:t>
            </a:r>
            <a:r>
              <a:rPr lang="en-US" dirty="0">
                <a:ea typeface="ＭＳ Ｐゴシック" charset="0"/>
                <a:cs typeface="ＭＳ Ｐゴシック" charset="0"/>
              </a:rPr>
              <a:t>variable lock, initialized to </a:t>
            </a:r>
            <a:r>
              <a:rPr lang="en-US" dirty="0" smtClean="0">
                <a:ea typeface="ＭＳ Ｐゴシック" charset="0"/>
                <a:cs typeface="ＭＳ Ｐゴシック" charset="0"/>
              </a:rPr>
              <a:t>FALSE</a:t>
            </a:r>
            <a:endParaRPr lang="en-US" dirty="0">
              <a:ea typeface="ＭＳ Ｐゴシック" charset="0"/>
              <a:cs typeface="ＭＳ Ｐゴシック" charset="0"/>
            </a:endParaRPr>
          </a:p>
          <a:p>
            <a:pPr marL="342866" indent="-342866">
              <a:lnSpc>
                <a:spcPct val="90000"/>
              </a:lnSpc>
              <a:buFont typeface="Monotype Sorts" charset="0"/>
              <a:buChar char="n"/>
              <a:tabLst>
                <a:tab pos="742278" algn="l"/>
                <a:tab pos="1023411" algn="l"/>
                <a:tab pos="1258984" algn="l"/>
              </a:tabLst>
              <a:defRPr/>
            </a:pPr>
            <a:r>
              <a:rPr lang="en-US" dirty="0">
                <a:ea typeface="ＭＳ Ｐゴシック" charset="0"/>
                <a:cs typeface="ＭＳ Ｐゴシック" charset="0"/>
              </a:rPr>
              <a:t>Solution</a:t>
            </a:r>
            <a:r>
              <a:rPr lang="en-US" dirty="0" smtClean="0">
                <a:ea typeface="ＭＳ Ｐゴシック" charset="0"/>
                <a:cs typeface="ＭＳ Ｐゴシック" charset="0"/>
              </a:rPr>
              <a:t>:</a:t>
            </a:r>
            <a:endParaRPr lang="en-US" sz="1400" b="1" dirty="0">
              <a:latin typeface="Courier New"/>
              <a:ea typeface="ＭＳ Ｐゴシック" charset="0"/>
              <a:cs typeface="Courier New"/>
            </a:endParaRPr>
          </a:p>
          <a:p>
            <a:pPr marL="0" indent="0">
              <a:buFont typeface="Monotype Sorts" pitchFamily="-84" charset="2"/>
              <a:buNone/>
              <a:defRPr/>
            </a:pPr>
            <a:r>
              <a:rPr lang="en-US" sz="2400" b="1" dirty="0" smtClean="0">
                <a:solidFill>
                  <a:srgbClr val="1E3272"/>
                </a:solidFill>
                <a:latin typeface="Courier New"/>
                <a:ea typeface="ＭＳ Ｐゴシック" pitchFamily="-84" charset="-128"/>
                <a:cs typeface="Courier New"/>
              </a:rPr>
              <a:t>       </a:t>
            </a:r>
            <a:r>
              <a:rPr lang="en-US" altLang="en-US" sz="2800" b="1" dirty="0" err="1" smtClean="0">
                <a:solidFill>
                  <a:srgbClr val="1E3272"/>
                </a:solidFill>
                <a:latin typeface="Courier New" pitchFamily="49" charset="0"/>
                <a:cs typeface="Courier New" pitchFamily="49" charset="0"/>
              </a:rPr>
              <a:t>do {</a:t>
            </a:r>
            <a:br>
              <a:rPr lang="en-US" altLang="en-US" sz="2800" b="1" dirty="0" err="1" smtClean="0">
                <a:solidFill>
                  <a:srgbClr val="1E3272"/>
                </a:solidFill>
                <a:latin typeface="Courier New" pitchFamily="49" charset="0"/>
                <a:cs typeface="Courier New" pitchFamily="49" charset="0"/>
              </a:rPr>
            </a:br>
            <a:r>
              <a:rPr lang="en-US" altLang="en-US" sz="2800" b="1" dirty="0" err="1" smtClean="0">
                <a:solidFill>
                  <a:srgbClr val="1E3272"/>
                </a:solidFill>
                <a:latin typeface="Courier New" pitchFamily="49" charset="0"/>
                <a:cs typeface="Courier New" pitchFamily="49" charset="0"/>
              </a:rPr>
              <a:t>          while (test_and_set(&amp;lock)) </a:t>
            </a:r>
          </a:p>
          <a:p>
            <a:pPr marL="0" indent="0">
              <a:buFont typeface="Monotype Sorts" pitchFamily="-84" charset="2"/>
              <a:buNone/>
              <a:defRPr/>
            </a:pPr>
            <a:r>
              <a:rPr lang="en-US" altLang="en-US" sz="2800" b="1" dirty="0" err="1" smtClean="0">
                <a:solidFill>
                  <a:srgbClr val="1E3272"/>
                </a:solidFill>
                <a:latin typeface="Courier New" pitchFamily="49" charset="0"/>
                <a:cs typeface="Courier New" pitchFamily="49" charset="0"/>
              </a:rPr>
              <a:t>             ; /* do nothing */ </a:t>
            </a:r>
          </a:p>
          <a:p>
            <a:pPr marL="0" indent="0">
              <a:buFont typeface="Monotype Sorts" pitchFamily="-84" charset="2"/>
              <a:buNone/>
              <a:defRPr/>
            </a:pPr>
            <a:r>
              <a:rPr lang="en-US" altLang="en-US" sz="2800" b="1" dirty="0" err="1" smtClean="0">
                <a:solidFill>
                  <a:srgbClr val="1E3272"/>
                </a:solidFill>
                <a:latin typeface="Courier New" pitchFamily="49" charset="0"/>
                <a:cs typeface="Courier New" pitchFamily="49" charset="0"/>
              </a:rPr>
              <a:t>                 /* critical section */ </a:t>
            </a:r>
          </a:p>
          <a:p>
            <a:pPr marL="0" indent="0">
              <a:buFont typeface="Monotype Sorts" pitchFamily="-84" charset="2"/>
              <a:buNone/>
              <a:defRPr/>
            </a:pPr>
            <a:r>
              <a:rPr lang="en-US" altLang="en-US" sz="2800" b="1" dirty="0" err="1" smtClean="0">
                <a:solidFill>
                  <a:srgbClr val="1E3272"/>
                </a:solidFill>
                <a:latin typeface="Courier New" pitchFamily="49" charset="0"/>
                <a:cs typeface="Courier New" pitchFamily="49" charset="0"/>
              </a:rPr>
              <a:t>          lock = false; </a:t>
            </a:r>
          </a:p>
          <a:p>
            <a:pPr marL="0" indent="0">
              <a:buFont typeface="Monotype Sorts" pitchFamily="-84" charset="2"/>
              <a:buNone/>
              <a:defRPr/>
            </a:pPr>
            <a:r>
              <a:rPr lang="en-US" altLang="en-US" sz="2800" b="1" dirty="0" err="1" smtClean="0">
                <a:solidFill>
                  <a:srgbClr val="1E3272"/>
                </a:solidFill>
                <a:latin typeface="Courier New" pitchFamily="49" charset="0"/>
                <a:cs typeface="Courier New" pitchFamily="49" charset="0"/>
              </a:rPr>
              <a:t>                 /* remainder section */ </a:t>
            </a:r>
          </a:p>
          <a:p>
            <a:pPr marL="0" indent="0">
              <a:buFont typeface="Monotype Sorts" pitchFamily="-84" charset="2"/>
              <a:buNone/>
              <a:defRPr/>
            </a:pPr>
            <a:r>
              <a:rPr lang="en-US" altLang="en-US" sz="2800" b="1" dirty="0" smtClean="0">
                <a:solidFill>
                  <a:srgbClr val="1E3272"/>
                </a:solidFill>
                <a:latin typeface="Courier New" pitchFamily="49" charset="0"/>
                <a:cs typeface="Courier New" pitchFamily="49" charset="0"/>
              </a:rPr>
              <a:t>       } while (true);</a:t>
            </a:r>
            <a:r>
              <a:rPr lang="en-US" sz="3200" dirty="0" smtClean="0">
                <a:ea typeface="ＭＳ Ｐゴシック" charset="0"/>
                <a:cs typeface="ＭＳ Ｐゴシック" charset="0"/>
              </a:rPr>
              <a:t>             </a:t>
            </a:r>
            <a:endParaRPr lang="en-US" sz="3200" dirty="0">
              <a:ea typeface="ＭＳ Ｐゴシック" charset="0"/>
              <a:cs typeface="ＭＳ Ｐゴシック" charset="0"/>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19</a:t>
            </a:fld>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1849" y="126124"/>
            <a:ext cx="10478814" cy="840828"/>
          </a:xfrm>
        </p:spPr>
        <p:txBody>
          <a:bodyPr>
            <a:normAutofit/>
          </a:bodyPr>
          <a:lstStyle/>
          <a:p>
            <a:pPr eaLnBrk="1" hangingPunct="1"/>
            <a:r>
              <a:rPr lang="en-US" altLang="en-US" dirty="0" smtClean="0"/>
              <a:t>Synchronization Tools</a:t>
            </a:r>
          </a:p>
        </p:txBody>
      </p:sp>
      <p:sp>
        <p:nvSpPr>
          <p:cNvPr id="7171" name="Rectangle 3"/>
          <p:cNvSpPr>
            <a:spLocks noGrp="1" noChangeArrowheads="1"/>
          </p:cNvSpPr>
          <p:nvPr>
            <p:ph idx="1"/>
          </p:nvPr>
        </p:nvSpPr>
        <p:spPr>
          <a:xfrm>
            <a:off x="882869" y="1166647"/>
            <a:ext cx="10436772" cy="4824250"/>
          </a:xfrm>
        </p:spPr>
        <p:txBody>
          <a:bodyPr>
            <a:normAutofit/>
          </a:bodyPr>
          <a:lstStyle/>
          <a:p>
            <a:pPr>
              <a:lnSpc>
                <a:spcPct val="80000"/>
              </a:lnSpc>
              <a:defRPr/>
            </a:pPr>
            <a:r>
              <a:rPr lang="en-US" altLang="en-US" dirty="0" smtClean="0"/>
              <a:t>Background</a:t>
            </a:r>
          </a:p>
          <a:p>
            <a:pPr>
              <a:lnSpc>
                <a:spcPct val="80000"/>
              </a:lnSpc>
              <a:defRPr/>
            </a:pPr>
            <a:r>
              <a:rPr lang="en-US" altLang="en-US" dirty="0" smtClean="0"/>
              <a:t>The Critical-Section Problem</a:t>
            </a:r>
          </a:p>
          <a:p>
            <a:pPr>
              <a:lnSpc>
                <a:spcPct val="80000"/>
              </a:lnSpc>
              <a:defRPr/>
            </a:pPr>
            <a:r>
              <a:rPr lang="en-US" altLang="en-US" dirty="0" smtClean="0"/>
              <a:t>Peterson</a:t>
            </a:r>
            <a:r>
              <a:rPr lang="ja-JP" altLang="en-US" dirty="0" smtClean="0"/>
              <a:t>’</a:t>
            </a:r>
            <a:r>
              <a:rPr lang="en-US" altLang="ja-JP" dirty="0" smtClean="0"/>
              <a:t>s Solution</a:t>
            </a:r>
          </a:p>
          <a:p>
            <a:pPr>
              <a:lnSpc>
                <a:spcPct val="80000"/>
              </a:lnSpc>
              <a:defRPr/>
            </a:pPr>
            <a:r>
              <a:rPr lang="en-US" altLang="en-US" dirty="0" smtClean="0"/>
              <a:t>Synchronization Hardware</a:t>
            </a:r>
          </a:p>
          <a:p>
            <a:pPr>
              <a:lnSpc>
                <a:spcPct val="80000"/>
              </a:lnSpc>
              <a:defRPr/>
            </a:pPr>
            <a:r>
              <a:rPr lang="en-US" altLang="en-US" dirty="0" smtClean="0"/>
              <a:t>Mutex Locks</a:t>
            </a:r>
          </a:p>
          <a:p>
            <a:pPr>
              <a:lnSpc>
                <a:spcPct val="80000"/>
              </a:lnSpc>
              <a:defRPr/>
            </a:pPr>
            <a:r>
              <a:rPr lang="en-US" altLang="en-US" dirty="0" smtClean="0"/>
              <a:t>Semaphores</a:t>
            </a:r>
          </a:p>
          <a:p>
            <a:pPr>
              <a:lnSpc>
                <a:spcPct val="80000"/>
              </a:lnSpc>
              <a:defRPr/>
            </a:pPr>
            <a:r>
              <a:rPr lang="en-US" altLang="en-US" dirty="0" smtClean="0"/>
              <a:t>Monitors</a:t>
            </a:r>
          </a:p>
          <a:p>
            <a:pPr marL="0" indent="0">
              <a:lnSpc>
                <a:spcPct val="80000"/>
              </a:lnSpc>
              <a:buFont typeface="Monotype Sorts" pitchFamily="-84" charset="2"/>
              <a:buNone/>
              <a:defRPr/>
            </a:pPr>
            <a:endParaRPr lang="en-US" altLang="en-US" dirty="0" smtClean="0"/>
          </a:p>
        </p:txBody>
      </p:sp>
      <p:sp>
        <p:nvSpPr>
          <p:cNvPr id="7172" name="Rectangle 5"/>
          <p:cNvSpPr>
            <a:spLocks noChangeArrowheads="1"/>
          </p:cNvSpPr>
          <p:nvPr/>
        </p:nvSpPr>
        <p:spPr bwMode="auto">
          <a:xfrm>
            <a:off x="3048000" y="5116514"/>
            <a:ext cx="5437717" cy="923925"/>
          </a:xfrm>
          <a:prstGeom prst="rect">
            <a:avLst/>
          </a:prstGeom>
          <a:noFill/>
          <a:ln w="9525">
            <a:noFill/>
            <a:miter lim="800000"/>
            <a:headEnd/>
            <a:tailEnd/>
          </a:ln>
        </p:spPr>
        <p:txBody>
          <a:bodyPr lIns="91426" tIns="45714" rIns="91426" bIns="45714">
            <a:spAutoFit/>
          </a:bodyPr>
          <a:lstStyle/>
          <a:p>
            <a:endParaRPr kumimoji="1" lang="en-US" altLang="en-US">
              <a:latin typeface="Helvetica" pitchFamily="-84" charset="0"/>
            </a:endParaRPr>
          </a:p>
          <a:p>
            <a:endParaRPr kumimoji="1" lang="en-US" altLang="en-US">
              <a:latin typeface="Helvetica" pitchFamily="-84" charset="0"/>
            </a:endParaRPr>
          </a:p>
          <a:p>
            <a:endParaRPr kumimoji="1" lang="en-US" altLang="en-US">
              <a:latin typeface="Helvetica" pitchFamily="-84" charset="0"/>
            </a:endParaRPr>
          </a:p>
        </p:txBody>
      </p:sp>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a:t>
            </a:fld>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66274" y="144379"/>
            <a:ext cx="10479505" cy="806116"/>
          </a:xfrm>
        </p:spPr>
        <p:txBody>
          <a:bodyPr>
            <a:normAutofit/>
          </a:bodyPr>
          <a:lstStyle/>
          <a:p>
            <a:pPr eaLnBrk="1" hangingPunct="1"/>
            <a:r>
              <a:rPr lang="en-US" altLang="en-US" dirty="0" err="1" smtClean="0"/>
              <a:t>compare_and_swap</a:t>
            </a:r>
            <a:r>
              <a:rPr lang="en-US" altLang="en-US" dirty="0" smtClean="0"/>
              <a:t> Instruction</a:t>
            </a:r>
          </a:p>
        </p:txBody>
      </p:sp>
      <p:sp>
        <p:nvSpPr>
          <p:cNvPr id="41987" name="Rectangle 3"/>
          <p:cNvSpPr>
            <a:spLocks noGrp="1" noChangeArrowheads="1"/>
          </p:cNvSpPr>
          <p:nvPr>
            <p:ph idx="1"/>
          </p:nvPr>
        </p:nvSpPr>
        <p:spPr>
          <a:xfrm>
            <a:off x="858700" y="1139659"/>
            <a:ext cx="10487080" cy="5405520"/>
          </a:xfrm>
        </p:spPr>
        <p:txBody>
          <a:bodyPr>
            <a:normAutofit fontScale="92500"/>
          </a:bodyPr>
          <a:lstStyle/>
          <a:p>
            <a:pPr>
              <a:lnSpc>
                <a:spcPct val="90000"/>
              </a:lnSpc>
              <a:buFont typeface="Monotype Sorts" pitchFamily="-84" charset="2"/>
              <a:buNone/>
              <a:tabLst>
                <a:tab pos="741363" algn="l"/>
                <a:tab pos="1022350" algn="l"/>
                <a:tab pos="1258888" algn="l"/>
              </a:tabLst>
            </a:pPr>
            <a:r>
              <a:rPr lang="en-US" altLang="en-US" dirty="0" smtClean="0"/>
              <a:t>Definition:</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compare _</a:t>
            </a:r>
            <a:r>
              <a:rPr lang="en-US" altLang="en-US" sz="1400" b="1" dirty="0" err="1" smtClean="0">
                <a:latin typeface="Courier New" pitchFamily="49" charset="0"/>
                <a:cs typeface="Courier New" pitchFamily="49" charset="0"/>
              </a:rPr>
              <a:t>and_swap</a:t>
            </a:r>
            <a:r>
              <a:rPr lang="en-US" altLang="en-US" sz="1400" b="1" dirty="0" smtClean="0">
                <a:latin typeface="Courier New" pitchFamily="49" charset="0"/>
                <a:cs typeface="Courier New" pitchFamily="49" charset="0"/>
              </a:rPr>
              <a:t>(</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*value, </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expected, </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new_value</a:t>
            </a:r>
            <a:r>
              <a:rPr lang="en-US" altLang="en-US" sz="1400" b="1" dirty="0" smtClean="0">
                <a:latin typeface="Courier New" pitchFamily="49" charset="0"/>
                <a:cs typeface="Courier New" pitchFamily="49" charset="0"/>
              </a:rPr>
              <a:t>) { </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temp = *value; </a:t>
            </a:r>
          </a:p>
          <a:p>
            <a:pPr>
              <a:buFont typeface="Monotype Sorts" pitchFamily="-84" charset="2"/>
              <a:buNone/>
              <a:tabLst>
                <a:tab pos="741363" algn="l"/>
                <a:tab pos="1022350" algn="l"/>
                <a:tab pos="1258888" algn="l"/>
              </a:tabLst>
            </a:pPr>
            <a:endParaRPr lang="en-US" altLang="en-US" sz="1400" b="1" dirty="0" smtClean="0">
              <a:latin typeface="Courier New" pitchFamily="49" charset="0"/>
              <a:cs typeface="Courier New" pitchFamily="49" charset="0"/>
            </a:endParaRP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if (*value == expected) </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*value = </a:t>
            </a:r>
            <a:r>
              <a:rPr lang="en-US" altLang="en-US" sz="1400" b="1" dirty="0" err="1" smtClean="0">
                <a:latin typeface="Courier New" pitchFamily="49" charset="0"/>
                <a:cs typeface="Courier New" pitchFamily="49" charset="0"/>
              </a:rPr>
              <a:t>new_value</a:t>
            </a:r>
            <a:r>
              <a:rPr lang="en-US" altLang="en-US" sz="1400" b="1" dirty="0" smtClean="0">
                <a:latin typeface="Courier New" pitchFamily="49" charset="0"/>
                <a:cs typeface="Courier New" pitchFamily="49" charset="0"/>
              </a:rPr>
              <a:t>; </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return temp; </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 </a:t>
            </a:r>
          </a:p>
          <a:p>
            <a:pPr>
              <a:lnSpc>
                <a:spcPct val="90000"/>
              </a:lnSpc>
              <a:buFont typeface="Monotype Sorts" pitchFamily="-84" charset="2"/>
              <a:buAutoNum type="arabicPeriod"/>
              <a:tabLst>
                <a:tab pos="741363" algn="l"/>
                <a:tab pos="1022350" algn="l"/>
                <a:tab pos="1258888" algn="l"/>
              </a:tabLst>
            </a:pPr>
            <a:r>
              <a:rPr lang="en-US" altLang="en-US" dirty="0" smtClean="0"/>
              <a:t>Executed atomically</a:t>
            </a:r>
          </a:p>
          <a:p>
            <a:pPr>
              <a:lnSpc>
                <a:spcPct val="90000"/>
              </a:lnSpc>
              <a:buFont typeface="Monotype Sorts" pitchFamily="-84" charset="2"/>
              <a:buAutoNum type="arabicPeriod"/>
              <a:tabLst>
                <a:tab pos="741363" algn="l"/>
                <a:tab pos="1022350" algn="l"/>
                <a:tab pos="1258888" algn="l"/>
              </a:tabLst>
            </a:pPr>
            <a:r>
              <a:rPr lang="en-US" altLang="en-US" dirty="0" smtClean="0"/>
              <a:t>Returns the original value of passed parameter “value”</a:t>
            </a:r>
          </a:p>
          <a:p>
            <a:pPr>
              <a:lnSpc>
                <a:spcPct val="90000"/>
              </a:lnSpc>
              <a:buFont typeface="Monotype Sorts" pitchFamily="-84" charset="2"/>
              <a:buAutoNum type="arabicPeriod"/>
              <a:tabLst>
                <a:tab pos="741363" algn="l"/>
                <a:tab pos="1022350" algn="l"/>
                <a:tab pos="1258888" algn="l"/>
              </a:tabLst>
            </a:pPr>
            <a:r>
              <a:rPr lang="en-US" altLang="en-US" dirty="0" smtClean="0"/>
              <a:t>Set  the variable “value”  the value of the passed parameter “</a:t>
            </a:r>
            <a:r>
              <a:rPr lang="en-US" altLang="en-US" dirty="0" err="1" smtClean="0"/>
              <a:t>new_value</a:t>
            </a:r>
            <a:r>
              <a:rPr lang="en-US" altLang="en-US" dirty="0" smtClean="0"/>
              <a:t>” but only if “value” ==“expected”. That is, the swap takes place only under this condition.</a:t>
            </a:r>
          </a:p>
          <a:p>
            <a:pPr>
              <a:lnSpc>
                <a:spcPct val="90000"/>
              </a:lnSpc>
              <a:buFont typeface="Monotype Sorts" pitchFamily="-84" charset="2"/>
              <a:buAutoNum type="arabicPeriod"/>
              <a:tabLst>
                <a:tab pos="741363" algn="l"/>
                <a:tab pos="1022350" algn="l"/>
                <a:tab pos="1258888" algn="l"/>
              </a:tabLst>
            </a:pPr>
            <a:endParaRPr lang="en-US" altLang="en-US" dirty="0" smtClean="0">
              <a:solidFill>
                <a:srgbClr val="0000FF"/>
              </a:solidFill>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20</a:t>
            </a:fld>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61849" y="147145"/>
            <a:ext cx="10510344" cy="798785"/>
          </a:xfrm>
        </p:spPr>
        <p:txBody>
          <a:bodyPr>
            <a:normAutofit/>
          </a:bodyPr>
          <a:lstStyle/>
          <a:p>
            <a:pPr eaLnBrk="1" hangingPunct="1"/>
            <a:r>
              <a:rPr lang="en-US" altLang="en-US" dirty="0" smtClean="0"/>
              <a:t>Solution using </a:t>
            </a:r>
            <a:r>
              <a:rPr lang="en-US" altLang="en-US" dirty="0" err="1" smtClean="0"/>
              <a:t>compare_and_swap</a:t>
            </a:r>
            <a:endParaRPr lang="en-US" altLang="en-US" dirty="0" smtClean="0"/>
          </a:p>
        </p:txBody>
      </p:sp>
      <p:sp>
        <p:nvSpPr>
          <p:cNvPr id="44035" name="Rectangle 3"/>
          <p:cNvSpPr>
            <a:spLocks noGrp="1" noChangeArrowheads="1"/>
          </p:cNvSpPr>
          <p:nvPr>
            <p:ph idx="1"/>
          </p:nvPr>
        </p:nvSpPr>
        <p:spPr>
          <a:xfrm>
            <a:off x="914400" y="1167063"/>
            <a:ext cx="10543117" cy="5366084"/>
          </a:xfrm>
        </p:spPr>
        <p:txBody>
          <a:bodyPr/>
          <a:lstStyle/>
          <a:p>
            <a:pPr>
              <a:lnSpc>
                <a:spcPct val="90000"/>
              </a:lnSpc>
              <a:tabLst>
                <a:tab pos="741363" algn="l"/>
                <a:tab pos="1022350" algn="l"/>
                <a:tab pos="1258888" algn="l"/>
              </a:tabLst>
            </a:pPr>
            <a:r>
              <a:rPr lang="en-US" altLang="en-US" dirty="0" smtClean="0"/>
              <a:t>Shared integer  </a:t>
            </a:r>
            <a:r>
              <a:rPr lang="ja-JP" altLang="en-US" dirty="0" smtClean="0"/>
              <a:t>“</a:t>
            </a:r>
            <a:r>
              <a:rPr lang="en-US" altLang="ja-JP" dirty="0" smtClean="0"/>
              <a:t>lock</a:t>
            </a:r>
            <a:r>
              <a:rPr lang="ja-JP" altLang="en-US" dirty="0" smtClean="0"/>
              <a:t>”</a:t>
            </a:r>
            <a:r>
              <a:rPr lang="en-US" altLang="ja-JP" dirty="0" smtClean="0"/>
              <a:t>  initialized to 0; </a:t>
            </a:r>
          </a:p>
          <a:p>
            <a:pPr>
              <a:lnSpc>
                <a:spcPct val="90000"/>
              </a:lnSpc>
              <a:tabLst>
                <a:tab pos="741363" algn="l"/>
                <a:tab pos="1022350" algn="l"/>
                <a:tab pos="1258888" algn="l"/>
              </a:tabLst>
            </a:pPr>
            <a:r>
              <a:rPr lang="en-US" altLang="en-US" dirty="0" smtClean="0"/>
              <a:t>Solution:</a:t>
            </a:r>
          </a:p>
          <a:p>
            <a:pPr>
              <a:buFont typeface="Monotype Sorts" pitchFamily="-84" charset="2"/>
              <a:buNone/>
              <a:tabLst>
                <a:tab pos="741363" algn="l"/>
                <a:tab pos="1022350" algn="l"/>
                <a:tab pos="1258888" algn="l"/>
              </a:tabLst>
            </a:pPr>
            <a:r>
              <a:rPr lang="en-US" altLang="en-US"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while (</a:t>
            </a:r>
            <a:r>
              <a:rPr lang="en-US" altLang="en-US" sz="1600" b="1" dirty="0" err="1" smtClean="0">
                <a:latin typeface="Courier New" pitchFamily="49" charset="0"/>
                <a:cs typeface="Courier New" pitchFamily="49" charset="0"/>
              </a:rPr>
              <a:t>compare_and_swap</a:t>
            </a:r>
            <a:r>
              <a:rPr lang="en-US" altLang="en-US" sz="1600" b="1" dirty="0" smtClean="0">
                <a:latin typeface="Courier New" pitchFamily="49" charset="0"/>
                <a:cs typeface="Courier New" pitchFamily="49" charset="0"/>
              </a:rPr>
              <a:t>(&amp;lock, 0, 1) != 0)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 /* do nothing */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 critical section */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lock = 0;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 remainder section */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 while (true); </a:t>
            </a:r>
          </a:p>
          <a:p>
            <a:pPr>
              <a:lnSpc>
                <a:spcPct val="90000"/>
              </a:lnSpc>
              <a:buFont typeface="Monotype Sorts" pitchFamily="-84" charset="2"/>
              <a:buNone/>
              <a:tabLst>
                <a:tab pos="741363" algn="l"/>
                <a:tab pos="1022350" algn="l"/>
                <a:tab pos="1258888" algn="l"/>
              </a:tabLst>
            </a:pPr>
            <a:r>
              <a:rPr lang="en-US" altLang="en-US" sz="1600" dirty="0" smtClean="0"/>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21</a:t>
            </a:fld>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830318" y="147145"/>
            <a:ext cx="10531365" cy="798786"/>
          </a:xfrm>
        </p:spPr>
        <p:txBody>
          <a:bodyPr>
            <a:noAutofit/>
          </a:bodyPr>
          <a:lstStyle/>
          <a:p>
            <a:r>
              <a:rPr lang="en-US" altLang="en-US" sz="3600" dirty="0" smtClean="0"/>
              <a:t>Bounded-waiting Mutual Exclusion with </a:t>
            </a:r>
            <a:r>
              <a:rPr lang="en-US" altLang="en-US" sz="3600" dirty="0" err="1" smtClean="0"/>
              <a:t>test_and_set</a:t>
            </a:r>
            <a:endParaRPr lang="en-US" altLang="en-US" sz="3600" dirty="0" smtClean="0"/>
          </a:p>
        </p:txBody>
      </p:sp>
      <p:sp>
        <p:nvSpPr>
          <p:cNvPr id="46083" name="Content Placeholder 2"/>
          <p:cNvSpPr>
            <a:spLocks noGrp="1"/>
          </p:cNvSpPr>
          <p:nvPr>
            <p:ph idx="1"/>
          </p:nvPr>
        </p:nvSpPr>
        <p:spPr>
          <a:xfrm>
            <a:off x="856959" y="1170427"/>
            <a:ext cx="10504724" cy="5314456"/>
          </a:xfrm>
        </p:spPr>
        <p:txBody>
          <a:bodyPr>
            <a:noAutofit/>
          </a:bodyPr>
          <a:lstStyle/>
          <a:p>
            <a:pPr marL="0" indent="0">
              <a:buFont typeface="Monotype Sorts" pitchFamily="-84" charset="2"/>
              <a:buNone/>
            </a:pPr>
            <a:r>
              <a:rPr lang="en-US" altLang="en-US" sz="1600" b="1" dirty="0" smtClean="0">
                <a:latin typeface="Courier New" pitchFamily="49" charset="0"/>
                <a:cs typeface="Courier New" pitchFamily="49" charset="0"/>
              </a:rPr>
              <a:t>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waiting[</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 true;</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key = true;</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while (waiting[</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&amp;&amp; key) </a:t>
            </a:r>
          </a:p>
          <a:p>
            <a:pPr marL="0" indent="0">
              <a:buFont typeface="Monotype Sorts" pitchFamily="-84" charset="2"/>
              <a:buNone/>
            </a:pPr>
            <a:r>
              <a:rPr lang="en-US" altLang="en-US" sz="1600" b="1" dirty="0" smtClean="0">
                <a:latin typeface="Courier New" pitchFamily="49" charset="0"/>
                <a:cs typeface="Courier New" pitchFamily="49" charset="0"/>
              </a:rPr>
              <a:t>      key = </a:t>
            </a:r>
            <a:r>
              <a:rPr lang="en-US" altLang="en-US" sz="1600" b="1" dirty="0" err="1" smtClean="0">
                <a:latin typeface="Courier New" pitchFamily="49" charset="0"/>
                <a:cs typeface="Courier New" pitchFamily="49" charset="0"/>
              </a:rPr>
              <a:t>test_and_set</a:t>
            </a:r>
            <a:r>
              <a:rPr lang="en-US" altLang="en-US" sz="1600" b="1" dirty="0" smtClean="0">
                <a:latin typeface="Courier New" pitchFamily="49" charset="0"/>
                <a:cs typeface="Courier New" pitchFamily="49" charset="0"/>
              </a:rPr>
              <a:t>(&amp;lock); </a:t>
            </a:r>
          </a:p>
          <a:p>
            <a:pPr marL="0" indent="0">
              <a:buFont typeface="Monotype Sorts" pitchFamily="-84" charset="2"/>
              <a:buNone/>
            </a:pPr>
            <a:r>
              <a:rPr lang="en-US" altLang="en-US" sz="1600" b="1" dirty="0" smtClean="0">
                <a:latin typeface="Courier New" pitchFamily="49" charset="0"/>
                <a:cs typeface="Courier New" pitchFamily="49" charset="0"/>
              </a:rPr>
              <a:t>   waiting[</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 false; </a:t>
            </a:r>
          </a:p>
          <a:p>
            <a:pPr marL="0" indent="0">
              <a:buFont typeface="Monotype Sorts" pitchFamily="-84" charset="2"/>
              <a:buNone/>
            </a:pPr>
            <a:r>
              <a:rPr lang="en-US" altLang="en-US" sz="1600" b="1" dirty="0" smtClean="0">
                <a:latin typeface="Courier New" pitchFamily="49" charset="0"/>
                <a:cs typeface="Courier New" pitchFamily="49" charset="0"/>
              </a:rPr>
              <a:t>   /* critical section */ </a:t>
            </a:r>
          </a:p>
          <a:p>
            <a:pPr marL="0" indent="0">
              <a:buFont typeface="Monotype Sorts" pitchFamily="-84" charset="2"/>
              <a:buNone/>
            </a:pPr>
            <a:r>
              <a:rPr lang="en-US" altLang="en-US" sz="1600" b="1" dirty="0" smtClean="0">
                <a:latin typeface="Courier New" pitchFamily="49" charset="0"/>
                <a:cs typeface="Courier New" pitchFamily="49" charset="0"/>
              </a:rPr>
              <a:t>   j = (</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+ 1) % n; </a:t>
            </a:r>
          </a:p>
          <a:p>
            <a:pPr marL="0" indent="0">
              <a:buFont typeface="Monotype Sorts" pitchFamily="-84" charset="2"/>
              <a:buNone/>
            </a:pPr>
            <a:r>
              <a:rPr lang="en-US" altLang="en-US" sz="1600" b="1" dirty="0" smtClean="0">
                <a:latin typeface="Courier New" pitchFamily="49" charset="0"/>
                <a:cs typeface="Courier New" pitchFamily="49" charset="0"/>
              </a:rPr>
              <a:t>   while ((j != </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&amp;&amp; !waiting[j]) </a:t>
            </a:r>
          </a:p>
          <a:p>
            <a:pPr marL="0" indent="0">
              <a:buFont typeface="Monotype Sorts" pitchFamily="-84" charset="2"/>
              <a:buNone/>
            </a:pPr>
            <a:r>
              <a:rPr lang="en-US" altLang="en-US" sz="1600" b="1" dirty="0" smtClean="0">
                <a:latin typeface="Courier New" pitchFamily="49" charset="0"/>
                <a:cs typeface="Courier New" pitchFamily="49" charset="0"/>
              </a:rPr>
              <a:t>      j = (j + 1) % n; </a:t>
            </a:r>
          </a:p>
          <a:p>
            <a:pPr marL="0" indent="0">
              <a:buFont typeface="Monotype Sorts" pitchFamily="-84" charset="2"/>
              <a:buNone/>
            </a:pPr>
            <a:r>
              <a:rPr lang="en-US" altLang="en-US" sz="1600" b="1" dirty="0" smtClean="0">
                <a:latin typeface="Courier New" pitchFamily="49" charset="0"/>
                <a:cs typeface="Courier New" pitchFamily="49" charset="0"/>
              </a:rPr>
              <a:t>   if (j == </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a:t>
            </a:r>
          </a:p>
          <a:p>
            <a:pPr marL="0" indent="0">
              <a:buFont typeface="Monotype Sorts" pitchFamily="-84" charset="2"/>
              <a:buNone/>
            </a:pPr>
            <a:r>
              <a:rPr lang="en-US" altLang="en-US" sz="1600" b="1" dirty="0" smtClean="0">
                <a:latin typeface="Courier New" pitchFamily="49" charset="0"/>
                <a:cs typeface="Courier New" pitchFamily="49" charset="0"/>
              </a:rPr>
              <a:t>      lock = false; </a:t>
            </a:r>
          </a:p>
          <a:p>
            <a:pPr marL="0" indent="0">
              <a:buFont typeface="Monotype Sorts" pitchFamily="-84" charset="2"/>
              <a:buNone/>
            </a:pPr>
            <a:r>
              <a:rPr lang="en-US" altLang="en-US" sz="1600" b="1" dirty="0" smtClean="0">
                <a:latin typeface="Courier New" pitchFamily="49" charset="0"/>
                <a:cs typeface="Courier New" pitchFamily="49" charset="0"/>
              </a:rPr>
              <a:t>   else </a:t>
            </a:r>
          </a:p>
          <a:p>
            <a:pPr marL="0" indent="0">
              <a:buFont typeface="Monotype Sorts" pitchFamily="-84" charset="2"/>
              <a:buNone/>
            </a:pPr>
            <a:r>
              <a:rPr lang="en-US" altLang="en-US" sz="1600" b="1" dirty="0" smtClean="0">
                <a:latin typeface="Courier New" pitchFamily="49" charset="0"/>
                <a:cs typeface="Courier New" pitchFamily="49" charset="0"/>
              </a:rPr>
              <a:t>      waiting[j] = false; </a:t>
            </a:r>
          </a:p>
          <a:p>
            <a:pPr marL="0" indent="0">
              <a:buFont typeface="Monotype Sorts" pitchFamily="-84" charset="2"/>
              <a:buNone/>
            </a:pPr>
            <a:r>
              <a:rPr lang="en-US" altLang="en-US" sz="1600" b="1" dirty="0" smtClean="0">
                <a:latin typeface="Courier New" pitchFamily="49" charset="0"/>
                <a:cs typeface="Courier New" pitchFamily="49" charset="0"/>
              </a:rPr>
              <a:t>   /* remainder section */ </a:t>
            </a:r>
          </a:p>
          <a:p>
            <a:pPr marL="0" indent="0">
              <a:buFont typeface="Monotype Sorts" pitchFamily="-84" charset="2"/>
              <a:buNone/>
            </a:pPr>
            <a:r>
              <a:rPr lang="en-US" altLang="en-US" sz="1600" b="1" dirty="0" smtClean="0">
                <a:latin typeface="Courier New" pitchFamily="49" charset="0"/>
                <a:cs typeface="Courier New" pitchFamily="49" charset="0"/>
              </a:rPr>
              <a:t>} while (true);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22</a:t>
            </a:fld>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51338" y="147145"/>
            <a:ext cx="10520855" cy="809295"/>
          </a:xfrm>
        </p:spPr>
        <p:txBody>
          <a:bodyPr>
            <a:normAutofit/>
          </a:bodyPr>
          <a:lstStyle/>
          <a:p>
            <a:pPr eaLnBrk="1" hangingPunct="1"/>
            <a:r>
              <a:rPr lang="en-US" altLang="en-US" dirty="0" err="1" smtClean="0"/>
              <a:t>Mutex</a:t>
            </a:r>
            <a:r>
              <a:rPr lang="en-US" altLang="en-US" dirty="0" smtClean="0"/>
              <a:t> Locks</a:t>
            </a:r>
          </a:p>
        </p:txBody>
      </p:sp>
      <p:sp>
        <p:nvSpPr>
          <p:cNvPr id="22531" name="Rectangle 3"/>
          <p:cNvSpPr>
            <a:spLocks noGrp="1" noChangeArrowheads="1"/>
          </p:cNvSpPr>
          <p:nvPr>
            <p:ph idx="1"/>
          </p:nvPr>
        </p:nvSpPr>
        <p:spPr>
          <a:xfrm>
            <a:off x="872359" y="1187668"/>
            <a:ext cx="10510344" cy="5339255"/>
          </a:xfrm>
        </p:spPr>
        <p:txBody>
          <a:bodyPr>
            <a:normAutofit fontScale="92500" lnSpcReduction="20000"/>
          </a:bodyPr>
          <a:lstStyle/>
          <a:p>
            <a:pPr marL="342866" indent="-342866">
              <a:lnSpc>
                <a:spcPct val="90000"/>
              </a:lnSpc>
              <a:buFont typeface="Monotype Sorts" charset="0"/>
              <a:buChar char="n"/>
              <a:defRPr/>
            </a:pPr>
            <a:r>
              <a:rPr lang="en-US" dirty="0">
                <a:ea typeface="ＭＳ Ｐゴシック" charset="0"/>
                <a:cs typeface="ＭＳ Ｐゴシック" charset="0"/>
              </a:rPr>
              <a:t>Previous solutions are complicated and generally inaccessible to application programmers</a:t>
            </a:r>
          </a:p>
          <a:p>
            <a:pPr marL="342866" indent="-342866">
              <a:lnSpc>
                <a:spcPct val="90000"/>
              </a:lnSpc>
              <a:buFont typeface="Monotype Sorts" charset="0"/>
              <a:buChar char="n"/>
              <a:defRPr/>
            </a:pPr>
            <a:r>
              <a:rPr lang="en-US" dirty="0">
                <a:ea typeface="ＭＳ Ｐゴシック" charset="0"/>
                <a:cs typeface="ＭＳ Ｐゴシック" charset="0"/>
              </a:rPr>
              <a:t>OS designers build software tools to solve critical section problem</a:t>
            </a:r>
          </a:p>
          <a:p>
            <a:pPr marL="342866" indent="-342866">
              <a:lnSpc>
                <a:spcPct val="90000"/>
              </a:lnSpc>
              <a:buFont typeface="Monotype Sorts" charset="0"/>
              <a:buChar char="n"/>
              <a:defRPr/>
            </a:pPr>
            <a:r>
              <a:rPr lang="en-US" dirty="0">
                <a:ea typeface="ＭＳ Ｐゴシック" charset="0"/>
                <a:cs typeface="ＭＳ Ｐゴシック" charset="0"/>
              </a:rPr>
              <a:t>Simplest is </a:t>
            </a:r>
            <a:r>
              <a:rPr lang="en-US" sz="3000" dirty="0" err="1">
                <a:ea typeface="ＭＳ Ｐゴシック" charset="0"/>
                <a:cs typeface="ＭＳ Ｐゴシック" charset="0"/>
              </a:rPr>
              <a:t>mutex</a:t>
            </a:r>
            <a:r>
              <a:rPr lang="en-US" sz="4800" dirty="0">
                <a:ea typeface="ＭＳ Ｐゴシック" charset="0"/>
                <a:cs typeface="ＭＳ Ｐゴシック" charset="0"/>
              </a:rPr>
              <a:t> </a:t>
            </a:r>
            <a:r>
              <a:rPr lang="en-US" dirty="0">
                <a:ea typeface="ＭＳ Ｐゴシック" charset="0"/>
                <a:cs typeface="ＭＳ Ｐゴシック" charset="0"/>
              </a:rPr>
              <a:t>lock</a:t>
            </a:r>
          </a:p>
          <a:p>
            <a:pPr marL="342866" indent="-342866">
              <a:lnSpc>
                <a:spcPct val="90000"/>
              </a:lnSpc>
              <a:buFont typeface="Monotype Sorts" charset="0"/>
              <a:buChar char="n"/>
              <a:defRPr/>
            </a:pPr>
            <a:r>
              <a:rPr lang="en-US" dirty="0" smtClean="0">
                <a:ea typeface="ＭＳ Ｐゴシック" charset="0"/>
                <a:cs typeface="ＭＳ Ｐゴシック" charset="0"/>
              </a:rPr>
              <a:t>Protect a critical section  </a:t>
            </a:r>
            <a:r>
              <a:rPr lang="en-US" dirty="0">
                <a:ea typeface="ＭＳ Ｐゴシック" charset="0"/>
                <a:cs typeface="ＭＳ Ｐゴシック" charset="0"/>
              </a:rPr>
              <a:t>by first </a:t>
            </a:r>
            <a:r>
              <a:rPr lang="en-US" sz="2600" b="1" dirty="0">
                <a:latin typeface="Courier New"/>
                <a:ea typeface="ＭＳ Ｐゴシック" charset="0"/>
                <a:cs typeface="Courier New"/>
              </a:rPr>
              <a:t>acquire()</a:t>
            </a:r>
            <a:r>
              <a:rPr lang="en-US" sz="2600" dirty="0">
                <a:ea typeface="ＭＳ Ｐゴシック" charset="0"/>
                <a:cs typeface="ＭＳ Ｐゴシック" charset="0"/>
              </a:rPr>
              <a:t> </a:t>
            </a:r>
            <a:r>
              <a:rPr lang="en-US" dirty="0">
                <a:ea typeface="ＭＳ Ｐゴシック" charset="0"/>
                <a:cs typeface="ＭＳ Ｐゴシック" charset="0"/>
              </a:rPr>
              <a:t>a lock then </a:t>
            </a:r>
            <a:r>
              <a:rPr lang="en-US" sz="2600" b="1" dirty="0">
                <a:latin typeface="Courier New"/>
                <a:ea typeface="ＭＳ Ｐゴシック" charset="0"/>
                <a:cs typeface="Courier New"/>
              </a:rPr>
              <a:t>release()</a:t>
            </a:r>
            <a:r>
              <a:rPr lang="en-US" sz="2600" dirty="0">
                <a:ea typeface="ＭＳ Ｐゴシック" charset="0"/>
                <a:cs typeface="ＭＳ Ｐゴシック" charset="0"/>
              </a:rPr>
              <a:t> </a:t>
            </a:r>
            <a:r>
              <a:rPr lang="en-US" dirty="0" smtClean="0">
                <a:ea typeface="ＭＳ Ｐゴシック" charset="0"/>
                <a:cs typeface="ＭＳ Ｐゴシック" charset="0"/>
              </a:rPr>
              <a:t>the lock</a:t>
            </a:r>
            <a:endParaRPr lang="en-US" dirty="0">
              <a:ea typeface="ＭＳ Ｐゴシック" charset="0"/>
              <a:cs typeface="ＭＳ Ｐゴシック" charset="0"/>
            </a:endParaRPr>
          </a:p>
          <a:p>
            <a:pPr marL="742876" lvl="1" indent="-285722">
              <a:lnSpc>
                <a:spcPct val="90000"/>
              </a:lnSpc>
              <a:buFont typeface="Monotype Sorts" charset="0"/>
              <a:buChar char="l"/>
              <a:defRPr/>
            </a:pPr>
            <a:r>
              <a:rPr lang="en-US" dirty="0">
                <a:ea typeface="ＭＳ Ｐゴシック" charset="0"/>
                <a:cs typeface="ＭＳ Ｐゴシック" charset="0"/>
              </a:rPr>
              <a:t>Boolean variable indicating if lock is available or </a:t>
            </a:r>
            <a:r>
              <a:rPr lang="en-US" dirty="0" smtClean="0">
                <a:ea typeface="ＭＳ Ｐゴシック" charset="0"/>
                <a:cs typeface="ＭＳ Ｐゴシック" charset="0"/>
              </a:rPr>
              <a:t>not</a:t>
            </a:r>
            <a:endParaRPr lang="en-US" dirty="0">
              <a:ea typeface="ＭＳ Ｐゴシック" charset="0"/>
              <a:cs typeface="ＭＳ Ｐゴシック" charset="0"/>
            </a:endParaRPr>
          </a:p>
          <a:p>
            <a:pPr marL="342866" indent="-342866">
              <a:lnSpc>
                <a:spcPct val="90000"/>
              </a:lnSpc>
              <a:buFont typeface="Monotype Sorts" charset="0"/>
              <a:buChar char="n"/>
              <a:defRPr/>
            </a:pPr>
            <a:r>
              <a:rPr lang="en-US" dirty="0">
                <a:ea typeface="ＭＳ Ｐゴシック" charset="0"/>
                <a:cs typeface="ＭＳ Ｐゴシック" charset="0"/>
              </a:rPr>
              <a:t>Calls to </a:t>
            </a:r>
            <a:r>
              <a:rPr lang="en-US" sz="2600" b="1" dirty="0">
                <a:latin typeface="Courier New"/>
                <a:ea typeface="ＭＳ Ｐゴシック" charset="0"/>
                <a:cs typeface="Courier New"/>
              </a:rPr>
              <a:t>acquire()</a:t>
            </a:r>
            <a:r>
              <a:rPr lang="en-US" sz="2600" dirty="0">
                <a:ea typeface="ＭＳ Ｐゴシック" charset="0"/>
                <a:cs typeface="ＭＳ Ｐゴシック" charset="0"/>
              </a:rPr>
              <a:t> </a:t>
            </a:r>
            <a:r>
              <a:rPr lang="en-US" dirty="0">
                <a:ea typeface="ＭＳ Ｐゴシック" charset="0"/>
                <a:cs typeface="ＭＳ Ｐゴシック" charset="0"/>
              </a:rPr>
              <a:t>and </a:t>
            </a:r>
            <a:r>
              <a:rPr lang="en-US" sz="2600" b="1" dirty="0">
                <a:latin typeface="Courier New"/>
                <a:ea typeface="ＭＳ Ｐゴシック" charset="0"/>
                <a:cs typeface="Courier New"/>
              </a:rPr>
              <a:t>release()</a:t>
            </a:r>
            <a:r>
              <a:rPr lang="en-US" sz="2600" dirty="0">
                <a:ea typeface="ＭＳ Ｐゴシック" charset="0"/>
                <a:cs typeface="ＭＳ Ｐゴシック" charset="0"/>
              </a:rPr>
              <a:t> </a:t>
            </a:r>
            <a:r>
              <a:rPr lang="en-US" dirty="0">
                <a:ea typeface="ＭＳ Ｐゴシック" charset="0"/>
                <a:cs typeface="ＭＳ Ｐゴシック" charset="0"/>
              </a:rPr>
              <a:t>must be atomic</a:t>
            </a:r>
          </a:p>
          <a:p>
            <a:pPr marL="742876" lvl="1" indent="-285722">
              <a:lnSpc>
                <a:spcPct val="90000"/>
              </a:lnSpc>
              <a:buFont typeface="Monotype Sorts" charset="0"/>
              <a:buChar char="l"/>
              <a:defRPr/>
            </a:pPr>
            <a:r>
              <a:rPr lang="en-US" dirty="0">
                <a:ea typeface="ＭＳ Ｐゴシック" charset="0"/>
                <a:cs typeface="ＭＳ Ｐゴシック" charset="0"/>
              </a:rPr>
              <a:t>Usually implemented via hardware atomic </a:t>
            </a:r>
            <a:r>
              <a:rPr lang="en-US" dirty="0" smtClean="0">
                <a:ea typeface="ＭＳ Ｐゴシック" charset="0"/>
                <a:cs typeface="ＭＳ Ｐゴシック" charset="0"/>
              </a:rPr>
              <a:t>instructions</a:t>
            </a:r>
            <a:endParaRPr lang="en-US" dirty="0">
              <a:ea typeface="ＭＳ Ｐゴシック" charset="0"/>
              <a:cs typeface="ＭＳ Ｐゴシック" charset="0"/>
            </a:endParaRPr>
          </a:p>
          <a:p>
            <a:pPr marL="342866" indent="-342866">
              <a:lnSpc>
                <a:spcPct val="90000"/>
              </a:lnSpc>
              <a:buFont typeface="Monotype Sorts" charset="0"/>
              <a:buChar char="n"/>
              <a:defRPr/>
            </a:pPr>
            <a:r>
              <a:rPr lang="en-US" dirty="0">
                <a:ea typeface="ＭＳ Ｐゴシック" charset="0"/>
                <a:cs typeface="ＭＳ Ｐゴシック" charset="0"/>
              </a:rPr>
              <a:t>But this solution requires </a:t>
            </a:r>
            <a:r>
              <a:rPr lang="en-US" b="1" dirty="0">
                <a:solidFill>
                  <a:srgbClr val="F7B217"/>
                </a:solidFill>
                <a:ea typeface="ＭＳ Ｐゴシック" charset="0"/>
                <a:cs typeface="ＭＳ Ｐゴシック" charset="-128"/>
              </a:rPr>
              <a:t>busy </a:t>
            </a:r>
            <a:r>
              <a:rPr lang="en-US" b="1" dirty="0" smtClean="0">
                <a:solidFill>
                  <a:srgbClr val="F7B217"/>
                </a:solidFill>
                <a:ea typeface="ＭＳ Ｐゴシック" charset="0"/>
                <a:cs typeface="ＭＳ Ｐゴシック" charset="-128"/>
              </a:rPr>
              <a:t>waiting</a:t>
            </a:r>
          </a:p>
          <a:p>
            <a:pPr marL="742896" lvl="1" indent="-342866">
              <a:lnSpc>
                <a:spcPct val="90000"/>
              </a:lnSpc>
              <a:buFont typeface="Monotype Sorts" charset="0"/>
              <a:buChar char="n"/>
              <a:defRPr/>
            </a:pPr>
            <a:r>
              <a:rPr lang="en-US" dirty="0" smtClean="0">
                <a:ea typeface="ＭＳ Ｐゴシック" charset="0"/>
                <a:cs typeface="ＭＳ Ｐゴシック" charset="0"/>
              </a:rPr>
              <a:t>This </a:t>
            </a:r>
            <a:r>
              <a:rPr lang="en-US" dirty="0">
                <a:ea typeface="ＭＳ Ｐゴシック" charset="0"/>
                <a:cs typeface="ＭＳ Ｐゴシック" charset="0"/>
              </a:rPr>
              <a:t>lock therefore called a </a:t>
            </a:r>
            <a:r>
              <a:rPr lang="en-US" b="1" dirty="0">
                <a:solidFill>
                  <a:srgbClr val="F7B217"/>
                </a:solidFill>
                <a:ea typeface="ＭＳ Ｐゴシック" charset="0"/>
                <a:cs typeface="ＭＳ Ｐゴシック" charset="-128"/>
              </a:rPr>
              <a:t>spinlock</a:t>
            </a:r>
          </a:p>
          <a:p>
            <a:pPr marL="0" indent="0">
              <a:lnSpc>
                <a:spcPct val="90000"/>
              </a:lnSpc>
              <a:buFont typeface="Monotype Sorts" pitchFamily="-84" charset="2"/>
              <a:buNone/>
              <a:defRPr/>
            </a:pPr>
            <a:endParaRPr lang="en-US" sz="1600" dirty="0">
              <a:ea typeface="ＭＳ Ｐゴシック" charset="0"/>
              <a:cs typeface="ＭＳ Ｐゴシック" charset="0"/>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23</a:t>
            </a:fld>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416720" y="4792999"/>
            <a:ext cx="2116667"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p:cNvSpPr/>
          <p:nvPr/>
        </p:nvSpPr>
        <p:spPr bwMode="auto">
          <a:xfrm>
            <a:off x="1423850" y="4066758"/>
            <a:ext cx="2118783" cy="37941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50181" name="Content Placeholder 2"/>
          <p:cNvSpPr>
            <a:spLocks noGrp="1"/>
          </p:cNvSpPr>
          <p:nvPr>
            <p:ph idx="1"/>
          </p:nvPr>
        </p:nvSpPr>
        <p:spPr>
          <a:xfrm>
            <a:off x="890337" y="1130968"/>
            <a:ext cx="10178716" cy="5414211"/>
          </a:xfrm>
        </p:spPr>
        <p:txBody>
          <a:bodyPr>
            <a:normAutofit/>
          </a:bodyPr>
          <a:lstStyle/>
          <a:p>
            <a:pPr marL="0" indent="0"/>
            <a:r>
              <a:rPr lang="en-US" altLang="en-US" sz="1400"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acquire()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while (!available) </a:t>
            </a:r>
          </a:p>
          <a:p>
            <a:pPr marL="0" indent="0">
              <a:buFont typeface="Monotype Sorts" pitchFamily="-84" charset="2"/>
              <a:buNone/>
            </a:pPr>
            <a:r>
              <a:rPr lang="en-US" altLang="en-US" sz="1600" b="1" dirty="0" smtClean="0">
                <a:latin typeface="Courier New" pitchFamily="49" charset="0"/>
                <a:cs typeface="Courier New" pitchFamily="49" charset="0"/>
              </a:rPr>
              <a:t>          ; /* busy wait */ </a:t>
            </a:r>
          </a:p>
          <a:p>
            <a:pPr marL="0" indent="0">
              <a:buFont typeface="Monotype Sorts" pitchFamily="-84" charset="2"/>
              <a:buNone/>
            </a:pPr>
            <a:r>
              <a:rPr lang="en-US" altLang="en-US" sz="1600" b="1" dirty="0" smtClean="0">
                <a:latin typeface="Courier New" pitchFamily="49" charset="0"/>
                <a:cs typeface="Courier New" pitchFamily="49" charset="0"/>
              </a:rPr>
              <a:t>       available = false;; </a:t>
            </a:r>
          </a:p>
          <a:p>
            <a:pPr marL="0" indent="0">
              <a:buFont typeface="Monotype Sorts" pitchFamily="-84" charset="2"/>
              <a:buNone/>
            </a:pPr>
            <a:r>
              <a:rPr lang="en-US" altLang="en-US" sz="1600" b="1" dirty="0" smtClean="0">
                <a:latin typeface="Courier New" pitchFamily="49" charset="0"/>
                <a:cs typeface="Courier New" pitchFamily="49" charset="0"/>
              </a:rPr>
              <a:t>    } </a:t>
            </a:r>
          </a:p>
          <a:p>
            <a:pPr marL="0" indent="0"/>
            <a:r>
              <a:rPr lang="en-US" altLang="en-US" sz="1600" b="1" dirty="0" smtClean="0">
                <a:latin typeface="Courier New" pitchFamily="49" charset="0"/>
                <a:cs typeface="Courier New" pitchFamily="49" charset="0"/>
              </a:rPr>
              <a:t>   release() { </a:t>
            </a:r>
          </a:p>
          <a:p>
            <a:pPr marL="0" indent="0">
              <a:buFont typeface="Monotype Sorts" pitchFamily="-84" charset="2"/>
              <a:buNone/>
            </a:pPr>
            <a:r>
              <a:rPr lang="en-US" altLang="en-US" sz="1600" b="1" dirty="0" smtClean="0">
                <a:latin typeface="Courier New" pitchFamily="49" charset="0"/>
                <a:cs typeface="Courier New" pitchFamily="49" charset="0"/>
              </a:rPr>
              <a:t>       available = true; </a:t>
            </a:r>
          </a:p>
          <a:p>
            <a:pPr marL="0" indent="0">
              <a:buFont typeface="Monotype Sorts" pitchFamily="-84" charset="2"/>
              <a:buNone/>
            </a:pPr>
            <a:r>
              <a:rPr lang="en-US" altLang="en-US" sz="1600" b="1" dirty="0" smtClean="0">
                <a:latin typeface="Courier New" pitchFamily="49" charset="0"/>
                <a:cs typeface="Courier New" pitchFamily="49" charset="0"/>
              </a:rPr>
              <a:t>    } </a:t>
            </a:r>
          </a:p>
          <a:p>
            <a:pPr marL="0" indent="0"/>
            <a:r>
              <a:rPr lang="en-US" altLang="en-US" sz="1600" b="1" dirty="0" smtClean="0">
                <a:latin typeface="Courier New" pitchFamily="49" charset="0"/>
                <a:cs typeface="Courier New" pitchFamily="49" charset="0"/>
              </a:rPr>
              <a:t>   do { </a:t>
            </a:r>
          </a:p>
          <a:p>
            <a:pPr marL="0" indent="0">
              <a:buFont typeface="Monotype Sorts" pitchFamily="-84" charset="2"/>
              <a:buNone/>
            </a:pPr>
            <a:r>
              <a:rPr lang="en-US" altLang="en-US" sz="1600" b="1" i="1" dirty="0" smtClean="0">
                <a:latin typeface="Courier New" pitchFamily="49" charset="0"/>
                <a:cs typeface="Courier New" pitchFamily="49" charset="0"/>
              </a:rPr>
              <a:t>    acquire lock</a:t>
            </a:r>
          </a:p>
          <a:p>
            <a:pPr marL="0" indent="0">
              <a:buFont typeface="Monotype Sorts" pitchFamily="-84" charset="2"/>
              <a:buNone/>
            </a:pPr>
            <a:r>
              <a:rPr lang="en-US" altLang="en-US" sz="1600" b="1" dirty="0" smtClean="0">
                <a:latin typeface="Courier New" pitchFamily="49" charset="0"/>
                <a:cs typeface="Courier New" pitchFamily="49" charset="0"/>
              </a:rPr>
              <a:t>       critical section</a:t>
            </a:r>
          </a:p>
          <a:p>
            <a:pPr marL="0" indent="0">
              <a:buFont typeface="Monotype Sorts" pitchFamily="-84" charset="2"/>
              <a:buNone/>
            </a:pPr>
            <a:r>
              <a:rPr lang="en-US" altLang="en-US" sz="1600" b="1" i="1" dirty="0" smtClean="0">
                <a:latin typeface="Courier New" pitchFamily="49" charset="0"/>
                <a:cs typeface="Courier New" pitchFamily="49" charset="0"/>
              </a:rPr>
              <a:t>    release lock </a:t>
            </a:r>
          </a:p>
          <a:p>
            <a:pPr marL="0" indent="0">
              <a:buFont typeface="Monotype Sorts" pitchFamily="-84" charset="2"/>
              <a:buNone/>
            </a:pPr>
            <a:r>
              <a:rPr lang="en-US" altLang="en-US" sz="1600" b="1" dirty="0" smtClean="0">
                <a:latin typeface="Courier New" pitchFamily="49" charset="0"/>
                <a:cs typeface="Courier New" pitchFamily="49" charset="0"/>
              </a:rPr>
              <a:t>      remainder section </a:t>
            </a:r>
          </a:p>
          <a:p>
            <a:pPr marL="0" indent="0">
              <a:buFont typeface="Monotype Sorts" pitchFamily="-84" charset="2"/>
              <a:buNone/>
            </a:pPr>
            <a:r>
              <a:rPr lang="en-US" altLang="en-US" sz="1600" b="1" dirty="0" smtClean="0">
                <a:latin typeface="Courier New" pitchFamily="49" charset="0"/>
                <a:cs typeface="Courier New" pitchFamily="49" charset="0"/>
              </a:rPr>
              <a:t> } while (true); </a:t>
            </a:r>
          </a:p>
          <a:p>
            <a:pPr marL="0" indent="0">
              <a:buFont typeface="Monotype Sorts" pitchFamily="-84" charset="2"/>
              <a:buNone/>
            </a:pPr>
            <a:endParaRPr lang="en-US" altLang="en-US" sz="1400" b="1" dirty="0" smtClean="0">
              <a:latin typeface="Courier New" pitchFamily="49" charset="0"/>
              <a:cs typeface="Courier New" pitchFamily="49" charset="0"/>
            </a:endParaRPr>
          </a:p>
          <a:p>
            <a:pPr marL="0" indent="0">
              <a:buFont typeface="Monotype Sorts" pitchFamily="-84" charset="2"/>
              <a:buNone/>
            </a:pPr>
            <a:endParaRPr lang="en-US" altLang="en-US" dirty="0" smtClean="0"/>
          </a:p>
        </p:txBody>
      </p:sp>
      <p:sp>
        <p:nvSpPr>
          <p:cNvPr id="50180" name="Title 1"/>
          <p:cNvSpPr>
            <a:spLocks noGrp="1"/>
          </p:cNvSpPr>
          <p:nvPr>
            <p:ph type="title"/>
          </p:nvPr>
        </p:nvSpPr>
        <p:spPr>
          <a:xfrm>
            <a:off x="862263" y="156411"/>
            <a:ext cx="10495548" cy="830178"/>
          </a:xfrm>
        </p:spPr>
        <p:txBody>
          <a:bodyPr>
            <a:normAutofit/>
          </a:bodyPr>
          <a:lstStyle/>
          <a:p>
            <a:r>
              <a:rPr lang="en-US" altLang="en-US" dirty="0" smtClean="0"/>
              <a:t>acquire() and release()</a:t>
            </a:r>
          </a:p>
        </p:txBody>
      </p:sp>
      <p:sp>
        <p:nvSpPr>
          <p:cNvPr id="6"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24</a:t>
            </a:fld>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42211" y="156410"/>
            <a:ext cx="10539664" cy="818148"/>
          </a:xfrm>
        </p:spPr>
        <p:txBody>
          <a:bodyPr>
            <a:normAutofit/>
          </a:bodyPr>
          <a:lstStyle/>
          <a:p>
            <a:pPr eaLnBrk="1" hangingPunct="1"/>
            <a:r>
              <a:rPr lang="en-US" altLang="en-US" dirty="0" smtClean="0"/>
              <a:t>Semaphore</a:t>
            </a:r>
          </a:p>
        </p:txBody>
      </p:sp>
      <p:sp>
        <p:nvSpPr>
          <p:cNvPr id="51203" name="Rectangle 3"/>
          <p:cNvSpPr>
            <a:spLocks noGrp="1" noChangeArrowheads="1"/>
          </p:cNvSpPr>
          <p:nvPr>
            <p:ph idx="1"/>
          </p:nvPr>
        </p:nvSpPr>
        <p:spPr>
          <a:xfrm>
            <a:off x="830180" y="1082842"/>
            <a:ext cx="10491536" cy="5606715"/>
          </a:xfrm>
        </p:spPr>
        <p:txBody>
          <a:bodyPr>
            <a:normAutofit fontScale="92500" lnSpcReduction="20000"/>
          </a:bodyPr>
          <a:lstStyle/>
          <a:p>
            <a:pPr>
              <a:lnSpc>
                <a:spcPct val="90000"/>
              </a:lnSpc>
            </a:pPr>
            <a:r>
              <a:rPr lang="en-US" altLang="en-US" sz="2600" dirty="0" smtClean="0"/>
              <a:t>Synchronization tool that provides more sophisticated ways (than </a:t>
            </a:r>
            <a:r>
              <a:rPr lang="en-US" altLang="en-US" sz="2600" dirty="0" err="1" smtClean="0"/>
              <a:t>Mutex</a:t>
            </a:r>
            <a:r>
              <a:rPr lang="en-US" altLang="en-US" sz="2600" dirty="0" smtClean="0"/>
              <a:t> locks)  for process to synchronize their activities.</a:t>
            </a:r>
            <a:endParaRPr lang="en-US" altLang="en-US" sz="2600" i="1" dirty="0" smtClean="0">
              <a:solidFill>
                <a:schemeClr val="tx2"/>
              </a:solidFill>
            </a:endParaRPr>
          </a:p>
          <a:p>
            <a:pPr>
              <a:lnSpc>
                <a:spcPct val="90000"/>
              </a:lnSpc>
            </a:pPr>
            <a:r>
              <a:rPr lang="en-US" altLang="en-US" sz="2600" dirty="0" smtClean="0"/>
              <a:t>Semaphore </a:t>
            </a:r>
            <a:r>
              <a:rPr lang="en-US" altLang="en-US" sz="2600" b="1" i="1" dirty="0" smtClean="0"/>
              <a:t>S</a:t>
            </a:r>
            <a:r>
              <a:rPr lang="en-US" altLang="en-US" sz="2600" dirty="0" smtClean="0"/>
              <a:t> – integer variable</a:t>
            </a:r>
          </a:p>
          <a:p>
            <a:pPr>
              <a:lnSpc>
                <a:spcPct val="90000"/>
              </a:lnSpc>
            </a:pPr>
            <a:r>
              <a:rPr lang="en-US" altLang="en-US" sz="2600" dirty="0" smtClean="0"/>
              <a:t>Can only be accessed via two indivisible (atomic) operations</a:t>
            </a:r>
          </a:p>
          <a:p>
            <a:pPr lvl="1">
              <a:lnSpc>
                <a:spcPct val="90000"/>
              </a:lnSpc>
            </a:pPr>
            <a:r>
              <a:rPr lang="en-US" altLang="en-US" b="1" dirty="0" smtClean="0">
                <a:solidFill>
                  <a:srgbClr val="000000"/>
                </a:solidFill>
                <a:latin typeface="Courier New" pitchFamily="49" charset="0"/>
              </a:rPr>
              <a:t>wait()</a:t>
            </a:r>
            <a:r>
              <a:rPr lang="en-US" altLang="en-US" dirty="0" smtClean="0">
                <a:solidFill>
                  <a:srgbClr val="000000"/>
                </a:solidFill>
              </a:rPr>
              <a:t> </a:t>
            </a:r>
            <a:r>
              <a:rPr lang="en-US" altLang="en-US" sz="1600" dirty="0" smtClean="0">
                <a:solidFill>
                  <a:srgbClr val="000000"/>
                </a:solidFill>
              </a:rPr>
              <a:t>and </a:t>
            </a:r>
            <a:r>
              <a:rPr lang="en-US" altLang="en-US" b="1" dirty="0" smtClean="0">
                <a:solidFill>
                  <a:srgbClr val="000000"/>
                </a:solidFill>
                <a:latin typeface="Courier New" pitchFamily="49" charset="0"/>
              </a:rPr>
              <a:t>signal()</a:t>
            </a:r>
          </a:p>
          <a:p>
            <a:pPr lvl="2">
              <a:lnSpc>
                <a:spcPct val="90000"/>
              </a:lnSpc>
            </a:pPr>
            <a:r>
              <a:rPr lang="en-US" altLang="en-US" sz="2200" dirty="0" smtClean="0"/>
              <a:t>Originally called </a:t>
            </a:r>
            <a:r>
              <a:rPr lang="en-US" altLang="en-US" b="1" dirty="0" smtClean="0">
                <a:solidFill>
                  <a:srgbClr val="000000"/>
                </a:solidFill>
                <a:latin typeface="Courier New" pitchFamily="49" charset="0"/>
              </a:rPr>
              <a:t>P()</a:t>
            </a:r>
            <a:r>
              <a:rPr lang="en-US" altLang="en-US" dirty="0" smtClean="0"/>
              <a:t> </a:t>
            </a:r>
            <a:r>
              <a:rPr lang="en-US" altLang="en-US" sz="2200" dirty="0" smtClean="0"/>
              <a:t>and </a:t>
            </a:r>
            <a:r>
              <a:rPr lang="en-US" altLang="en-US" b="1" dirty="0" smtClean="0">
                <a:solidFill>
                  <a:srgbClr val="000000"/>
                </a:solidFill>
                <a:latin typeface="Courier New" pitchFamily="49" charset="0"/>
              </a:rPr>
              <a:t>V()</a:t>
            </a:r>
          </a:p>
          <a:p>
            <a:pPr>
              <a:lnSpc>
                <a:spcPct val="90000"/>
              </a:lnSpc>
            </a:pPr>
            <a:r>
              <a:rPr lang="en-US" altLang="en-US" sz="2600" dirty="0" smtClean="0"/>
              <a:t>Definition of  the </a:t>
            </a:r>
            <a:r>
              <a:rPr lang="en-US" altLang="en-US" b="1" dirty="0" smtClean="0">
                <a:solidFill>
                  <a:srgbClr val="000000"/>
                </a:solidFill>
                <a:latin typeface="Courier New" pitchFamily="49" charset="0"/>
                <a:cs typeface="Courier New" pitchFamily="49" charset="0"/>
              </a:rPr>
              <a:t>wait() operation</a:t>
            </a:r>
          </a:p>
          <a:p>
            <a:pPr lvl="1">
              <a:lnSpc>
                <a:spcPct val="90000"/>
              </a:lnSpc>
              <a:buFont typeface="Monotype Sorts" pitchFamily="-84" charset="2"/>
              <a:buNone/>
            </a:pPr>
            <a:r>
              <a:rPr lang="en-US" altLang="en-US" b="1" dirty="0" smtClean="0">
                <a:latin typeface="Courier New" pitchFamily="49" charset="0"/>
                <a:sym typeface="Symbol" pitchFamily="18" charset="2"/>
              </a:rPr>
              <a:t>wait(S)</a:t>
            </a:r>
            <a:r>
              <a:rPr lang="en-US" altLang="en-US" sz="1600" b="1" dirty="0" smtClean="0">
                <a:latin typeface="Courier New" pitchFamily="49" charset="0"/>
                <a:sym typeface="Symbol" pitchFamily="18" charset="2"/>
              </a:rPr>
              <a:t> { </a:t>
            </a:r>
          </a:p>
          <a:p>
            <a:pPr lvl="1">
              <a:lnSpc>
                <a:spcPct val="90000"/>
              </a:lnSpc>
              <a:buFont typeface="Monotype Sorts" pitchFamily="-84" charset="2"/>
              <a:buNone/>
            </a:pPr>
            <a:r>
              <a:rPr lang="en-US" altLang="en-US" sz="1600" b="1" dirty="0" smtClean="0">
                <a:latin typeface="Courier New" pitchFamily="49" charset="0"/>
                <a:sym typeface="Symbol" pitchFamily="18" charset="2"/>
              </a:rPr>
              <a:t>    </a:t>
            </a:r>
            <a:r>
              <a:rPr lang="en-US" altLang="en-US" sz="1900" b="1" dirty="0" smtClean="0">
                <a:latin typeface="Courier New" pitchFamily="49" charset="0"/>
                <a:sym typeface="Symbol" pitchFamily="18" charset="2"/>
              </a:rPr>
              <a:t>while (S &lt;= 0)</a:t>
            </a:r>
          </a:p>
          <a:p>
            <a:pPr lvl="1">
              <a:lnSpc>
                <a:spcPct val="90000"/>
              </a:lnSpc>
              <a:buFont typeface="Monotype Sorts" pitchFamily="-84" charset="2"/>
              <a:buNone/>
            </a:pPr>
            <a:r>
              <a:rPr lang="en-US" altLang="en-US" sz="1900" b="1" dirty="0" smtClean="0">
                <a:latin typeface="Courier New" pitchFamily="49" charset="0"/>
                <a:sym typeface="Symbol" pitchFamily="18" charset="2"/>
              </a:rPr>
              <a:t>       ; // busy wait</a:t>
            </a:r>
          </a:p>
          <a:p>
            <a:pPr lvl="1">
              <a:lnSpc>
                <a:spcPct val="90000"/>
              </a:lnSpc>
              <a:buFont typeface="Monotype Sorts" pitchFamily="-84" charset="2"/>
              <a:buNone/>
            </a:pPr>
            <a:r>
              <a:rPr lang="en-US" altLang="en-US" sz="1900" b="1" dirty="0" smtClean="0">
                <a:latin typeface="Courier New" pitchFamily="49" charset="0"/>
                <a:sym typeface="Symbol" pitchFamily="18" charset="2"/>
              </a:rPr>
              <a:t>    S--;</a:t>
            </a:r>
          </a:p>
          <a:p>
            <a:pPr lvl="1">
              <a:lnSpc>
                <a:spcPct val="90000"/>
              </a:lnSpc>
              <a:buFont typeface="Monotype Sorts" pitchFamily="-84" charset="2"/>
              <a:buNone/>
            </a:pPr>
            <a:r>
              <a:rPr lang="en-US" altLang="en-US" sz="1900" b="1" dirty="0" smtClean="0">
                <a:latin typeface="Courier New" pitchFamily="49" charset="0"/>
                <a:sym typeface="Symbol" pitchFamily="18" charset="2"/>
              </a:rPr>
              <a:t>}</a:t>
            </a:r>
          </a:p>
          <a:p>
            <a:pPr>
              <a:lnSpc>
                <a:spcPct val="90000"/>
              </a:lnSpc>
            </a:pPr>
            <a:r>
              <a:rPr lang="en-US" altLang="en-US" sz="2600" dirty="0" smtClean="0"/>
              <a:t>Definition of  the </a:t>
            </a:r>
            <a:r>
              <a:rPr lang="en-US" altLang="en-US" b="1" dirty="0" smtClean="0">
                <a:solidFill>
                  <a:srgbClr val="000000"/>
                </a:solidFill>
                <a:latin typeface="Courier New" pitchFamily="49" charset="0"/>
                <a:cs typeface="Courier New" pitchFamily="49" charset="0"/>
              </a:rPr>
              <a:t>signal() operation</a:t>
            </a:r>
            <a:endParaRPr lang="en-US" altLang="en-US" sz="16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altLang="en-US" b="1" dirty="0" smtClean="0">
                <a:latin typeface="Courier New" pitchFamily="49" charset="0"/>
                <a:sym typeface="Symbol" pitchFamily="18" charset="2"/>
              </a:rPr>
              <a:t>signal(S)</a:t>
            </a:r>
            <a:r>
              <a:rPr lang="en-US" altLang="en-US" sz="1600" b="1" dirty="0" smtClean="0">
                <a:latin typeface="Courier New" pitchFamily="49" charset="0"/>
                <a:sym typeface="Symbol" pitchFamily="18" charset="2"/>
              </a:rPr>
              <a:t> { </a:t>
            </a:r>
          </a:p>
          <a:p>
            <a:pPr lvl="1">
              <a:lnSpc>
                <a:spcPct val="90000"/>
              </a:lnSpc>
              <a:buFont typeface="Monotype Sorts" pitchFamily="-84" charset="2"/>
              <a:buNone/>
            </a:pPr>
            <a:r>
              <a:rPr lang="en-US" altLang="en-US" sz="1900" b="1" dirty="0" smtClean="0">
                <a:latin typeface="Courier New" pitchFamily="49" charset="0"/>
                <a:sym typeface="Symbol" pitchFamily="18" charset="2"/>
              </a:rPr>
              <a:t>    S++;</a:t>
            </a:r>
          </a:p>
          <a:p>
            <a:pPr lvl="1">
              <a:lnSpc>
                <a:spcPct val="90000"/>
              </a:lnSpc>
              <a:buFont typeface="Monotype Sorts" pitchFamily="-84" charset="2"/>
              <a:buNone/>
            </a:pPr>
            <a:r>
              <a:rPr lang="en-US" altLang="en-US" sz="1900" b="1" dirty="0" smtClean="0">
                <a:latin typeface="Courier New" pitchFamily="49" charset="0"/>
                <a:sym typeface="Symbol" pitchFamily="18" charset="2"/>
              </a:rPr>
              <a:t>}</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25</a:t>
            </a:fld>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40828" y="147144"/>
            <a:ext cx="10499834" cy="830317"/>
          </a:xfrm>
        </p:spPr>
        <p:txBody>
          <a:bodyPr>
            <a:normAutofit/>
          </a:bodyPr>
          <a:lstStyle/>
          <a:p>
            <a:pPr eaLnBrk="1" hangingPunct="1"/>
            <a:r>
              <a:rPr lang="en-US" altLang="en-US" dirty="0" smtClean="0"/>
              <a:t>Semaphore Usage</a:t>
            </a:r>
          </a:p>
        </p:txBody>
      </p:sp>
      <p:sp>
        <p:nvSpPr>
          <p:cNvPr id="53251" name="Rectangle 3"/>
          <p:cNvSpPr>
            <a:spLocks noGrp="1" noChangeArrowheads="1"/>
          </p:cNvSpPr>
          <p:nvPr>
            <p:ph idx="1"/>
          </p:nvPr>
        </p:nvSpPr>
        <p:spPr>
          <a:xfrm>
            <a:off x="903891" y="1124607"/>
            <a:ext cx="10478812" cy="5486400"/>
          </a:xfrm>
        </p:spPr>
        <p:txBody>
          <a:bodyPr/>
          <a:lstStyle/>
          <a:p>
            <a:pPr>
              <a:tabLst>
                <a:tab pos="2001838" algn="ctr"/>
                <a:tab pos="4513263" algn="ctr"/>
              </a:tabLst>
            </a:pPr>
            <a:r>
              <a:rPr lang="en-US" altLang="en-US" sz="2400" b="1" dirty="0" smtClean="0">
                <a:solidFill>
                  <a:srgbClr val="F7B217"/>
                </a:solidFill>
              </a:rPr>
              <a:t>Counting semaphore </a:t>
            </a:r>
            <a:r>
              <a:rPr lang="en-US" altLang="en-US" sz="2400" dirty="0" smtClean="0"/>
              <a:t>– integer value can range over an unrestricted domain</a:t>
            </a:r>
          </a:p>
          <a:p>
            <a:pPr>
              <a:tabLst>
                <a:tab pos="2001838" algn="ctr"/>
                <a:tab pos="4513263" algn="ctr"/>
              </a:tabLst>
            </a:pPr>
            <a:r>
              <a:rPr lang="en-US" altLang="en-US" sz="2400" b="1" dirty="0" smtClean="0">
                <a:solidFill>
                  <a:srgbClr val="F7B217"/>
                </a:solidFill>
              </a:rPr>
              <a:t>Binary semaphore </a:t>
            </a:r>
            <a:r>
              <a:rPr lang="en-US" altLang="en-US" sz="2400" dirty="0" smtClean="0"/>
              <a:t>– integer value can range only between 0 and 1</a:t>
            </a:r>
          </a:p>
          <a:p>
            <a:pPr lvl="1">
              <a:tabLst>
                <a:tab pos="2001838" algn="ctr"/>
                <a:tab pos="4513263" algn="ctr"/>
              </a:tabLst>
            </a:pPr>
            <a:r>
              <a:rPr lang="en-US" altLang="en-US" sz="2400" dirty="0" smtClean="0">
                <a:sym typeface="MT Extra" pitchFamily="18" charset="2"/>
              </a:rPr>
              <a:t>Same as a </a:t>
            </a:r>
            <a:r>
              <a:rPr lang="en-US" altLang="en-US" sz="2400" b="1" dirty="0" err="1" smtClean="0">
                <a:solidFill>
                  <a:srgbClr val="F7B217"/>
                </a:solidFill>
                <a:sym typeface="MT Extra" pitchFamily="18" charset="2"/>
              </a:rPr>
              <a:t>mutex</a:t>
            </a:r>
            <a:r>
              <a:rPr lang="en-US" altLang="en-US" sz="2400" b="1" dirty="0" smtClean="0">
                <a:solidFill>
                  <a:srgbClr val="F7B217"/>
                </a:solidFill>
                <a:sym typeface="MT Extra" pitchFamily="18" charset="2"/>
              </a:rPr>
              <a:t> lock</a:t>
            </a:r>
            <a:endParaRPr lang="en-US" altLang="en-US" sz="2400" b="1" dirty="0" smtClean="0">
              <a:solidFill>
                <a:srgbClr val="F7B217"/>
              </a:solidFill>
            </a:endParaRPr>
          </a:p>
          <a:p>
            <a:pPr>
              <a:tabLst>
                <a:tab pos="2001838" algn="ctr"/>
                <a:tab pos="4513263" algn="ctr"/>
              </a:tabLst>
            </a:pPr>
            <a:r>
              <a:rPr lang="en-US" altLang="en-US" sz="2400" dirty="0" smtClean="0">
                <a:sym typeface="MT Extra" pitchFamily="18" charset="2"/>
              </a:rPr>
              <a:t>Can solve various synchronization problems</a:t>
            </a:r>
          </a:p>
          <a:p>
            <a:pPr>
              <a:tabLst>
                <a:tab pos="2001838" algn="ctr"/>
                <a:tab pos="4513263" algn="ctr"/>
              </a:tabLst>
            </a:pPr>
            <a:r>
              <a:rPr lang="en-US" altLang="en-US" sz="2400" dirty="0" smtClean="0">
                <a:sym typeface="MT Extra" pitchFamily="18" charset="2"/>
              </a:rPr>
              <a:t>Consider </a:t>
            </a:r>
            <a:r>
              <a:rPr lang="en-US" altLang="en-US" sz="2400" b="1" i="1" dirty="0" smtClean="0">
                <a:sym typeface="MT Extra" pitchFamily="18" charset="2"/>
              </a:rPr>
              <a:t>P</a:t>
            </a:r>
            <a:r>
              <a:rPr lang="en-US" altLang="en-US" sz="2400" b="1" i="1" baseline="-25000" dirty="0" smtClean="0">
                <a:sym typeface="MT Extra" pitchFamily="18" charset="2"/>
              </a:rPr>
              <a:t>1</a:t>
            </a:r>
            <a:r>
              <a:rPr lang="en-US" altLang="en-US" sz="2400" b="1" i="1" dirty="0" smtClean="0">
                <a:sym typeface="MT Extra" pitchFamily="18" charset="2"/>
              </a:rPr>
              <a:t> </a:t>
            </a:r>
            <a:r>
              <a:rPr lang="en-US" altLang="en-US" sz="2400" dirty="0" smtClean="0">
                <a:sym typeface="MT Extra" pitchFamily="18" charset="2"/>
              </a:rPr>
              <a:t> and </a:t>
            </a:r>
            <a:r>
              <a:rPr lang="en-US" altLang="en-US" sz="2400" b="1" i="1" dirty="0" smtClean="0">
                <a:sym typeface="MT Extra" pitchFamily="18" charset="2"/>
              </a:rPr>
              <a:t>P</a:t>
            </a:r>
            <a:r>
              <a:rPr lang="en-US" altLang="en-US" sz="2400" b="1" i="1" baseline="-25000" dirty="0" smtClean="0">
                <a:sym typeface="MT Extra" pitchFamily="18" charset="2"/>
              </a:rPr>
              <a:t>2</a:t>
            </a:r>
            <a:r>
              <a:rPr lang="en-US" altLang="en-US" sz="2400" dirty="0" smtClean="0">
                <a:sym typeface="MT Extra" pitchFamily="18" charset="2"/>
              </a:rPr>
              <a:t> that require</a:t>
            </a:r>
            <a:r>
              <a:rPr lang="en-US" altLang="en-US" sz="2400" b="1" i="1" dirty="0" smtClean="0">
                <a:sym typeface="MT Extra" pitchFamily="18" charset="2"/>
              </a:rPr>
              <a:t> S</a:t>
            </a:r>
            <a:r>
              <a:rPr lang="en-US" altLang="en-US" sz="2400" b="1" i="1" baseline="-25000" dirty="0" smtClean="0">
                <a:sym typeface="MT Extra" pitchFamily="18" charset="2"/>
              </a:rPr>
              <a:t>1</a:t>
            </a:r>
            <a:r>
              <a:rPr lang="en-US" altLang="en-US" sz="2400" b="1" i="1" dirty="0" smtClean="0">
                <a:sym typeface="MT Extra" pitchFamily="18" charset="2"/>
              </a:rPr>
              <a:t> </a:t>
            </a:r>
            <a:r>
              <a:rPr lang="en-US" altLang="en-US" sz="2400" dirty="0" smtClean="0">
                <a:sym typeface="MT Extra" pitchFamily="18" charset="2"/>
              </a:rPr>
              <a:t>to happen before </a:t>
            </a:r>
            <a:r>
              <a:rPr lang="en-US" altLang="en-US" sz="2400" b="1" i="1" dirty="0" smtClean="0">
                <a:sym typeface="MT Extra" pitchFamily="18" charset="2"/>
              </a:rPr>
              <a:t>S</a:t>
            </a:r>
            <a:r>
              <a:rPr lang="en-US" altLang="en-US" sz="2400" b="1" i="1" baseline="-25000" dirty="0" smtClean="0">
                <a:sym typeface="MT Extra" pitchFamily="18" charset="2"/>
              </a:rPr>
              <a:t>2</a:t>
            </a:r>
          </a:p>
          <a:p>
            <a:pPr>
              <a:buFont typeface="Monotype Sorts" pitchFamily="-84" charset="2"/>
              <a:buNone/>
              <a:tabLst>
                <a:tab pos="2001838" algn="ctr"/>
                <a:tab pos="4513263" algn="ctr"/>
              </a:tabLst>
            </a:pPr>
            <a:r>
              <a:rPr lang="en-US" altLang="en-US" sz="2400" dirty="0" smtClean="0">
                <a:sym typeface="MT Extra" pitchFamily="18" charset="2"/>
              </a:rPr>
              <a:t>       Create a semaphore “</a:t>
            </a:r>
            <a:r>
              <a:rPr lang="en-US" altLang="ja-JP" sz="2400" b="1" dirty="0" smtClean="0">
                <a:solidFill>
                  <a:srgbClr val="000000"/>
                </a:solidFill>
                <a:latin typeface="Courier New" pitchFamily="49" charset="0"/>
                <a:cs typeface="Courier New" pitchFamily="49" charset="0"/>
                <a:sym typeface="MT Extra" pitchFamily="18" charset="2"/>
              </a:rPr>
              <a:t>synch</a:t>
            </a:r>
            <a:r>
              <a:rPr lang="en-US" altLang="en-US" sz="2400" dirty="0" smtClean="0">
                <a:sym typeface="MT Extra" pitchFamily="18" charset="2"/>
              </a:rPr>
              <a:t>”</a:t>
            </a:r>
            <a:r>
              <a:rPr lang="en-US" altLang="ja-JP" sz="2400" dirty="0" smtClean="0">
                <a:sym typeface="MT Extra" pitchFamily="18" charset="2"/>
              </a:rPr>
              <a:t> initialized to 0 </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P1:</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   S</a:t>
            </a:r>
            <a:r>
              <a:rPr lang="en-US" altLang="en-US" sz="2400" b="1" baseline="-25000" dirty="0" smtClean="0">
                <a:solidFill>
                  <a:srgbClr val="000000"/>
                </a:solidFill>
                <a:latin typeface="Courier New" pitchFamily="49" charset="0"/>
                <a:cs typeface="Courier New" pitchFamily="49" charset="0"/>
                <a:sym typeface="MT Extra" pitchFamily="18" charset="2"/>
              </a:rPr>
              <a:t>1</a:t>
            </a:r>
            <a:r>
              <a:rPr lang="en-US" altLang="en-US" sz="2400" b="1" dirty="0" smtClean="0">
                <a:solidFill>
                  <a:srgbClr val="000000"/>
                </a:solidFill>
                <a:latin typeface="Courier New" pitchFamily="49" charset="0"/>
                <a:cs typeface="Courier New" pitchFamily="49" charset="0"/>
                <a:sym typeface="MT Extra" pitchFamily="18" charset="2"/>
              </a:rPr>
              <a:t>;</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   signal(synch);</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P2:</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   wait(synch)</a:t>
            </a:r>
            <a:r>
              <a:rPr lang="en-US" altLang="en-US" sz="2000" dirty="0" smtClean="0">
                <a:solidFill>
                  <a:srgbClr val="0000FF"/>
                </a:solidFill>
                <a:sym typeface="MT Extra" pitchFamily="18" charset="2"/>
              </a:rPr>
              <a:t>;</a:t>
            </a:r>
            <a:endParaRPr lang="en-US" altLang="en-US" sz="2400" b="1" dirty="0" smtClean="0">
              <a:solidFill>
                <a:srgbClr val="000000"/>
              </a:solidFill>
              <a:latin typeface="Courier New" pitchFamily="49" charset="0"/>
              <a:cs typeface="Courier New" pitchFamily="49" charset="0"/>
              <a:sym typeface="MT Extra" pitchFamily="18" charset="2"/>
            </a:endParaRP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   S</a:t>
            </a:r>
            <a:r>
              <a:rPr lang="en-US" altLang="en-US" sz="2400" b="1" baseline="-25000" dirty="0" smtClean="0">
                <a:solidFill>
                  <a:srgbClr val="000000"/>
                </a:solidFill>
                <a:latin typeface="Courier New" pitchFamily="49" charset="0"/>
                <a:cs typeface="Courier New" pitchFamily="49" charset="0"/>
                <a:sym typeface="MT Extra" pitchFamily="18" charset="2"/>
              </a:rPr>
              <a:t>2</a:t>
            </a:r>
            <a:r>
              <a:rPr lang="en-US" altLang="en-US" sz="2400" b="1" dirty="0" smtClean="0">
                <a:solidFill>
                  <a:srgbClr val="000000"/>
                </a:solidFill>
                <a:latin typeface="Courier New" pitchFamily="49" charset="0"/>
                <a:cs typeface="Courier New" pitchFamily="49" charset="0"/>
                <a:sym typeface="MT Extra" pitchFamily="18" charset="2"/>
              </a:rPr>
              <a:t>;</a:t>
            </a:r>
            <a:endParaRPr lang="en-US" altLang="en-US" sz="2400" dirty="0" smtClean="0">
              <a:sym typeface="MT Extra" pitchFamily="18" charset="2"/>
            </a:endParaRPr>
          </a:p>
          <a:p>
            <a:pPr>
              <a:tabLst>
                <a:tab pos="2001838" algn="ctr"/>
                <a:tab pos="4513263" algn="ctr"/>
              </a:tabLst>
            </a:pPr>
            <a:r>
              <a:rPr lang="en-US" altLang="en-US" sz="2400" dirty="0" smtClean="0"/>
              <a:t>Can implement a counting semaphore </a:t>
            </a:r>
            <a:r>
              <a:rPr lang="en-US" altLang="en-US" sz="2400" b="1" i="1" dirty="0" smtClean="0">
                <a:solidFill>
                  <a:srgbClr val="000000"/>
                </a:solidFill>
              </a:rPr>
              <a:t>S</a:t>
            </a:r>
            <a:r>
              <a:rPr lang="en-US" altLang="en-US" sz="2400" dirty="0" smtClean="0"/>
              <a:t> as a binary semaphore</a:t>
            </a:r>
          </a:p>
          <a:p>
            <a:pPr>
              <a:tabLst>
                <a:tab pos="2001838" algn="ctr"/>
                <a:tab pos="4513263" algn="ctr"/>
              </a:tabLst>
            </a:pPr>
            <a:endParaRPr lang="en-US" altLang="en-US" sz="1600" b="1" i="1" baseline="-25000" dirty="0" smtClean="0">
              <a:sym typeface="MT Extra" pitchFamily="18" charset="2"/>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26</a:t>
            </a:fld>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40828" y="147146"/>
            <a:ext cx="10520855" cy="819806"/>
          </a:xfrm>
        </p:spPr>
        <p:txBody>
          <a:bodyPr>
            <a:normAutofit/>
          </a:bodyPr>
          <a:lstStyle/>
          <a:p>
            <a:pPr eaLnBrk="1" hangingPunct="1"/>
            <a:r>
              <a:rPr lang="en-US" altLang="en-US" dirty="0" smtClean="0"/>
              <a:t>Semaphore Implementation</a:t>
            </a:r>
          </a:p>
        </p:txBody>
      </p:sp>
      <p:sp>
        <p:nvSpPr>
          <p:cNvPr id="55299" name="Rectangle 3"/>
          <p:cNvSpPr>
            <a:spLocks noGrp="1" noChangeArrowheads="1"/>
          </p:cNvSpPr>
          <p:nvPr>
            <p:ph idx="1"/>
          </p:nvPr>
        </p:nvSpPr>
        <p:spPr>
          <a:xfrm>
            <a:off x="830316" y="1040524"/>
            <a:ext cx="10510345" cy="5675586"/>
          </a:xfrm>
        </p:spPr>
        <p:txBody>
          <a:bodyPr>
            <a:normAutofit fontScale="92500" lnSpcReduction="10000"/>
          </a:bodyPr>
          <a:lstStyle/>
          <a:p>
            <a:r>
              <a:rPr lang="en-US" altLang="en-US" dirty="0" smtClean="0"/>
              <a:t>Must guarantee that no two processes can execute  the </a:t>
            </a:r>
            <a:r>
              <a:rPr lang="en-US" altLang="en-US" sz="2600" b="1" dirty="0" smtClean="0">
                <a:latin typeface="Courier New" pitchFamily="49" charset="0"/>
                <a:cs typeface="Courier New" pitchFamily="49" charset="0"/>
              </a:rPr>
              <a:t>wait() </a:t>
            </a:r>
            <a:r>
              <a:rPr lang="en-US" altLang="en-US" dirty="0" smtClean="0"/>
              <a:t>and </a:t>
            </a:r>
            <a:r>
              <a:rPr lang="en-US" altLang="en-US" sz="2600" b="1" dirty="0" smtClean="0">
                <a:latin typeface="Courier New" pitchFamily="49" charset="0"/>
                <a:cs typeface="Courier New" pitchFamily="49" charset="0"/>
              </a:rPr>
              <a:t>signal() </a:t>
            </a:r>
            <a:r>
              <a:rPr lang="en-US" altLang="en-US" dirty="0" smtClean="0"/>
              <a:t>on the same semaphore at the same time</a:t>
            </a:r>
          </a:p>
          <a:p>
            <a:r>
              <a:rPr lang="en-US" altLang="en-US" dirty="0" smtClean="0"/>
              <a:t>Thus, the implementation becomes the critical section problem where the </a:t>
            </a:r>
            <a:r>
              <a:rPr lang="en-US" altLang="en-US" sz="2600" b="1" dirty="0" smtClean="0">
                <a:latin typeface="Courier New" pitchFamily="49" charset="0"/>
                <a:cs typeface="Courier New" pitchFamily="49" charset="0"/>
              </a:rPr>
              <a:t>wait</a:t>
            </a:r>
            <a:r>
              <a:rPr lang="en-US" altLang="en-US" sz="4300" dirty="0" smtClean="0"/>
              <a:t> </a:t>
            </a:r>
            <a:r>
              <a:rPr lang="en-US" altLang="en-US" dirty="0" smtClean="0"/>
              <a:t>and </a:t>
            </a:r>
            <a:r>
              <a:rPr lang="en-US" altLang="en-US" sz="2600" b="1" dirty="0" smtClean="0">
                <a:latin typeface="Courier New" pitchFamily="49" charset="0"/>
                <a:cs typeface="Courier New" pitchFamily="49" charset="0"/>
              </a:rPr>
              <a:t>signal</a:t>
            </a:r>
            <a:r>
              <a:rPr lang="en-US" altLang="en-US" sz="4300" dirty="0" smtClean="0"/>
              <a:t> </a:t>
            </a:r>
            <a:r>
              <a:rPr lang="en-US" altLang="en-US" dirty="0" smtClean="0"/>
              <a:t>code are placed in the critical section</a:t>
            </a:r>
          </a:p>
          <a:p>
            <a:pPr lvl="1"/>
            <a:r>
              <a:rPr lang="en-US" altLang="en-US" dirty="0" smtClean="0"/>
              <a:t>Could now have </a:t>
            </a:r>
            <a:r>
              <a:rPr lang="en-US" altLang="en-US" b="1" dirty="0" smtClean="0">
                <a:solidFill>
                  <a:srgbClr val="F7B217"/>
                </a:solidFill>
              </a:rPr>
              <a:t>busy waiting</a:t>
            </a:r>
            <a:r>
              <a:rPr lang="en-US" altLang="en-US" dirty="0" smtClean="0">
                <a:solidFill>
                  <a:srgbClr val="F7B217"/>
                </a:solidFill>
              </a:rPr>
              <a:t> </a:t>
            </a:r>
            <a:r>
              <a:rPr lang="en-US" altLang="en-US" dirty="0" smtClean="0"/>
              <a:t>in critical section implementation</a:t>
            </a:r>
          </a:p>
          <a:p>
            <a:pPr lvl="2"/>
            <a:r>
              <a:rPr lang="en-US" altLang="en-US" sz="3000" dirty="0" smtClean="0"/>
              <a:t>But implementation code is short</a:t>
            </a:r>
          </a:p>
          <a:p>
            <a:pPr lvl="2"/>
            <a:r>
              <a:rPr lang="en-US" altLang="en-US" sz="3000" dirty="0" smtClean="0"/>
              <a:t>Little busy waiting if critical section rarely occupied</a:t>
            </a:r>
          </a:p>
          <a:p>
            <a:r>
              <a:rPr lang="en-US" altLang="en-US" dirty="0" smtClean="0"/>
              <a:t>Note that applications may spend lots of time in critical sections and therefore this is not a good solution</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27</a:t>
            </a:fld>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60612" y="129091"/>
            <a:ext cx="10499463" cy="828339"/>
          </a:xfrm>
        </p:spPr>
        <p:txBody>
          <a:bodyPr>
            <a:normAutofit/>
          </a:bodyPr>
          <a:lstStyle/>
          <a:p>
            <a:pPr eaLnBrk="1" hangingPunct="1"/>
            <a:r>
              <a:rPr lang="en-US" altLang="en-US" sz="3600" dirty="0" smtClean="0"/>
              <a:t>Semaphore Implementation with no Busy waiting </a:t>
            </a:r>
          </a:p>
        </p:txBody>
      </p:sp>
      <p:sp>
        <p:nvSpPr>
          <p:cNvPr id="57347" name="Rectangle 3"/>
          <p:cNvSpPr>
            <a:spLocks noGrp="1" noChangeArrowheads="1"/>
          </p:cNvSpPr>
          <p:nvPr>
            <p:ph idx="1"/>
          </p:nvPr>
        </p:nvSpPr>
        <p:spPr>
          <a:xfrm>
            <a:off x="893379" y="1114096"/>
            <a:ext cx="10415752" cy="5538952"/>
          </a:xfrm>
        </p:spPr>
        <p:txBody>
          <a:bodyPr>
            <a:normAutofit fontScale="77500" lnSpcReduction="20000"/>
          </a:bodyPr>
          <a:lstStyle/>
          <a:p>
            <a:r>
              <a:rPr lang="en-US" altLang="en-US" sz="4600" dirty="0" smtClean="0"/>
              <a:t>With each semaphore there is an associated waiting queue</a:t>
            </a:r>
          </a:p>
          <a:p>
            <a:r>
              <a:rPr lang="en-US" altLang="en-US" sz="4600" dirty="0" smtClean="0"/>
              <a:t>Each entry in a waiting queue has two data items:</a:t>
            </a:r>
          </a:p>
          <a:p>
            <a:pPr lvl="1"/>
            <a:r>
              <a:rPr lang="en-US" altLang="en-US" sz="4000" dirty="0" smtClean="0"/>
              <a:t> value (of type integer)</a:t>
            </a:r>
          </a:p>
          <a:p>
            <a:pPr lvl="1"/>
            <a:r>
              <a:rPr lang="en-US" altLang="en-US" sz="4000" dirty="0" smtClean="0"/>
              <a:t> pointer to next record in the list</a:t>
            </a:r>
          </a:p>
          <a:p>
            <a:r>
              <a:rPr lang="en-US" altLang="en-US" sz="4600" dirty="0" smtClean="0"/>
              <a:t>Two operations:</a:t>
            </a:r>
          </a:p>
          <a:p>
            <a:pPr lvl="1"/>
            <a:r>
              <a:rPr lang="en-US" altLang="en-US" sz="4000" b="1" dirty="0" smtClean="0">
                <a:solidFill>
                  <a:srgbClr val="F7B217"/>
                </a:solidFill>
              </a:rPr>
              <a:t>block</a:t>
            </a:r>
            <a:r>
              <a:rPr lang="en-US" altLang="en-US" sz="4000" dirty="0" smtClean="0">
                <a:solidFill>
                  <a:srgbClr val="3366FF"/>
                </a:solidFill>
              </a:rPr>
              <a:t> </a:t>
            </a:r>
            <a:r>
              <a:rPr lang="en-US" altLang="en-US" sz="4000" dirty="0" smtClean="0"/>
              <a:t>– place the process invoking the operation on the appropriate waiting queue</a:t>
            </a:r>
          </a:p>
          <a:p>
            <a:pPr lvl="1"/>
            <a:r>
              <a:rPr lang="en-US" altLang="en-US" sz="4000" b="1" dirty="0" smtClean="0">
                <a:solidFill>
                  <a:srgbClr val="F7B217"/>
                </a:solidFill>
              </a:rPr>
              <a:t>wakeup</a:t>
            </a:r>
            <a:r>
              <a:rPr lang="en-US" altLang="en-US" sz="4000" dirty="0" smtClean="0">
                <a:solidFill>
                  <a:srgbClr val="3366FF"/>
                </a:solidFill>
              </a:rPr>
              <a:t> </a:t>
            </a:r>
            <a:r>
              <a:rPr lang="en-US" altLang="en-US" sz="4000" dirty="0" smtClean="0"/>
              <a:t>– remove one of processes in the waiting queue and place it in the ready queue</a:t>
            </a:r>
          </a:p>
          <a:p>
            <a:r>
              <a:rPr lang="en-US" altLang="en-US" sz="2200" b="1" dirty="0" err="1" smtClean="0">
                <a:latin typeface="Courier New" pitchFamily="49" charset="0"/>
                <a:cs typeface="Courier New" pitchFamily="49" charset="0"/>
              </a:rPr>
              <a:t>typedef</a:t>
            </a:r>
            <a:r>
              <a:rPr lang="en-US" altLang="en-US" sz="2200" b="1" dirty="0" smtClean="0">
                <a:latin typeface="Courier New" pitchFamily="49" charset="0"/>
                <a:cs typeface="Courier New" pitchFamily="49" charset="0"/>
              </a:rPr>
              <a:t> </a:t>
            </a:r>
            <a:r>
              <a:rPr lang="en-US" altLang="en-US" sz="2200" b="1" dirty="0" err="1" smtClean="0">
                <a:latin typeface="Courier New" pitchFamily="49" charset="0"/>
                <a:cs typeface="Courier New" pitchFamily="49" charset="0"/>
              </a:rPr>
              <a:t>struct</a:t>
            </a:r>
            <a:r>
              <a:rPr lang="en-US" altLang="en-US" sz="2200" b="1" dirty="0" smtClean="0">
                <a:latin typeface="Courier New" pitchFamily="49" charset="0"/>
                <a:cs typeface="Courier New" pitchFamily="49" charset="0"/>
              </a:rPr>
              <a:t>{ </a:t>
            </a:r>
          </a:p>
          <a:p>
            <a:pPr>
              <a:buFont typeface="Monotype Sorts" pitchFamily="-84" charset="2"/>
              <a:buNone/>
            </a:pPr>
            <a:r>
              <a:rPr lang="en-US" altLang="en-US" sz="2200" b="1" dirty="0" smtClean="0">
                <a:latin typeface="Courier New" pitchFamily="49" charset="0"/>
                <a:cs typeface="Courier New" pitchFamily="49" charset="0"/>
              </a:rPr>
              <a:t>   </a:t>
            </a:r>
            <a:r>
              <a:rPr lang="en-US" altLang="en-US" sz="2200" b="1" dirty="0" err="1" smtClean="0">
                <a:latin typeface="Courier New" pitchFamily="49" charset="0"/>
                <a:cs typeface="Courier New" pitchFamily="49" charset="0"/>
              </a:rPr>
              <a:t>int</a:t>
            </a:r>
            <a:r>
              <a:rPr lang="en-US" altLang="en-US" sz="2200" b="1" dirty="0" smtClean="0">
                <a:latin typeface="Courier New" pitchFamily="49" charset="0"/>
                <a:cs typeface="Courier New" pitchFamily="49" charset="0"/>
              </a:rPr>
              <a:t> value; </a:t>
            </a:r>
          </a:p>
          <a:p>
            <a:pPr>
              <a:buFont typeface="Monotype Sorts" pitchFamily="-84" charset="2"/>
              <a:buNone/>
            </a:pPr>
            <a:r>
              <a:rPr lang="en-US" altLang="en-US" sz="2200" b="1" dirty="0" smtClean="0">
                <a:latin typeface="Courier New" pitchFamily="49" charset="0"/>
                <a:cs typeface="Courier New" pitchFamily="49" charset="0"/>
              </a:rPr>
              <a:t>   </a:t>
            </a:r>
            <a:r>
              <a:rPr lang="en-US" altLang="en-US" sz="2200" b="1" dirty="0" err="1" smtClean="0">
                <a:latin typeface="Courier New" pitchFamily="49" charset="0"/>
                <a:cs typeface="Courier New" pitchFamily="49" charset="0"/>
              </a:rPr>
              <a:t>struct</a:t>
            </a:r>
            <a:r>
              <a:rPr lang="en-US" altLang="en-US" sz="2200" b="1" dirty="0" smtClean="0">
                <a:latin typeface="Courier New" pitchFamily="49" charset="0"/>
                <a:cs typeface="Courier New" pitchFamily="49" charset="0"/>
              </a:rPr>
              <a:t> process *list; </a:t>
            </a:r>
          </a:p>
          <a:p>
            <a:pPr>
              <a:buFont typeface="Monotype Sorts" pitchFamily="-84" charset="2"/>
              <a:buNone/>
            </a:pPr>
            <a:r>
              <a:rPr lang="en-US" altLang="en-US" sz="2200" b="1" dirty="0" smtClean="0">
                <a:latin typeface="Courier New" pitchFamily="49" charset="0"/>
                <a:cs typeface="Courier New" pitchFamily="49" charset="0"/>
              </a:rPr>
              <a:t>   } semaphore;</a:t>
            </a:r>
            <a:r>
              <a:rPr lang="en-US" altLang="en-US" dirty="0" smtClean="0">
                <a:solidFill>
                  <a:srgbClr val="0000FF"/>
                </a:solidFill>
              </a:rPr>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28</a:t>
            </a:fld>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40829" y="136634"/>
            <a:ext cx="10510344" cy="840828"/>
          </a:xfrm>
        </p:spPr>
        <p:txBody>
          <a:bodyPr>
            <a:normAutofit/>
          </a:bodyPr>
          <a:lstStyle/>
          <a:p>
            <a:pPr eaLnBrk="1" hangingPunct="1"/>
            <a:r>
              <a:rPr lang="en-US" altLang="en-US" sz="4400" dirty="0" smtClean="0"/>
              <a:t>Implementation with no Busy waiting (Cont.)</a:t>
            </a:r>
          </a:p>
        </p:txBody>
      </p:sp>
      <p:sp>
        <p:nvSpPr>
          <p:cNvPr id="59395" name="Rectangle 3"/>
          <p:cNvSpPr>
            <a:spLocks noGrp="1" noChangeArrowheads="1"/>
          </p:cNvSpPr>
          <p:nvPr>
            <p:ph idx="1"/>
          </p:nvPr>
        </p:nvSpPr>
        <p:spPr>
          <a:xfrm>
            <a:off x="882869" y="1103586"/>
            <a:ext cx="10489323" cy="5528442"/>
          </a:xfrm>
        </p:spPr>
        <p:txBody>
          <a:bodyPr>
            <a:normAutofit/>
          </a:bodyPr>
          <a:lstStyle/>
          <a:p>
            <a:pPr marL="0" indent="0">
              <a:buFont typeface="Monotype Sorts" pitchFamily="-84" charset="2"/>
              <a:buNone/>
            </a:pPr>
            <a:endParaRPr lang="en-US" altLang="en-US" sz="1400" b="1" dirty="0" smtClean="0">
              <a:latin typeface="Courier New" pitchFamily="49" charset="0"/>
              <a:cs typeface="Courier New" pitchFamily="49" charset="0"/>
            </a:endParaRPr>
          </a:p>
          <a:p>
            <a:pPr marL="0" indent="0">
              <a:buFont typeface="Monotype Sorts" pitchFamily="-84" charset="2"/>
              <a:buNone/>
            </a:pPr>
            <a:r>
              <a:rPr lang="en-US" altLang="en-US" sz="1600" b="1" dirty="0" smtClean="0">
                <a:latin typeface="Courier New" pitchFamily="49" charset="0"/>
                <a:cs typeface="Courier New" pitchFamily="49" charset="0"/>
              </a:rPr>
              <a:t>wait(semaphore *S) { </a:t>
            </a:r>
          </a:p>
          <a:p>
            <a:pPr marL="0" indent="0">
              <a:buFont typeface="Monotype Sorts" pitchFamily="-84" charset="2"/>
              <a:buNone/>
            </a:pPr>
            <a:r>
              <a:rPr lang="en-US" altLang="en-US" sz="1600" b="1" dirty="0" smtClean="0">
                <a:latin typeface="Courier New" pitchFamily="49" charset="0"/>
                <a:cs typeface="Courier New" pitchFamily="49" charset="0"/>
              </a:rPr>
              <a:t>   S-&gt;value--; </a:t>
            </a:r>
          </a:p>
          <a:p>
            <a:pPr marL="0" indent="0">
              <a:buFont typeface="Monotype Sorts" pitchFamily="-84" charset="2"/>
              <a:buNone/>
            </a:pPr>
            <a:r>
              <a:rPr lang="en-US" altLang="en-US" sz="1600" b="1" dirty="0" smtClean="0">
                <a:latin typeface="Courier New" pitchFamily="49" charset="0"/>
                <a:cs typeface="Courier New" pitchFamily="49" charset="0"/>
              </a:rPr>
              <a:t>   if (S-&gt;value &lt; 0)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add this process to S-&gt;list; </a:t>
            </a:r>
          </a:p>
          <a:p>
            <a:pPr marL="0" indent="0">
              <a:buFont typeface="Monotype Sorts" pitchFamily="-84" charset="2"/>
              <a:buNone/>
            </a:pPr>
            <a:r>
              <a:rPr lang="en-US" altLang="en-US" sz="1600" b="1" dirty="0" smtClean="0">
                <a:latin typeface="Courier New" pitchFamily="49" charset="0"/>
                <a:cs typeface="Courier New" pitchFamily="49" charset="0"/>
              </a:rPr>
              <a:t>      block(); </a:t>
            </a:r>
          </a:p>
          <a:p>
            <a:pPr marL="0" indent="0">
              <a:buFont typeface="Monotype Sorts" pitchFamily="-84" charset="2"/>
              <a:buNone/>
            </a:pPr>
            <a:r>
              <a:rPr lang="en-US" altLang="en-US" sz="1600" b="1" dirty="0" smtClean="0">
                <a:latin typeface="Courier New" pitchFamily="49" charset="0"/>
                <a:cs typeface="Courier New" pitchFamily="49" charset="0"/>
              </a:rPr>
              <a:t>   } </a:t>
            </a:r>
          </a:p>
          <a:p>
            <a:pPr marL="0" indent="0">
              <a:buFont typeface="Monotype Sorts" pitchFamily="-84" charset="2"/>
              <a:buNone/>
            </a:pPr>
            <a:r>
              <a:rPr lang="en-US" altLang="en-US" sz="1600" b="1" dirty="0" smtClean="0">
                <a:latin typeface="Courier New" pitchFamily="49" charset="0"/>
                <a:cs typeface="Courier New" pitchFamily="49" charset="0"/>
              </a:rPr>
              <a:t>}</a:t>
            </a:r>
          </a:p>
          <a:p>
            <a:pPr marL="0" indent="0">
              <a:buFont typeface="Monotype Sorts" pitchFamily="-84" charset="2"/>
              <a:buNone/>
            </a:pPr>
            <a:endParaRPr lang="en-US" altLang="en-US" sz="1600" b="1" dirty="0" smtClean="0">
              <a:latin typeface="Courier New" pitchFamily="49" charset="0"/>
              <a:cs typeface="Courier New" pitchFamily="49" charset="0"/>
            </a:endParaRPr>
          </a:p>
          <a:p>
            <a:pPr marL="0" indent="0">
              <a:buFont typeface="Monotype Sorts" pitchFamily="-84" charset="2"/>
              <a:buNone/>
            </a:pPr>
            <a:r>
              <a:rPr lang="en-US" altLang="en-US" sz="1600" b="1" dirty="0" smtClean="0">
                <a:latin typeface="Courier New" pitchFamily="49" charset="0"/>
                <a:cs typeface="Courier New" pitchFamily="49" charset="0"/>
              </a:rPr>
              <a:t>signal(semaphore *S) { </a:t>
            </a:r>
          </a:p>
          <a:p>
            <a:pPr marL="0" indent="0">
              <a:buFont typeface="Monotype Sorts" pitchFamily="-84" charset="2"/>
              <a:buNone/>
            </a:pPr>
            <a:r>
              <a:rPr lang="en-US" altLang="en-US" sz="1600" b="1" dirty="0" smtClean="0">
                <a:latin typeface="Courier New" pitchFamily="49" charset="0"/>
                <a:cs typeface="Courier New" pitchFamily="49" charset="0"/>
              </a:rPr>
              <a:t>   S-&gt;value++; </a:t>
            </a:r>
          </a:p>
          <a:p>
            <a:pPr marL="0" indent="0">
              <a:buFont typeface="Monotype Sorts" pitchFamily="-84" charset="2"/>
              <a:buNone/>
            </a:pPr>
            <a:r>
              <a:rPr lang="en-US" altLang="en-US" sz="1600" b="1" dirty="0" smtClean="0">
                <a:latin typeface="Courier New" pitchFamily="49" charset="0"/>
                <a:cs typeface="Courier New" pitchFamily="49" charset="0"/>
              </a:rPr>
              <a:t>   if (S-&gt;value &lt;= 0)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remove a process P from S-&gt;list; </a:t>
            </a:r>
          </a:p>
          <a:p>
            <a:pPr marL="0" indent="0">
              <a:buFont typeface="Monotype Sorts" pitchFamily="-84" charset="2"/>
              <a:buNone/>
            </a:pPr>
            <a:r>
              <a:rPr lang="en-US" altLang="en-US" sz="1600" b="1" dirty="0" smtClean="0">
                <a:latin typeface="Courier New" pitchFamily="49" charset="0"/>
                <a:cs typeface="Courier New" pitchFamily="49" charset="0"/>
              </a:rPr>
              <a:t>      wakeup(P); </a:t>
            </a:r>
          </a:p>
          <a:p>
            <a:pPr marL="0" indent="0">
              <a:buFont typeface="Monotype Sorts" pitchFamily="-84" charset="2"/>
              <a:buNone/>
            </a:pPr>
            <a:r>
              <a:rPr lang="en-US" altLang="en-US" sz="1600" b="1" dirty="0" smtClean="0">
                <a:latin typeface="Courier New" pitchFamily="49" charset="0"/>
                <a:cs typeface="Courier New" pitchFamily="49" charset="0"/>
              </a:rPr>
              <a:t>   } </a:t>
            </a:r>
          </a:p>
          <a:p>
            <a:pPr marL="0" indent="0">
              <a:buFont typeface="Monotype Sorts" pitchFamily="-84" charset="2"/>
              <a:buNone/>
            </a:pPr>
            <a:r>
              <a:rPr lang="en-US" altLang="en-US" sz="1600" b="1" dirty="0" smtClean="0">
                <a:latin typeface="Courier New" pitchFamily="49" charset="0"/>
                <a:cs typeface="Courier New" pitchFamily="49" charset="0"/>
              </a:rPr>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29</a:t>
            </a:fld>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40828" y="157654"/>
            <a:ext cx="10499834" cy="809297"/>
          </a:xfrm>
        </p:spPr>
        <p:txBody>
          <a:bodyPr>
            <a:normAutofit/>
          </a:bodyPr>
          <a:lstStyle/>
          <a:p>
            <a:pPr eaLnBrk="1" hangingPunct="1"/>
            <a:r>
              <a:rPr lang="en-US" altLang="en-US" dirty="0" smtClean="0"/>
              <a:t>Objectives</a:t>
            </a:r>
          </a:p>
        </p:txBody>
      </p:sp>
      <p:sp>
        <p:nvSpPr>
          <p:cNvPr id="9219" name="Content Placeholder 2"/>
          <p:cNvSpPr>
            <a:spLocks noGrp="1"/>
          </p:cNvSpPr>
          <p:nvPr>
            <p:ph idx="1"/>
          </p:nvPr>
        </p:nvSpPr>
        <p:spPr>
          <a:xfrm>
            <a:off x="893379" y="1166647"/>
            <a:ext cx="10426261" cy="5076497"/>
          </a:xfrm>
        </p:spPr>
        <p:txBody>
          <a:bodyPr>
            <a:normAutofit lnSpcReduction="10000"/>
          </a:bodyPr>
          <a:lstStyle/>
          <a:p>
            <a:r>
              <a:rPr lang="en-US" altLang="en-US" dirty="0" smtClean="0"/>
              <a:t>To present the concept of process synchronization.</a:t>
            </a:r>
          </a:p>
          <a:p>
            <a:r>
              <a:rPr lang="en-US" altLang="en-US" dirty="0" smtClean="0"/>
              <a:t>To introduce the critical-section problem, whose solutions can be used to ensure the consistency of shared data</a:t>
            </a:r>
          </a:p>
          <a:p>
            <a:r>
              <a:rPr lang="en-US" altLang="en-US" dirty="0" smtClean="0"/>
              <a:t>To present both software and hardware solutions of the critical-section problem</a:t>
            </a:r>
          </a:p>
          <a:p>
            <a:r>
              <a:rPr lang="en-US" altLang="en-US" dirty="0" smtClean="0"/>
              <a:t>To examine several classical process-synchronization problems</a:t>
            </a:r>
          </a:p>
          <a:p>
            <a:r>
              <a:rPr lang="en-US" altLang="en-US" dirty="0" smtClean="0"/>
              <a:t>To explore several tools that are used to solve process synchronization problems</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a:t>
            </a:fld>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51338" y="126125"/>
            <a:ext cx="10510345" cy="830316"/>
          </a:xfrm>
        </p:spPr>
        <p:txBody>
          <a:bodyPr>
            <a:normAutofit/>
          </a:bodyPr>
          <a:lstStyle/>
          <a:p>
            <a:pPr eaLnBrk="1" hangingPunct="1"/>
            <a:r>
              <a:rPr lang="en-US" altLang="en-US" dirty="0" smtClean="0"/>
              <a:t>Deadlock and Starvation</a:t>
            </a:r>
          </a:p>
        </p:txBody>
      </p:sp>
      <p:sp>
        <p:nvSpPr>
          <p:cNvPr id="61443" name="Rectangle 3"/>
          <p:cNvSpPr>
            <a:spLocks noGrp="1" noChangeArrowheads="1"/>
          </p:cNvSpPr>
          <p:nvPr>
            <p:ph idx="1"/>
          </p:nvPr>
        </p:nvSpPr>
        <p:spPr>
          <a:xfrm>
            <a:off x="872359" y="1046747"/>
            <a:ext cx="10436772" cy="5585281"/>
          </a:xfrm>
        </p:spPr>
        <p:txBody>
          <a:bodyPr>
            <a:normAutofit fontScale="77500" lnSpcReduction="20000"/>
          </a:bodyPr>
          <a:lstStyle/>
          <a:p>
            <a:pPr>
              <a:lnSpc>
                <a:spcPct val="90000"/>
              </a:lnSpc>
              <a:tabLst>
                <a:tab pos="1882775" algn="ctr"/>
                <a:tab pos="4568825" algn="ctr"/>
              </a:tabLst>
            </a:pPr>
            <a:r>
              <a:rPr lang="en-US" altLang="en-US" b="1" dirty="0" smtClean="0">
                <a:solidFill>
                  <a:srgbClr val="F7B217"/>
                </a:solidFill>
              </a:rPr>
              <a:t>Deadlock</a:t>
            </a:r>
            <a:r>
              <a:rPr lang="en-US" altLang="en-US" b="1" dirty="0" smtClean="0">
                <a:solidFill>
                  <a:srgbClr val="3366FF"/>
                </a:solidFill>
              </a:rPr>
              <a:t> </a:t>
            </a:r>
            <a:r>
              <a:rPr lang="en-US" altLang="en-US" dirty="0" smtClean="0"/>
              <a:t>– two or more processes are waiting indefinitely for an event that can be caused by only one of the waiting processes</a:t>
            </a:r>
          </a:p>
          <a:p>
            <a:pPr>
              <a:lnSpc>
                <a:spcPct val="90000"/>
              </a:lnSpc>
              <a:tabLst>
                <a:tab pos="1882775" algn="ctr"/>
                <a:tab pos="4568825" algn="ctr"/>
              </a:tabLst>
            </a:pPr>
            <a:r>
              <a:rPr lang="en-US" altLang="en-US" dirty="0" smtClean="0">
                <a:solidFill>
                  <a:srgbClr val="000000"/>
                </a:solidFill>
              </a:rPr>
              <a:t>Let </a:t>
            </a:r>
            <a:r>
              <a:rPr lang="en-US" altLang="en-US" sz="2000" b="1" i="1" dirty="0" smtClean="0">
                <a:solidFill>
                  <a:srgbClr val="000000"/>
                </a:solidFill>
                <a:latin typeface="Courier New" pitchFamily="49" charset="0"/>
                <a:cs typeface="Courier New" pitchFamily="49" charset="0"/>
              </a:rPr>
              <a:t>S</a:t>
            </a:r>
            <a:r>
              <a:rPr lang="en-US" altLang="en-US" dirty="0" smtClean="0">
                <a:solidFill>
                  <a:srgbClr val="000000"/>
                </a:solidFill>
              </a:rPr>
              <a:t> and</a:t>
            </a:r>
            <a:r>
              <a:rPr lang="en-US" altLang="en-US" sz="1600" b="1" dirty="0" smtClean="0">
                <a:solidFill>
                  <a:srgbClr val="000000"/>
                </a:solidFill>
                <a:latin typeface="Courier New" pitchFamily="49" charset="0"/>
                <a:cs typeface="Courier New" pitchFamily="49" charset="0"/>
              </a:rPr>
              <a:t> </a:t>
            </a:r>
            <a:r>
              <a:rPr lang="en-US" altLang="en-US" sz="2000" b="1" i="1" dirty="0" smtClean="0">
                <a:solidFill>
                  <a:srgbClr val="000000"/>
                </a:solidFill>
                <a:latin typeface="Courier New" pitchFamily="49" charset="0"/>
                <a:cs typeface="Courier New" pitchFamily="49" charset="0"/>
              </a:rPr>
              <a:t>Q</a:t>
            </a:r>
            <a:r>
              <a:rPr lang="en-US" altLang="en-US" sz="1600" b="1" dirty="0" smtClean="0">
                <a:solidFill>
                  <a:srgbClr val="000000"/>
                </a:solidFill>
                <a:latin typeface="Courier New" pitchFamily="49" charset="0"/>
                <a:cs typeface="Courier New" pitchFamily="49" charset="0"/>
              </a:rPr>
              <a:t> </a:t>
            </a:r>
            <a:r>
              <a:rPr lang="en-US" altLang="en-US" dirty="0" smtClean="0">
                <a:solidFill>
                  <a:srgbClr val="000000"/>
                </a:solidFill>
              </a:rPr>
              <a:t>be </a:t>
            </a:r>
            <a:r>
              <a:rPr lang="en-US" altLang="en-US" dirty="0" smtClean="0"/>
              <a:t>two semaphores initialized to 1</a:t>
            </a:r>
          </a:p>
          <a:p>
            <a:pPr>
              <a:lnSpc>
                <a:spcPct val="90000"/>
              </a:lnSpc>
              <a:buFont typeface="Monotype Sorts" pitchFamily="-84" charset="2"/>
              <a:buNone/>
              <a:tabLst>
                <a:tab pos="1882775" algn="ctr"/>
                <a:tab pos="4568825" algn="ctr"/>
              </a:tabLst>
            </a:pPr>
            <a:r>
              <a:rPr lang="en-US" altLang="en-US" i="1" dirty="0" smtClean="0">
                <a:solidFill>
                  <a:srgbClr val="000000"/>
                </a:solidFill>
              </a:rPr>
              <a:t>		        P</a:t>
            </a:r>
            <a:r>
              <a:rPr lang="en-US" altLang="en-US" baseline="-25000" dirty="0" smtClean="0">
                <a:solidFill>
                  <a:srgbClr val="000000"/>
                </a:solidFill>
              </a:rPr>
              <a:t>0</a:t>
            </a:r>
            <a:r>
              <a:rPr lang="en-US" altLang="en-US" dirty="0" smtClean="0">
                <a:solidFill>
                  <a:srgbClr val="000000"/>
                </a:solidFill>
              </a:rPr>
              <a:t>	                            </a:t>
            </a:r>
            <a:r>
              <a:rPr lang="en-US" altLang="en-US" i="1" dirty="0" smtClean="0">
                <a:solidFill>
                  <a:srgbClr val="000000"/>
                </a:solidFill>
              </a:rPr>
              <a:t>P</a:t>
            </a:r>
            <a:r>
              <a:rPr lang="en-US" altLang="en-US" baseline="-25000" dirty="0" smtClean="0">
                <a:solidFill>
                  <a:srgbClr val="000000"/>
                </a:solidFill>
              </a:rPr>
              <a:t>1</a:t>
            </a:r>
          </a:p>
          <a:p>
            <a:pPr>
              <a:lnSpc>
                <a:spcPct val="90000"/>
              </a:lnSpc>
              <a:buFont typeface="Monotype Sorts" pitchFamily="-84" charset="2"/>
              <a:buNone/>
              <a:tabLst>
                <a:tab pos="1882775" algn="ctr"/>
                <a:tab pos="4568825" algn="ctr"/>
              </a:tabLst>
            </a:pPr>
            <a:r>
              <a:rPr lang="en-US" altLang="en-US" b="1" dirty="0" smtClean="0">
                <a:solidFill>
                  <a:srgbClr val="000000"/>
                </a:solidFill>
                <a:latin typeface="Courier New" pitchFamily="49" charset="0"/>
                <a:cs typeface="Courier New" pitchFamily="49" charset="0"/>
              </a:rPr>
              <a:t>	          </a:t>
            </a:r>
            <a:r>
              <a:rPr lang="en-US" altLang="en-US" sz="1600" b="1" dirty="0" smtClean="0">
                <a:solidFill>
                  <a:srgbClr val="000000"/>
                </a:solidFill>
                <a:latin typeface="Courier New" pitchFamily="49" charset="0"/>
                <a:cs typeface="Courier New" pitchFamily="49" charset="0"/>
              </a:rPr>
              <a:t>wait(S); 	              wait(Q);</a:t>
            </a:r>
          </a:p>
          <a:p>
            <a:pPr>
              <a:lnSpc>
                <a:spcPct val="90000"/>
              </a:lnSpc>
              <a:buFont typeface="Monotype Sorts" pitchFamily="-84" charset="2"/>
              <a:buNone/>
              <a:tabLst>
                <a:tab pos="1882775" algn="ctr"/>
                <a:tab pos="4568825" algn="ctr"/>
              </a:tabLst>
            </a:pPr>
            <a:r>
              <a:rPr lang="en-US" altLang="en-US" sz="1600" b="1" dirty="0" smtClean="0">
                <a:solidFill>
                  <a:srgbClr val="000000"/>
                </a:solidFill>
                <a:latin typeface="Courier New" pitchFamily="49" charset="0"/>
                <a:cs typeface="Courier New" pitchFamily="49" charset="0"/>
              </a:rPr>
              <a:t>	           wait(Q); 	              wait(S);</a:t>
            </a:r>
          </a:p>
          <a:p>
            <a:pPr>
              <a:lnSpc>
                <a:spcPct val="90000"/>
              </a:lnSpc>
              <a:buFont typeface="Monotype Sorts" pitchFamily="-84" charset="2"/>
              <a:buNone/>
              <a:tabLst>
                <a:tab pos="1882775" algn="ctr"/>
                <a:tab pos="4568825" algn="ctr"/>
              </a:tabLst>
            </a:pPr>
            <a:r>
              <a:rPr lang="en-US" altLang="en-US" sz="1600" b="1" dirty="0" smtClean="0">
                <a:solidFill>
                  <a:srgbClr val="000000"/>
                </a:solidFill>
                <a:latin typeface="Courier New" pitchFamily="49" charset="0"/>
                <a:cs typeface="Courier New" pitchFamily="49" charset="0"/>
              </a:rPr>
              <a:t>		 ...		     ...</a:t>
            </a:r>
          </a:p>
          <a:p>
            <a:pPr>
              <a:lnSpc>
                <a:spcPct val="90000"/>
              </a:lnSpc>
              <a:buFont typeface="Monotype Sorts" pitchFamily="-84" charset="2"/>
              <a:buNone/>
              <a:tabLst>
                <a:tab pos="1882775" algn="ctr"/>
                <a:tab pos="4568825" algn="ctr"/>
              </a:tabLst>
            </a:pPr>
            <a:r>
              <a:rPr lang="en-US" altLang="en-US" sz="1600" b="1" dirty="0" smtClean="0">
                <a:solidFill>
                  <a:srgbClr val="000000"/>
                </a:solidFill>
                <a:latin typeface="Courier New" pitchFamily="49" charset="0"/>
                <a:cs typeface="Courier New" pitchFamily="49" charset="0"/>
              </a:rPr>
              <a:t>	           signal(S);                 signal(Q);</a:t>
            </a:r>
          </a:p>
          <a:p>
            <a:pPr>
              <a:lnSpc>
                <a:spcPct val="90000"/>
              </a:lnSpc>
              <a:buFont typeface="Monotype Sorts" pitchFamily="-84" charset="2"/>
              <a:buNone/>
              <a:tabLst>
                <a:tab pos="1882775" algn="ctr"/>
                <a:tab pos="4568825" algn="ctr"/>
              </a:tabLst>
            </a:pPr>
            <a:r>
              <a:rPr lang="en-US" altLang="en-US" sz="1600" b="1" dirty="0" smtClean="0">
                <a:solidFill>
                  <a:srgbClr val="000000"/>
                </a:solidFill>
                <a:latin typeface="Courier New" pitchFamily="49" charset="0"/>
                <a:cs typeface="Courier New" pitchFamily="49" charset="0"/>
              </a:rPr>
              <a:t>              signal(Q);                 signal(S);</a:t>
            </a:r>
          </a:p>
          <a:p>
            <a:pPr>
              <a:lnSpc>
                <a:spcPct val="90000"/>
              </a:lnSpc>
              <a:buFont typeface="Monotype Sorts" pitchFamily="-84" charset="2"/>
              <a:buNone/>
              <a:tabLst>
                <a:tab pos="1882775" algn="ctr"/>
                <a:tab pos="4568825" algn="ctr"/>
              </a:tabLst>
            </a:pPr>
            <a:endParaRPr lang="en-US" altLang="en-US" sz="1600" b="1" dirty="0" smtClean="0">
              <a:solidFill>
                <a:srgbClr val="000000"/>
              </a:solidFill>
              <a:latin typeface="Courier New" pitchFamily="49" charset="0"/>
              <a:cs typeface="Courier New" pitchFamily="49" charset="0"/>
            </a:endParaRPr>
          </a:p>
          <a:p>
            <a:pPr>
              <a:lnSpc>
                <a:spcPct val="90000"/>
              </a:lnSpc>
              <a:tabLst>
                <a:tab pos="1882775" algn="ctr"/>
                <a:tab pos="4568825" algn="ctr"/>
              </a:tabLst>
            </a:pPr>
            <a:r>
              <a:rPr lang="en-US" altLang="en-US" b="1" dirty="0" smtClean="0">
                <a:solidFill>
                  <a:srgbClr val="F7B217"/>
                </a:solidFill>
                <a:sym typeface="MT Extra" pitchFamily="18" charset="2"/>
              </a:rPr>
              <a:t>Starvation</a:t>
            </a:r>
            <a:r>
              <a:rPr lang="en-US" altLang="en-US" dirty="0" smtClean="0">
                <a:solidFill>
                  <a:srgbClr val="F7B217"/>
                </a:solidFill>
                <a:sym typeface="MT Extra" pitchFamily="18" charset="2"/>
              </a:rPr>
              <a:t> </a:t>
            </a:r>
            <a:r>
              <a:rPr lang="en-US" altLang="en-US" dirty="0" smtClean="0">
                <a:solidFill>
                  <a:srgbClr val="F7B217"/>
                </a:solidFill>
              </a:rPr>
              <a:t>– </a:t>
            </a:r>
            <a:r>
              <a:rPr lang="en-US" altLang="en-US" b="1" dirty="0" smtClean="0">
                <a:solidFill>
                  <a:srgbClr val="F7B217"/>
                </a:solidFill>
              </a:rPr>
              <a:t>indefinite blocking  </a:t>
            </a:r>
          </a:p>
          <a:p>
            <a:pPr lvl="1">
              <a:lnSpc>
                <a:spcPct val="90000"/>
              </a:lnSpc>
              <a:tabLst>
                <a:tab pos="1882775" algn="ctr"/>
                <a:tab pos="4568825" algn="ctr"/>
              </a:tabLst>
            </a:pPr>
            <a:r>
              <a:rPr lang="en-US" altLang="en-US" sz="3100" dirty="0" smtClean="0"/>
              <a:t>A process may never be removed from the semaphore queue in which it is suspended</a:t>
            </a:r>
          </a:p>
          <a:p>
            <a:pPr>
              <a:lnSpc>
                <a:spcPct val="90000"/>
              </a:lnSpc>
              <a:tabLst>
                <a:tab pos="1882775" algn="ctr"/>
                <a:tab pos="4568825" algn="ctr"/>
              </a:tabLst>
            </a:pPr>
            <a:r>
              <a:rPr lang="en-US" altLang="en-US" b="1" dirty="0" smtClean="0">
                <a:solidFill>
                  <a:srgbClr val="F7B217"/>
                </a:solidFill>
              </a:rPr>
              <a:t>Priority Inversion</a:t>
            </a:r>
            <a:r>
              <a:rPr lang="en-US" altLang="en-US" dirty="0" smtClean="0">
                <a:solidFill>
                  <a:srgbClr val="F7B217"/>
                </a:solidFill>
              </a:rPr>
              <a:t> </a:t>
            </a:r>
            <a:r>
              <a:rPr lang="en-US" altLang="en-US" dirty="0" smtClean="0"/>
              <a:t>– Scheduling problem when lower-priority process holds a lock needed by higher-priority process</a:t>
            </a:r>
          </a:p>
          <a:p>
            <a:pPr lvl="1">
              <a:lnSpc>
                <a:spcPct val="90000"/>
              </a:lnSpc>
              <a:tabLst>
                <a:tab pos="1882775" algn="ctr"/>
                <a:tab pos="4568825" algn="ctr"/>
              </a:tabLst>
            </a:pPr>
            <a:r>
              <a:rPr lang="en-US" altLang="en-US" sz="3600" dirty="0" smtClean="0"/>
              <a:t>Solved via </a:t>
            </a:r>
            <a:r>
              <a:rPr lang="en-US" altLang="en-US" sz="3600" b="1" dirty="0" smtClean="0">
                <a:solidFill>
                  <a:srgbClr val="F7B217"/>
                </a:solidFill>
              </a:rPr>
              <a:t>priority-inheritance protocol</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30</a:t>
            </a:fld>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40828" y="136634"/>
            <a:ext cx="10520855" cy="830318"/>
          </a:xfrm>
        </p:spPr>
        <p:txBody>
          <a:bodyPr>
            <a:normAutofit/>
          </a:bodyPr>
          <a:lstStyle/>
          <a:p>
            <a:pPr eaLnBrk="1" hangingPunct="1"/>
            <a:r>
              <a:rPr lang="en-US" altLang="en-US" dirty="0" smtClean="0"/>
              <a:t>Problems with Semaphores</a:t>
            </a:r>
          </a:p>
        </p:txBody>
      </p:sp>
      <p:sp>
        <p:nvSpPr>
          <p:cNvPr id="63491" name="Rectangle 3"/>
          <p:cNvSpPr>
            <a:spLocks noGrp="1" noChangeArrowheads="1"/>
          </p:cNvSpPr>
          <p:nvPr>
            <p:ph idx="1"/>
          </p:nvPr>
        </p:nvSpPr>
        <p:spPr>
          <a:xfrm>
            <a:off x="882870" y="1187669"/>
            <a:ext cx="10447282" cy="5381297"/>
          </a:xfrm>
        </p:spPr>
        <p:txBody>
          <a:bodyPr>
            <a:normAutofit/>
          </a:bodyPr>
          <a:lstStyle/>
          <a:p>
            <a:r>
              <a:rPr lang="en-US" altLang="en-US" dirty="0" smtClean="0"/>
              <a:t> Incorrect use of semaphore operations:</a:t>
            </a:r>
            <a:br>
              <a:rPr lang="en-US" altLang="en-US" dirty="0" smtClean="0"/>
            </a:br>
            <a:endParaRPr lang="en-US" altLang="en-US" dirty="0" smtClean="0"/>
          </a:p>
          <a:p>
            <a:pPr lvl="1"/>
            <a:r>
              <a:rPr lang="en-US" altLang="en-US" dirty="0" smtClean="0"/>
              <a:t> signal (</a:t>
            </a:r>
            <a:r>
              <a:rPr lang="en-US" altLang="en-US" dirty="0" err="1" smtClean="0"/>
              <a:t>mutex</a:t>
            </a:r>
            <a:r>
              <a:rPr lang="en-US" altLang="en-US" dirty="0" smtClean="0"/>
              <a:t>)  ….  wait (</a:t>
            </a:r>
            <a:r>
              <a:rPr lang="en-US" altLang="en-US" dirty="0" err="1" smtClean="0"/>
              <a:t>mutex</a:t>
            </a:r>
            <a:r>
              <a:rPr lang="en-US" altLang="en-US" dirty="0" smtClean="0"/>
              <a:t>)</a:t>
            </a:r>
            <a:br>
              <a:rPr lang="en-US" altLang="en-US" dirty="0" smtClean="0"/>
            </a:br>
            <a:endParaRPr lang="en-US" altLang="en-US" dirty="0" smtClean="0"/>
          </a:p>
          <a:p>
            <a:pPr lvl="1"/>
            <a:r>
              <a:rPr lang="en-US" altLang="en-US" dirty="0" smtClean="0"/>
              <a:t> wait (</a:t>
            </a:r>
            <a:r>
              <a:rPr lang="en-US" altLang="en-US" dirty="0" err="1" smtClean="0"/>
              <a:t>mutex</a:t>
            </a:r>
            <a:r>
              <a:rPr lang="en-US" altLang="en-US" dirty="0" smtClean="0"/>
              <a:t>)  …  wait (</a:t>
            </a:r>
            <a:r>
              <a:rPr lang="en-US" altLang="en-US" dirty="0" err="1" smtClean="0"/>
              <a:t>mutex</a:t>
            </a:r>
            <a:r>
              <a:rPr lang="en-US" altLang="en-US" dirty="0" smtClean="0"/>
              <a:t>)</a:t>
            </a:r>
          </a:p>
          <a:p>
            <a:pPr lvl="1"/>
            <a:endParaRPr lang="en-US" altLang="en-US" dirty="0" smtClean="0"/>
          </a:p>
          <a:p>
            <a:pPr lvl="1"/>
            <a:r>
              <a:rPr lang="en-US" altLang="en-US" dirty="0" smtClean="0"/>
              <a:t> Omitting  of wait (</a:t>
            </a:r>
            <a:r>
              <a:rPr lang="en-US" altLang="en-US" dirty="0" err="1" smtClean="0"/>
              <a:t>mutex</a:t>
            </a:r>
            <a:r>
              <a:rPr lang="en-US" altLang="en-US" dirty="0" smtClean="0"/>
              <a:t>) or signal (</a:t>
            </a:r>
            <a:r>
              <a:rPr lang="en-US" altLang="en-US" dirty="0" err="1" smtClean="0"/>
              <a:t>mutex</a:t>
            </a:r>
            <a:r>
              <a:rPr lang="en-US" altLang="en-US" dirty="0" smtClean="0"/>
              <a:t>) (or both)</a:t>
            </a:r>
          </a:p>
          <a:p>
            <a:pPr lvl="1"/>
            <a:endParaRPr lang="en-US" altLang="en-US" dirty="0" smtClean="0"/>
          </a:p>
          <a:p>
            <a:r>
              <a:rPr lang="en-US" altLang="en-US" dirty="0" smtClean="0"/>
              <a:t>Deadlock and starvation are possible.</a:t>
            </a:r>
          </a:p>
          <a:p>
            <a:endParaRPr lang="en-US" altLang="en-US" dirty="0" smtClean="0"/>
          </a:p>
          <a:p>
            <a:endParaRPr lang="en-US" altLang="en-US" dirty="0" smtClean="0"/>
          </a:p>
          <a:p>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31</a:t>
            </a:fld>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61848" y="136634"/>
            <a:ext cx="10489324" cy="809297"/>
          </a:xfrm>
        </p:spPr>
        <p:txBody>
          <a:bodyPr>
            <a:normAutofit/>
          </a:bodyPr>
          <a:lstStyle/>
          <a:p>
            <a:pPr eaLnBrk="1" hangingPunct="1"/>
            <a:r>
              <a:rPr lang="en-US" altLang="en-US" dirty="0" smtClean="0"/>
              <a:t>Monitors</a:t>
            </a:r>
          </a:p>
        </p:txBody>
      </p:sp>
      <p:sp>
        <p:nvSpPr>
          <p:cNvPr id="65539" name="Rectangle 3"/>
          <p:cNvSpPr>
            <a:spLocks noGrp="1" noChangeArrowheads="1"/>
          </p:cNvSpPr>
          <p:nvPr>
            <p:ph idx="1"/>
          </p:nvPr>
        </p:nvSpPr>
        <p:spPr>
          <a:xfrm>
            <a:off x="851338" y="1166648"/>
            <a:ext cx="10468303" cy="5528442"/>
          </a:xfrm>
        </p:spPr>
        <p:txBody>
          <a:bodyPr>
            <a:normAutofit lnSpcReduction="10000"/>
          </a:bodyPr>
          <a:lstStyle/>
          <a:p>
            <a:pPr>
              <a:lnSpc>
                <a:spcPct val="80000"/>
              </a:lnSpc>
            </a:pPr>
            <a:r>
              <a:rPr lang="en-US" altLang="en-US" sz="2800" dirty="0" smtClean="0"/>
              <a:t>A high-level abstraction that provides a convenient and effective mechanism for process synchronization</a:t>
            </a:r>
          </a:p>
          <a:p>
            <a:pPr>
              <a:lnSpc>
                <a:spcPct val="80000"/>
              </a:lnSpc>
            </a:pPr>
            <a:r>
              <a:rPr lang="en-US" altLang="en-US" sz="2800" i="1" dirty="0" smtClean="0"/>
              <a:t>Abstract data type</a:t>
            </a:r>
            <a:r>
              <a:rPr lang="en-US" altLang="en-US" sz="2800" dirty="0" smtClean="0"/>
              <a:t>, internal variables only accessible by code within the procedure</a:t>
            </a:r>
          </a:p>
          <a:p>
            <a:pPr>
              <a:lnSpc>
                <a:spcPct val="80000"/>
              </a:lnSpc>
            </a:pPr>
            <a:r>
              <a:rPr lang="en-US" altLang="en-US" sz="2800" dirty="0" smtClean="0"/>
              <a:t>Only one process may be active within the monitor at a time</a:t>
            </a:r>
          </a:p>
          <a:p>
            <a:pPr>
              <a:lnSpc>
                <a:spcPct val="80000"/>
              </a:lnSpc>
            </a:pPr>
            <a:r>
              <a:rPr lang="en-US" altLang="en-US" sz="2800" dirty="0" smtClean="0"/>
              <a:t>But not powerful enough to model some synchronization schemes</a:t>
            </a:r>
          </a:p>
          <a:p>
            <a:pPr lvl="2">
              <a:lnSpc>
                <a:spcPct val="80000"/>
              </a:lnSpc>
              <a:buFont typeface="Webdings" pitchFamily="18" charset="2"/>
              <a:buNone/>
            </a:pPr>
            <a:endParaRPr lang="en-US" altLang="en-US" sz="1400" dirty="0" smtClean="0">
              <a:solidFill>
                <a:srgbClr val="0000FF"/>
              </a:solidFill>
            </a:endParaRPr>
          </a:p>
          <a:p>
            <a:pPr lvl="2">
              <a:lnSpc>
                <a:spcPct val="80000"/>
              </a:lnSpc>
              <a:buFont typeface="Webdings" pitchFamily="18" charset="2"/>
              <a:buNone/>
            </a:pPr>
            <a:r>
              <a:rPr lang="en-US" altLang="en-US" sz="1800" b="1" dirty="0" smtClean="0">
                <a:solidFill>
                  <a:srgbClr val="000000"/>
                </a:solidFill>
                <a:latin typeface="Courier New" pitchFamily="49" charset="0"/>
              </a:rPr>
              <a:t>monitor </a:t>
            </a:r>
            <a:r>
              <a:rPr lang="en-US" altLang="en-US" sz="1800" b="1" dirty="0" err="1" smtClean="0">
                <a:solidFill>
                  <a:srgbClr val="000000"/>
                </a:solidFill>
                <a:latin typeface="Courier New" pitchFamily="49" charset="0"/>
              </a:rPr>
              <a:t>monitor</a:t>
            </a:r>
            <a:r>
              <a:rPr lang="en-US" altLang="en-US" sz="1800" b="1" dirty="0" smtClean="0">
                <a:solidFill>
                  <a:srgbClr val="000000"/>
                </a:solidFill>
                <a:latin typeface="Courier New" pitchFamily="49" charset="0"/>
              </a:rPr>
              <a:t>-name</a:t>
            </a:r>
          </a:p>
          <a:p>
            <a:pPr lvl="2">
              <a:lnSpc>
                <a:spcPct val="80000"/>
              </a:lnSpc>
              <a:buFont typeface="Webdings" pitchFamily="18" charset="2"/>
              <a:buNone/>
            </a:pPr>
            <a:r>
              <a:rPr lang="en-US" altLang="en-US" sz="1800" b="1" dirty="0" smtClean="0">
                <a:solidFill>
                  <a:srgbClr val="000000"/>
                </a:solidFill>
                <a:latin typeface="Courier New" pitchFamily="49" charset="0"/>
              </a:rPr>
              <a:t>{</a:t>
            </a:r>
          </a:p>
          <a:p>
            <a:pPr lvl="2">
              <a:lnSpc>
                <a:spcPct val="80000"/>
              </a:lnSpc>
              <a:buFont typeface="Webdings" pitchFamily="18" charset="2"/>
              <a:buNone/>
            </a:pPr>
            <a:r>
              <a:rPr lang="en-US" altLang="en-US" sz="1800" b="1" dirty="0" smtClean="0">
                <a:solidFill>
                  <a:srgbClr val="000000"/>
                </a:solidFill>
                <a:latin typeface="Courier New" pitchFamily="49" charset="0"/>
              </a:rPr>
              <a:t>	// shared variable declarations</a:t>
            </a:r>
          </a:p>
          <a:p>
            <a:pPr lvl="2">
              <a:lnSpc>
                <a:spcPct val="80000"/>
              </a:lnSpc>
              <a:buFont typeface="Webdings" pitchFamily="18" charset="2"/>
              <a:buNone/>
            </a:pPr>
            <a:r>
              <a:rPr lang="en-US" altLang="en-US" sz="1800" b="1" dirty="0" smtClean="0">
                <a:solidFill>
                  <a:srgbClr val="000000"/>
                </a:solidFill>
                <a:latin typeface="Courier New" pitchFamily="49" charset="0"/>
              </a:rPr>
              <a:t>	procedure P1 (…) { …. }</a:t>
            </a:r>
          </a:p>
          <a:p>
            <a:pPr lvl="2">
              <a:lnSpc>
                <a:spcPct val="80000"/>
              </a:lnSpc>
              <a:buFont typeface="Webdings" pitchFamily="18" charset="2"/>
              <a:buNone/>
            </a:pPr>
            <a:endParaRPr lang="en-US" altLang="en-US" sz="1800" b="1" dirty="0" smtClean="0">
              <a:solidFill>
                <a:srgbClr val="000000"/>
              </a:solidFill>
              <a:latin typeface="Courier New" pitchFamily="49" charset="0"/>
            </a:endParaRPr>
          </a:p>
          <a:p>
            <a:pPr lvl="2">
              <a:lnSpc>
                <a:spcPct val="80000"/>
              </a:lnSpc>
              <a:buFont typeface="Webdings" pitchFamily="18" charset="2"/>
              <a:buNone/>
            </a:pPr>
            <a:r>
              <a:rPr lang="en-US" altLang="en-US" sz="1800" b="1" dirty="0" smtClean="0">
                <a:solidFill>
                  <a:srgbClr val="000000"/>
                </a:solidFill>
                <a:latin typeface="Courier New" pitchFamily="49" charset="0"/>
              </a:rPr>
              <a:t>	procedure </a:t>
            </a:r>
            <a:r>
              <a:rPr lang="en-US" altLang="en-US" sz="1800" b="1" dirty="0" err="1" smtClean="0">
                <a:solidFill>
                  <a:srgbClr val="000000"/>
                </a:solidFill>
                <a:latin typeface="Courier New" pitchFamily="49" charset="0"/>
              </a:rPr>
              <a:t>Pn</a:t>
            </a:r>
            <a:r>
              <a:rPr lang="en-US" altLang="en-US" sz="1800" b="1" dirty="0" smtClean="0">
                <a:solidFill>
                  <a:srgbClr val="000000"/>
                </a:solidFill>
                <a:latin typeface="Courier New" pitchFamily="49" charset="0"/>
              </a:rPr>
              <a:t> (…) {……}</a:t>
            </a:r>
          </a:p>
          <a:p>
            <a:pPr lvl="2">
              <a:lnSpc>
                <a:spcPct val="80000"/>
              </a:lnSpc>
              <a:buFont typeface="Webdings" pitchFamily="18" charset="2"/>
              <a:buNone/>
            </a:pPr>
            <a:endParaRPr lang="en-US" altLang="en-US" sz="1800" b="1" dirty="0" smtClean="0">
              <a:solidFill>
                <a:srgbClr val="000000"/>
              </a:solidFill>
              <a:latin typeface="Courier New" pitchFamily="49" charset="0"/>
            </a:endParaRPr>
          </a:p>
          <a:p>
            <a:pPr lvl="2">
              <a:lnSpc>
                <a:spcPct val="80000"/>
              </a:lnSpc>
              <a:buFont typeface="Webdings" pitchFamily="18" charset="2"/>
              <a:buNone/>
            </a:pPr>
            <a:r>
              <a:rPr lang="en-US" altLang="en-US" sz="1800" b="1" dirty="0" smtClean="0">
                <a:solidFill>
                  <a:srgbClr val="000000"/>
                </a:solidFill>
                <a:latin typeface="Courier New" pitchFamily="49" charset="0"/>
              </a:rPr>
              <a:t>    Initialization code (…) { … }</a:t>
            </a:r>
          </a:p>
          <a:p>
            <a:pPr lvl="2">
              <a:lnSpc>
                <a:spcPct val="80000"/>
              </a:lnSpc>
              <a:buFont typeface="Webdings" pitchFamily="18" charset="2"/>
              <a:buNone/>
            </a:pPr>
            <a:r>
              <a:rPr lang="en-US" altLang="en-US" sz="1800" b="1" dirty="0" smtClean="0">
                <a:solidFill>
                  <a:srgbClr val="000000"/>
                </a:solidFill>
                <a:latin typeface="Courier New" pitchFamily="49" charset="0"/>
              </a:rPr>
              <a:t>	}</a:t>
            </a:r>
          </a:p>
          <a:p>
            <a:pPr lvl="2">
              <a:lnSpc>
                <a:spcPct val="80000"/>
              </a:lnSpc>
              <a:buFont typeface="Webdings" pitchFamily="18" charset="2"/>
              <a:buNone/>
            </a:pPr>
            <a:r>
              <a:rPr lang="en-US" altLang="en-US" sz="1800" b="1" dirty="0" smtClean="0">
                <a:solidFill>
                  <a:srgbClr val="000000"/>
                </a:solidFill>
                <a:latin typeface="Courier New" pitchFamily="49" charset="0"/>
              </a:rPr>
              <a:t>}</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32</a:t>
            </a:fld>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pPr algn="ctr"/>
            <a:fld id="{1397BFD8-F312-4EF2-A268-44FB4BDDBBB0}" type="slidenum">
              <a:rPr lang="ru-RU" smtClean="0"/>
              <a:pPr algn="ctr"/>
              <a:t>33</a:t>
            </a:fld>
            <a:endParaRPr lang="ru-RU" dirty="0"/>
          </a:p>
        </p:txBody>
      </p:sp>
      <p:sp>
        <p:nvSpPr>
          <p:cNvPr id="4" name="Заголовок 3"/>
          <p:cNvSpPr>
            <a:spLocks noGrp="1"/>
          </p:cNvSpPr>
          <p:nvPr>
            <p:ph type="title"/>
          </p:nvPr>
        </p:nvSpPr>
        <p:spPr/>
        <p:txBody>
          <a:bodyPr/>
          <a:lstStyle/>
          <a:p>
            <a:r>
              <a:rPr lang="en-US" altLang="en-US" dirty="0" smtClean="0"/>
              <a:t>Schematic view of a Monitor</a:t>
            </a:r>
            <a:endParaRPr lang="ru-RU" dirty="0"/>
          </a:p>
        </p:txBody>
      </p:sp>
      <p:pic>
        <p:nvPicPr>
          <p:cNvPr id="5" name="Picture 4" descr="6"/>
          <p:cNvPicPr>
            <a:picLocks noChangeAspect="1" noChangeArrowheads="1"/>
          </p:cNvPicPr>
          <p:nvPr/>
        </p:nvPicPr>
        <p:blipFill>
          <a:blip r:embed="rId2" cstate="print"/>
          <a:srcRect/>
          <a:stretch>
            <a:fillRect/>
          </a:stretch>
        </p:blipFill>
        <p:spPr bwMode="auto">
          <a:xfrm>
            <a:off x="3289301" y="1185863"/>
            <a:ext cx="6568017" cy="46831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a:xfrm>
            <a:off x="866274" y="168441"/>
            <a:ext cx="10479505" cy="782053"/>
          </a:xfrm>
        </p:spPr>
        <p:txBody>
          <a:bodyPr>
            <a:normAutofit/>
          </a:bodyPr>
          <a:lstStyle/>
          <a:p>
            <a:pPr eaLnBrk="1" hangingPunct="1"/>
            <a:r>
              <a:rPr lang="en-US" altLang="en-US" dirty="0" smtClean="0"/>
              <a:t>Condition Variables</a:t>
            </a:r>
          </a:p>
        </p:txBody>
      </p:sp>
      <p:sp>
        <p:nvSpPr>
          <p:cNvPr id="69635" name="Rectangle 5"/>
          <p:cNvSpPr>
            <a:spLocks noGrp="1" noChangeArrowheads="1"/>
          </p:cNvSpPr>
          <p:nvPr>
            <p:ph idx="1"/>
          </p:nvPr>
        </p:nvSpPr>
        <p:spPr>
          <a:xfrm>
            <a:off x="914401" y="1155031"/>
            <a:ext cx="10443410" cy="5402179"/>
          </a:xfrm>
        </p:spPr>
        <p:txBody>
          <a:bodyPr>
            <a:normAutofit/>
          </a:bodyPr>
          <a:lstStyle/>
          <a:p>
            <a:r>
              <a:rPr lang="en-US" altLang="en-US" sz="2400" b="1" dirty="0" smtClean="0">
                <a:solidFill>
                  <a:srgbClr val="000000"/>
                </a:solidFill>
                <a:latin typeface="Courier New" pitchFamily="49" charset="0"/>
                <a:cs typeface="Courier New" pitchFamily="49" charset="0"/>
              </a:rPr>
              <a:t>condition</a:t>
            </a:r>
            <a:r>
              <a:rPr lang="en-US" altLang="en-US" sz="4000" b="1" dirty="0" smtClean="0">
                <a:solidFill>
                  <a:srgbClr val="000000"/>
                </a:solidFill>
                <a:latin typeface="Courier New" pitchFamily="49" charset="0"/>
                <a:cs typeface="Courier New" pitchFamily="49" charset="0"/>
              </a:rPr>
              <a:t> </a:t>
            </a:r>
            <a:r>
              <a:rPr lang="en-US" altLang="en-US" sz="2400" b="1" dirty="0" smtClean="0">
                <a:solidFill>
                  <a:srgbClr val="000000"/>
                </a:solidFill>
                <a:latin typeface="Courier New" pitchFamily="49" charset="0"/>
                <a:cs typeface="Courier New" pitchFamily="49" charset="0"/>
              </a:rPr>
              <a:t>x, y</a:t>
            </a:r>
            <a:r>
              <a:rPr lang="en-US" altLang="en-US" sz="4000" b="1" dirty="0" smtClean="0">
                <a:solidFill>
                  <a:srgbClr val="000000"/>
                </a:solidFill>
                <a:latin typeface="Courier New" pitchFamily="49" charset="0"/>
                <a:cs typeface="Courier New" pitchFamily="49" charset="0"/>
              </a:rPr>
              <a:t>;</a:t>
            </a:r>
            <a:endParaRPr lang="en-US" altLang="en-US" sz="4000" dirty="0" smtClean="0">
              <a:solidFill>
                <a:srgbClr val="0000FF"/>
              </a:solidFill>
            </a:endParaRPr>
          </a:p>
          <a:p>
            <a:r>
              <a:rPr lang="en-US" altLang="en-US" sz="4000" dirty="0" smtClean="0"/>
              <a:t>Two operations are allowed on a condition variable:</a:t>
            </a:r>
          </a:p>
          <a:p>
            <a:pPr lvl="1"/>
            <a:r>
              <a:rPr lang="en-US" altLang="en-US" sz="2400" b="1" dirty="0" err="1" smtClean="0">
                <a:solidFill>
                  <a:srgbClr val="000000"/>
                </a:solidFill>
                <a:latin typeface="Courier New" pitchFamily="49" charset="0"/>
              </a:rPr>
              <a:t>x.wait</a:t>
            </a:r>
            <a:r>
              <a:rPr lang="en-US" altLang="en-US" sz="2400" b="1" dirty="0" smtClean="0">
                <a:solidFill>
                  <a:srgbClr val="000000"/>
                </a:solidFill>
                <a:latin typeface="Courier New" pitchFamily="49" charset="0"/>
              </a:rPr>
              <a:t>() </a:t>
            </a:r>
            <a:r>
              <a:rPr lang="en-US" altLang="en-US" sz="3600" dirty="0" smtClean="0"/>
              <a:t>–  a process that invokes the operation is suspended until </a:t>
            </a:r>
            <a:r>
              <a:rPr lang="en-US" altLang="en-US" sz="2400" b="1" dirty="0" err="1" smtClean="0">
                <a:solidFill>
                  <a:srgbClr val="000000"/>
                </a:solidFill>
                <a:latin typeface="Courier New" pitchFamily="49" charset="0"/>
              </a:rPr>
              <a:t>x.signal</a:t>
            </a:r>
            <a:r>
              <a:rPr lang="en-US" altLang="en-US" sz="2400" b="1" dirty="0" smtClean="0">
                <a:solidFill>
                  <a:srgbClr val="000000"/>
                </a:solidFill>
                <a:latin typeface="Courier New" pitchFamily="49" charset="0"/>
              </a:rPr>
              <a:t>() </a:t>
            </a:r>
          </a:p>
          <a:p>
            <a:pPr lvl="1"/>
            <a:r>
              <a:rPr lang="en-US" altLang="en-US" sz="2400" b="1" dirty="0" err="1" smtClean="0">
                <a:solidFill>
                  <a:srgbClr val="000000"/>
                </a:solidFill>
                <a:latin typeface="Courier New" pitchFamily="49" charset="0"/>
              </a:rPr>
              <a:t>x.signal</a:t>
            </a:r>
            <a:r>
              <a:rPr lang="en-US" altLang="en-US" sz="2400" b="1" dirty="0" smtClean="0">
                <a:solidFill>
                  <a:srgbClr val="000000"/>
                </a:solidFill>
                <a:latin typeface="Courier New" pitchFamily="49" charset="0"/>
              </a:rPr>
              <a:t>() </a:t>
            </a:r>
            <a:r>
              <a:rPr lang="en-US" altLang="en-US" sz="3600" dirty="0" smtClean="0"/>
              <a:t>–</a:t>
            </a:r>
            <a:r>
              <a:rPr lang="en-US" altLang="en-US" sz="3600" dirty="0" smtClean="0">
                <a:solidFill>
                  <a:srgbClr val="0000FF"/>
                </a:solidFill>
              </a:rPr>
              <a:t> </a:t>
            </a:r>
            <a:r>
              <a:rPr lang="en-US" altLang="en-US" sz="3600" dirty="0" smtClean="0"/>
              <a:t>resumes one of processes</a:t>
            </a:r>
            <a:r>
              <a:rPr lang="en-US" altLang="en-US" sz="3600" dirty="0" smtClean="0">
                <a:solidFill>
                  <a:srgbClr val="0000FF"/>
                </a:solidFill>
              </a:rPr>
              <a:t> </a:t>
            </a:r>
            <a:r>
              <a:rPr lang="en-US" altLang="en-US" sz="3600" dirty="0" smtClean="0"/>
              <a:t>(if any)</a:t>
            </a:r>
            <a:r>
              <a:rPr lang="en-US" altLang="en-US" sz="3600" dirty="0" smtClean="0">
                <a:solidFill>
                  <a:srgbClr val="0000FF"/>
                </a:solidFill>
              </a:rPr>
              <a:t> </a:t>
            </a:r>
            <a:r>
              <a:rPr lang="en-US" altLang="en-US" sz="3600" dirty="0" smtClean="0"/>
              <a:t>that</a:t>
            </a:r>
            <a:r>
              <a:rPr lang="en-US" altLang="en-US" sz="3600" dirty="0" smtClean="0">
                <a:solidFill>
                  <a:srgbClr val="0000FF"/>
                </a:solidFill>
              </a:rPr>
              <a:t> </a:t>
            </a:r>
            <a:r>
              <a:rPr lang="en-US" altLang="en-US" sz="3600" dirty="0" smtClean="0"/>
              <a:t> invoked</a:t>
            </a:r>
            <a:r>
              <a:rPr lang="en-US" altLang="en-US" sz="3600" dirty="0" smtClean="0">
                <a:solidFill>
                  <a:srgbClr val="0000FF"/>
                </a:solidFill>
              </a:rPr>
              <a:t> </a:t>
            </a:r>
            <a:r>
              <a:rPr lang="en-US" altLang="en-US" sz="2400" b="1" dirty="0" err="1" smtClean="0">
                <a:solidFill>
                  <a:srgbClr val="000000"/>
                </a:solidFill>
                <a:latin typeface="Courier New" pitchFamily="49" charset="0"/>
              </a:rPr>
              <a:t>x.wait</a:t>
            </a:r>
            <a:r>
              <a:rPr lang="en-US" altLang="en-US" sz="2400" b="1" dirty="0" smtClean="0">
                <a:solidFill>
                  <a:srgbClr val="000000"/>
                </a:solidFill>
                <a:latin typeface="Courier New" pitchFamily="49" charset="0"/>
              </a:rPr>
              <a:t>()</a:t>
            </a:r>
          </a:p>
          <a:p>
            <a:pPr lvl="2"/>
            <a:r>
              <a:rPr lang="en-US" altLang="en-US" sz="2800" dirty="0" smtClean="0"/>
              <a:t>If no </a:t>
            </a:r>
            <a:r>
              <a:rPr lang="en-US" altLang="en-US" b="1" dirty="0" err="1" smtClean="0">
                <a:solidFill>
                  <a:srgbClr val="000000"/>
                </a:solidFill>
                <a:latin typeface="Courier New" pitchFamily="49" charset="0"/>
              </a:rPr>
              <a:t>x.wait</a:t>
            </a:r>
            <a:r>
              <a:rPr lang="en-US" altLang="en-US" b="1" dirty="0" smtClean="0">
                <a:solidFill>
                  <a:srgbClr val="000000"/>
                </a:solidFill>
                <a:latin typeface="Courier New" pitchFamily="49" charset="0"/>
              </a:rPr>
              <a:t>()</a:t>
            </a:r>
            <a:r>
              <a:rPr lang="en-US" altLang="en-US" dirty="0" smtClean="0">
                <a:solidFill>
                  <a:srgbClr val="0000FF"/>
                </a:solidFill>
              </a:rPr>
              <a:t> </a:t>
            </a:r>
            <a:r>
              <a:rPr lang="en-US" altLang="en-US" sz="2800" dirty="0" smtClean="0"/>
              <a:t>on the variable, then it has no effect on the variable</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34</a:t>
            </a:fld>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pPr algn="ctr"/>
            <a:fld id="{1397BFD8-F312-4EF2-A268-44FB4BDDBBB0}" type="slidenum">
              <a:rPr lang="ru-RU" smtClean="0"/>
              <a:pPr algn="ctr"/>
              <a:t>35</a:t>
            </a:fld>
            <a:endParaRPr lang="ru-RU" dirty="0"/>
          </a:p>
        </p:txBody>
      </p:sp>
      <p:sp>
        <p:nvSpPr>
          <p:cNvPr id="4" name="Заголовок 3"/>
          <p:cNvSpPr>
            <a:spLocks noGrp="1"/>
          </p:cNvSpPr>
          <p:nvPr>
            <p:ph type="title"/>
          </p:nvPr>
        </p:nvSpPr>
        <p:spPr/>
        <p:txBody>
          <a:bodyPr/>
          <a:lstStyle/>
          <a:p>
            <a:r>
              <a:rPr lang="en-US" altLang="en-US" dirty="0" smtClean="0"/>
              <a:t> Monitor with Condition Variables</a:t>
            </a:r>
            <a:endParaRPr lang="ru-RU" dirty="0"/>
          </a:p>
        </p:txBody>
      </p:sp>
      <p:pic>
        <p:nvPicPr>
          <p:cNvPr id="5" name="Picture 4" descr="6"/>
          <p:cNvPicPr>
            <a:picLocks noChangeAspect="1" noChangeArrowheads="1"/>
          </p:cNvPicPr>
          <p:nvPr/>
        </p:nvPicPr>
        <p:blipFill>
          <a:blip r:embed="rId2" cstate="print"/>
          <a:srcRect/>
          <a:stretch>
            <a:fillRect/>
          </a:stretch>
        </p:blipFill>
        <p:spPr bwMode="auto">
          <a:xfrm>
            <a:off x="1916809" y="1480385"/>
            <a:ext cx="8388351" cy="434816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a:xfrm>
            <a:off x="851338" y="147145"/>
            <a:ext cx="10520855" cy="830317"/>
          </a:xfrm>
        </p:spPr>
        <p:txBody>
          <a:bodyPr>
            <a:normAutofit/>
          </a:bodyPr>
          <a:lstStyle/>
          <a:p>
            <a:pPr eaLnBrk="1" hangingPunct="1"/>
            <a:r>
              <a:rPr lang="en-US" altLang="en-US" dirty="0" smtClean="0"/>
              <a:t>Condition Variables Choices</a:t>
            </a:r>
          </a:p>
        </p:txBody>
      </p:sp>
      <p:sp>
        <p:nvSpPr>
          <p:cNvPr id="73731" name="Rectangle 5"/>
          <p:cNvSpPr>
            <a:spLocks noGrp="1" noChangeArrowheads="1"/>
          </p:cNvSpPr>
          <p:nvPr>
            <p:ph idx="1"/>
          </p:nvPr>
        </p:nvSpPr>
        <p:spPr>
          <a:xfrm>
            <a:off x="882869" y="1082566"/>
            <a:ext cx="10520855" cy="5580993"/>
          </a:xfrm>
        </p:spPr>
        <p:txBody>
          <a:bodyPr>
            <a:normAutofit fontScale="92500" lnSpcReduction="10000"/>
          </a:bodyPr>
          <a:lstStyle/>
          <a:p>
            <a:r>
              <a:rPr lang="en-US" altLang="en-US" dirty="0" smtClean="0"/>
              <a:t>If process P invokes </a:t>
            </a:r>
            <a:r>
              <a:rPr lang="en-US" altLang="en-US" sz="2000" b="1" dirty="0" err="1" smtClean="0">
                <a:solidFill>
                  <a:srgbClr val="000000"/>
                </a:solidFill>
                <a:latin typeface="Courier New" pitchFamily="49" charset="0"/>
                <a:cs typeface="Courier New" pitchFamily="49" charset="0"/>
              </a:rPr>
              <a:t>x.signal</a:t>
            </a:r>
            <a:r>
              <a:rPr lang="en-US" altLang="en-US" sz="2000" b="1" dirty="0" smtClean="0">
                <a:solidFill>
                  <a:srgbClr val="000000"/>
                </a:solidFill>
                <a:latin typeface="Courier New" pitchFamily="49" charset="0"/>
                <a:cs typeface="Courier New" pitchFamily="49" charset="0"/>
              </a:rPr>
              <a:t>(),</a:t>
            </a:r>
            <a:r>
              <a:rPr lang="en-US" altLang="en-US" sz="2000" dirty="0" smtClean="0">
                <a:cs typeface="Courier New" pitchFamily="49" charset="0"/>
              </a:rPr>
              <a:t> </a:t>
            </a:r>
            <a:r>
              <a:rPr lang="en-US" altLang="en-US" dirty="0" smtClean="0"/>
              <a:t>and</a:t>
            </a:r>
            <a:r>
              <a:rPr lang="en-US" altLang="en-US" sz="2000" dirty="0" smtClean="0">
                <a:cs typeface="Courier New" pitchFamily="49" charset="0"/>
              </a:rPr>
              <a:t> </a:t>
            </a:r>
            <a:r>
              <a:rPr lang="en-US" altLang="en-US" dirty="0" smtClean="0"/>
              <a:t>process Q is suspended in </a:t>
            </a:r>
            <a:r>
              <a:rPr lang="en-US" altLang="en-US" sz="2000" b="1" dirty="0" err="1" smtClean="0">
                <a:solidFill>
                  <a:srgbClr val="000000"/>
                </a:solidFill>
                <a:latin typeface="Courier New" pitchFamily="49" charset="0"/>
                <a:cs typeface="Courier New" pitchFamily="49" charset="0"/>
              </a:rPr>
              <a:t>x.wait</a:t>
            </a:r>
            <a:r>
              <a:rPr lang="en-US" altLang="en-US" sz="2000" b="1" dirty="0" smtClean="0">
                <a:solidFill>
                  <a:srgbClr val="000000"/>
                </a:solidFill>
                <a:latin typeface="Courier New" pitchFamily="49" charset="0"/>
                <a:cs typeface="Courier New" pitchFamily="49" charset="0"/>
              </a:rPr>
              <a:t>()</a:t>
            </a:r>
            <a:r>
              <a:rPr lang="en-US" altLang="en-US" dirty="0" smtClean="0"/>
              <a:t>, what should happen next?</a:t>
            </a:r>
          </a:p>
          <a:p>
            <a:pPr lvl="1"/>
            <a:r>
              <a:rPr lang="en-US" altLang="en-US" dirty="0" smtClean="0"/>
              <a:t>Both Q and P cannot execute in </a:t>
            </a:r>
            <a:r>
              <a:rPr lang="en-US" altLang="en-US" dirty="0" err="1" smtClean="0"/>
              <a:t>paralel</a:t>
            </a:r>
            <a:r>
              <a:rPr lang="en-US" altLang="en-US" dirty="0" smtClean="0"/>
              <a:t>. If Q is resumed, then P must wait</a:t>
            </a:r>
          </a:p>
          <a:p>
            <a:r>
              <a:rPr lang="en-US" altLang="en-US" dirty="0" smtClean="0"/>
              <a:t>Options include</a:t>
            </a:r>
          </a:p>
          <a:p>
            <a:pPr lvl="1"/>
            <a:r>
              <a:rPr lang="en-US" altLang="en-US" b="1" dirty="0" smtClean="0"/>
              <a:t>Signal and wait </a:t>
            </a:r>
            <a:r>
              <a:rPr lang="en-US" altLang="en-US" dirty="0" smtClean="0"/>
              <a:t>– P waits until Q either leaves the monitor or it waits for another condition</a:t>
            </a:r>
          </a:p>
          <a:p>
            <a:pPr lvl="1"/>
            <a:r>
              <a:rPr lang="en-US" altLang="en-US" b="1" dirty="0" smtClean="0"/>
              <a:t>Signal and continue </a:t>
            </a:r>
            <a:r>
              <a:rPr lang="en-US" altLang="en-US" dirty="0" smtClean="0"/>
              <a:t>– Q waits until P either leaves the monitor or it  waits for another condition</a:t>
            </a:r>
          </a:p>
          <a:p>
            <a:pPr lvl="1"/>
            <a:r>
              <a:rPr lang="en-US" altLang="en-US" dirty="0" smtClean="0"/>
              <a:t>Both have pros and cons – language implementer can decide</a:t>
            </a:r>
          </a:p>
          <a:p>
            <a:pPr lvl="1"/>
            <a:r>
              <a:rPr lang="en-US" altLang="en-US" dirty="0" smtClean="0"/>
              <a:t>Monitors implemented in Concurrent Pascal compromise</a:t>
            </a:r>
          </a:p>
          <a:p>
            <a:pPr lvl="2"/>
            <a:r>
              <a:rPr lang="en-US" altLang="en-US" dirty="0" smtClean="0"/>
              <a:t>P executing </a:t>
            </a:r>
            <a:r>
              <a:rPr lang="en-US" altLang="en-US" sz="2000" dirty="0" smtClean="0"/>
              <a:t>signal</a:t>
            </a:r>
            <a:r>
              <a:rPr lang="en-US" altLang="en-US" dirty="0" smtClean="0"/>
              <a:t> immediately leaves the monitor, Q is resumed</a:t>
            </a:r>
          </a:p>
          <a:p>
            <a:pPr lvl="1"/>
            <a:r>
              <a:rPr lang="en-US" altLang="en-US" dirty="0" smtClean="0"/>
              <a:t>Implemented in other languages including Mesa, C#, Java</a:t>
            </a:r>
          </a:p>
          <a:p>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36</a:t>
            </a:fld>
            <a:endParaRPr lang="ru-R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54242" y="168441"/>
            <a:ext cx="10503569" cy="782054"/>
          </a:xfrm>
        </p:spPr>
        <p:txBody>
          <a:bodyPr>
            <a:normAutofit/>
          </a:bodyPr>
          <a:lstStyle/>
          <a:p>
            <a:pPr eaLnBrk="1" hangingPunct="1"/>
            <a:r>
              <a:rPr lang="en-US" altLang="en-US" sz="4400" dirty="0" smtClean="0"/>
              <a:t>Monitor Implementation Using Semaphores</a:t>
            </a:r>
          </a:p>
        </p:txBody>
      </p:sp>
      <p:sp>
        <p:nvSpPr>
          <p:cNvPr id="75779" name="Rectangle 3"/>
          <p:cNvSpPr>
            <a:spLocks noGrp="1" noChangeArrowheads="1"/>
          </p:cNvSpPr>
          <p:nvPr>
            <p:ph idx="1"/>
          </p:nvPr>
        </p:nvSpPr>
        <p:spPr>
          <a:xfrm>
            <a:off x="878306" y="1058778"/>
            <a:ext cx="10431378" cy="5510463"/>
          </a:xfrm>
        </p:spPr>
        <p:txBody>
          <a:bodyPr>
            <a:normAutofit fontScale="62500" lnSpcReduction="20000"/>
          </a:bodyPr>
          <a:lstStyle/>
          <a:p>
            <a:pPr>
              <a:lnSpc>
                <a:spcPct val="80000"/>
              </a:lnSpc>
              <a:tabLst>
                <a:tab pos="1887538" algn="l"/>
                <a:tab pos="2335213" algn="l"/>
                <a:tab pos="2506663" algn="l"/>
              </a:tabLst>
            </a:pPr>
            <a:r>
              <a:rPr lang="en-US" altLang="en-US" sz="5100" dirty="0" smtClean="0"/>
              <a:t>Variables</a:t>
            </a:r>
            <a:r>
              <a:rPr lang="en-US" altLang="en-US" sz="5700" dirty="0" smtClean="0"/>
              <a:t> </a:t>
            </a:r>
          </a:p>
          <a:p>
            <a:pPr>
              <a:lnSpc>
                <a:spcPct val="80000"/>
              </a:lnSpc>
              <a:buFont typeface="Monotype Sorts" pitchFamily="-84" charset="2"/>
              <a:buNone/>
              <a:tabLst>
                <a:tab pos="1887538" algn="l"/>
                <a:tab pos="2335213" algn="l"/>
                <a:tab pos="2506663" algn="l"/>
              </a:tabLst>
            </a:pPr>
            <a:endParaRPr lang="en-US" altLang="en-US" dirty="0" smtClean="0"/>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semaphore </a:t>
            </a:r>
            <a:r>
              <a:rPr lang="en-US" altLang="en-US" b="1" dirty="0" err="1" smtClean="0">
                <a:solidFill>
                  <a:srgbClr val="000000"/>
                </a:solidFill>
                <a:latin typeface="Courier New" pitchFamily="49" charset="0"/>
                <a:cs typeface="Courier New" pitchFamily="49" charset="0"/>
              </a:rPr>
              <a:t>mutex</a:t>
            </a:r>
            <a:r>
              <a:rPr lang="en-US" altLang="en-US" b="1" dirty="0" smtClean="0">
                <a:solidFill>
                  <a:srgbClr val="000000"/>
                </a:solidFill>
                <a:latin typeface="Courier New" pitchFamily="49" charset="0"/>
                <a:cs typeface="Courier New" pitchFamily="49" charset="0"/>
              </a:rPr>
              <a:t>;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int</a:t>
            </a: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 = 0;</a:t>
            </a:r>
            <a:br>
              <a:rPr lang="en-US" altLang="en-US" b="1" dirty="0" smtClean="0">
                <a:solidFill>
                  <a:srgbClr val="000000"/>
                </a:solidFill>
                <a:latin typeface="Courier New" pitchFamily="49" charset="0"/>
                <a:cs typeface="Courier New" pitchFamily="49" charset="0"/>
              </a:rPr>
            </a:br>
            <a:endParaRPr lang="en-US" altLang="en-US" b="1" dirty="0" smtClean="0">
              <a:solidFill>
                <a:srgbClr val="000000"/>
              </a:solidFill>
              <a:latin typeface="Courier New" pitchFamily="49" charset="0"/>
              <a:cs typeface="Courier New" pitchFamily="49" charset="0"/>
            </a:endParaRPr>
          </a:p>
          <a:p>
            <a:pPr>
              <a:lnSpc>
                <a:spcPct val="80000"/>
              </a:lnSpc>
              <a:tabLst>
                <a:tab pos="1887538" algn="l"/>
                <a:tab pos="2335213" algn="l"/>
                <a:tab pos="2506663" algn="l"/>
              </a:tabLst>
            </a:pPr>
            <a:r>
              <a:rPr lang="en-US" altLang="en-US" sz="5100" dirty="0" smtClean="0"/>
              <a:t>Each procedure </a:t>
            </a:r>
            <a:r>
              <a:rPr lang="en-US" altLang="en-US" sz="5100" b="1" i="1" dirty="0" smtClean="0"/>
              <a:t>F</a:t>
            </a:r>
            <a:r>
              <a:rPr lang="en-US" altLang="en-US" sz="5100" dirty="0" smtClean="0"/>
              <a:t>  will be replaced by</a:t>
            </a:r>
          </a:p>
          <a:p>
            <a:pPr>
              <a:lnSpc>
                <a:spcPct val="80000"/>
              </a:lnSpc>
              <a:tabLst>
                <a:tab pos="1887538" algn="l"/>
                <a:tab pos="2335213" algn="l"/>
                <a:tab pos="2506663" algn="l"/>
              </a:tabLst>
            </a:pPr>
            <a:endParaRPr lang="en-US" altLang="en-US" sz="1600" dirty="0" smtClean="0"/>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wait(</a:t>
            </a:r>
            <a:r>
              <a:rPr lang="en-US" altLang="en-US" b="1" dirty="0" err="1" smtClean="0">
                <a:solidFill>
                  <a:srgbClr val="000000"/>
                </a:solidFill>
                <a:latin typeface="Courier New" pitchFamily="49" charset="0"/>
                <a:cs typeface="Courier New" pitchFamily="49" charset="0"/>
              </a:rPr>
              <a:t>mutex</a:t>
            </a:r>
            <a:r>
              <a:rPr lang="en-US" altLang="en-US" b="1" dirty="0" smtClean="0">
                <a:solidFill>
                  <a:srgbClr val="000000"/>
                </a:solidFill>
                <a:latin typeface="Courier New" pitchFamily="49" charset="0"/>
                <a:cs typeface="Courier New" pitchFamily="49" charset="0"/>
              </a:rPr>
              <a:t>);</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if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signal(</a:t>
            </a:r>
            <a:r>
              <a:rPr lang="en-US" altLang="en-US" b="1" dirty="0" err="1" smtClean="0">
                <a:solidFill>
                  <a:srgbClr val="000000"/>
                </a:solidFill>
                <a:latin typeface="Courier New" pitchFamily="49" charset="0"/>
                <a:cs typeface="Courier New" pitchFamily="49" charset="0"/>
              </a:rPr>
              <a:t>mutex</a:t>
            </a:r>
            <a:r>
              <a:rPr lang="en-US" altLang="en-US" b="1" dirty="0" smtClean="0">
                <a:solidFill>
                  <a:srgbClr val="000000"/>
                </a:solidFill>
                <a:latin typeface="Courier New" pitchFamily="49" charset="0"/>
                <a:cs typeface="Courier New" pitchFamily="49" charset="0"/>
              </a:rPr>
              <a:t>);</a:t>
            </a:r>
            <a:br>
              <a:rPr lang="en-US" altLang="en-US" b="1" dirty="0" smtClean="0">
                <a:solidFill>
                  <a:srgbClr val="000000"/>
                </a:solidFill>
                <a:latin typeface="Courier New" pitchFamily="49" charset="0"/>
                <a:cs typeface="Courier New" pitchFamily="49" charset="0"/>
              </a:rPr>
            </a:br>
            <a:endParaRPr lang="en-US" altLang="en-US" sz="3200" b="1" dirty="0" smtClean="0">
              <a:solidFill>
                <a:srgbClr val="000000"/>
              </a:solidFill>
              <a:latin typeface="Courier New" pitchFamily="49" charset="0"/>
              <a:cs typeface="Courier New" pitchFamily="49" charset="0"/>
            </a:endParaRPr>
          </a:p>
          <a:p>
            <a:pPr>
              <a:lnSpc>
                <a:spcPct val="80000"/>
              </a:lnSpc>
              <a:tabLst>
                <a:tab pos="1887538" algn="l"/>
                <a:tab pos="2335213" algn="l"/>
                <a:tab pos="2506663" algn="l"/>
              </a:tabLst>
            </a:pPr>
            <a:r>
              <a:rPr lang="en-US" altLang="en-US" sz="5800" dirty="0" smtClean="0"/>
              <a:t>Mutual exclusion within a monitor is ensured</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37</a:t>
            </a:fld>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54242" y="144379"/>
            <a:ext cx="10503569" cy="842210"/>
          </a:xfrm>
        </p:spPr>
        <p:txBody>
          <a:bodyPr>
            <a:normAutofit/>
          </a:bodyPr>
          <a:lstStyle/>
          <a:p>
            <a:pPr eaLnBrk="1" hangingPunct="1"/>
            <a:r>
              <a:rPr lang="en-US" altLang="en-US" sz="4400" dirty="0" smtClean="0"/>
              <a:t>Monitor Implementation – Condition Variables</a:t>
            </a:r>
          </a:p>
        </p:txBody>
      </p:sp>
      <p:sp>
        <p:nvSpPr>
          <p:cNvPr id="77827" name="Rectangle 3"/>
          <p:cNvSpPr>
            <a:spLocks noGrp="1" noChangeArrowheads="1"/>
          </p:cNvSpPr>
          <p:nvPr>
            <p:ph idx="1"/>
          </p:nvPr>
        </p:nvSpPr>
        <p:spPr>
          <a:xfrm>
            <a:off x="890338" y="1191126"/>
            <a:ext cx="10467474" cy="5366085"/>
          </a:xfrm>
        </p:spPr>
        <p:txBody>
          <a:bodyPr>
            <a:normAutofit fontScale="77500" lnSpcReduction="20000"/>
          </a:bodyPr>
          <a:lstStyle/>
          <a:p>
            <a:pPr>
              <a:lnSpc>
                <a:spcPct val="90000"/>
              </a:lnSpc>
              <a:spcBef>
                <a:spcPct val="15000"/>
              </a:spcBef>
              <a:tabLst>
                <a:tab pos="1828800" algn="l"/>
                <a:tab pos="2217738" algn="l"/>
              </a:tabLst>
            </a:pPr>
            <a:r>
              <a:rPr lang="en-US" altLang="en-US" sz="4600" dirty="0" smtClean="0"/>
              <a:t>For each condition variable </a:t>
            </a:r>
            <a:r>
              <a:rPr lang="en-US" altLang="en-US" sz="4600" b="1" i="1" dirty="0" smtClean="0"/>
              <a:t>x</a:t>
            </a:r>
            <a:r>
              <a:rPr lang="en-US" altLang="en-US" sz="4600" dirty="0" smtClean="0"/>
              <a:t>, we  have</a:t>
            </a:r>
            <a:r>
              <a:rPr lang="en-US" altLang="en-US" sz="2100" dirty="0" smtClean="0"/>
              <a:t>:</a:t>
            </a:r>
          </a:p>
          <a:p>
            <a:pPr>
              <a:lnSpc>
                <a:spcPct val="90000"/>
              </a:lnSpc>
              <a:spcBef>
                <a:spcPct val="15000"/>
              </a:spcBef>
              <a:buFont typeface="Monotype Sorts" pitchFamily="-84" charset="2"/>
              <a:buNone/>
              <a:tabLst>
                <a:tab pos="1828800" algn="l"/>
                <a:tab pos="2217738" algn="l"/>
              </a:tabLst>
            </a:pPr>
            <a:endParaRPr lang="en-US" altLang="en-US" sz="1600" dirty="0" smtClean="0"/>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semaphore </a:t>
            </a:r>
            <a:r>
              <a:rPr lang="en-US" altLang="en-US" b="1" dirty="0" err="1" smtClean="0">
                <a:solidFill>
                  <a:srgbClr val="000000"/>
                </a:solidFill>
                <a:latin typeface="Courier New" pitchFamily="49" charset="0"/>
                <a:cs typeface="Courier New" pitchFamily="49" charset="0"/>
              </a:rPr>
              <a:t>x_sem</a:t>
            </a:r>
            <a:r>
              <a:rPr lang="en-US" altLang="en-US" b="1" dirty="0" smtClean="0">
                <a:solidFill>
                  <a:srgbClr val="000000"/>
                </a:solidFill>
                <a:latin typeface="Courier New" pitchFamily="49" charset="0"/>
                <a:cs typeface="Courier New"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int</a:t>
            </a: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x_count</a:t>
            </a:r>
            <a:r>
              <a:rPr lang="en-US" altLang="en-US" b="1" dirty="0" smtClean="0">
                <a:solidFill>
                  <a:srgbClr val="000000"/>
                </a:solidFill>
                <a:latin typeface="Courier New" pitchFamily="49" charset="0"/>
                <a:cs typeface="Courier New" pitchFamily="49" charset="0"/>
              </a:rPr>
              <a:t> = 0;</a:t>
            </a:r>
            <a:br>
              <a:rPr lang="en-US" altLang="en-US" b="1" dirty="0" smtClean="0">
                <a:solidFill>
                  <a:srgbClr val="000000"/>
                </a:solidFill>
                <a:latin typeface="Courier New" pitchFamily="49" charset="0"/>
                <a:cs typeface="Courier New" pitchFamily="49" charset="0"/>
              </a:rPr>
            </a:br>
            <a:endParaRPr lang="en-US" altLang="en-US" b="1" dirty="0" smtClean="0">
              <a:solidFill>
                <a:srgbClr val="000000"/>
              </a:solidFill>
              <a:latin typeface="Courier New" pitchFamily="49" charset="0"/>
              <a:cs typeface="Courier New" pitchFamily="49" charset="0"/>
            </a:endParaRPr>
          </a:p>
          <a:p>
            <a:pPr>
              <a:lnSpc>
                <a:spcPct val="90000"/>
              </a:lnSpc>
              <a:spcBef>
                <a:spcPct val="15000"/>
              </a:spcBef>
              <a:tabLst>
                <a:tab pos="1828800" algn="l"/>
                <a:tab pos="2217738" algn="l"/>
              </a:tabLst>
            </a:pPr>
            <a:r>
              <a:rPr lang="en-US" altLang="en-US" sz="4600" dirty="0" smtClean="0"/>
              <a:t>The operation </a:t>
            </a:r>
            <a:r>
              <a:rPr lang="en-US" altLang="en-US" sz="4600" dirty="0" err="1" smtClean="0">
                <a:solidFill>
                  <a:srgbClr val="F7B217"/>
                </a:solidFill>
              </a:rPr>
              <a:t>x.wait</a:t>
            </a:r>
            <a:r>
              <a:rPr lang="en-US" altLang="en-US" sz="4600" b="1" dirty="0" smtClean="0"/>
              <a:t> </a:t>
            </a:r>
            <a:r>
              <a:rPr lang="en-US" altLang="en-US" sz="4600" dirty="0" smtClean="0"/>
              <a:t>can be implemented as</a:t>
            </a:r>
            <a:r>
              <a:rPr lang="en-US" altLang="en-US" sz="2100" dirty="0" smtClean="0"/>
              <a:t>:</a:t>
            </a:r>
          </a:p>
          <a:p>
            <a:pPr>
              <a:lnSpc>
                <a:spcPct val="90000"/>
              </a:lnSpc>
              <a:spcBef>
                <a:spcPct val="15000"/>
              </a:spcBef>
              <a:buFont typeface="Monotype Sorts" pitchFamily="-84" charset="2"/>
              <a:buNone/>
              <a:tabLst>
                <a:tab pos="1828800" algn="l"/>
                <a:tab pos="2217738" algn="l"/>
              </a:tabLst>
            </a:pPr>
            <a:r>
              <a:rPr lang="en-US" altLang="en-US" sz="1600" dirty="0" smtClean="0"/>
              <a:t>		</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x_count</a:t>
            </a:r>
            <a:r>
              <a:rPr lang="en-US" alt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if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signal(</a:t>
            </a:r>
            <a:r>
              <a:rPr lang="en-US" altLang="en-US" b="1" dirty="0" err="1" smtClean="0">
                <a:solidFill>
                  <a:srgbClr val="000000"/>
                </a:solidFill>
                <a:latin typeface="Courier New" pitchFamily="49" charset="0"/>
                <a:cs typeface="Courier New" pitchFamily="49" charset="0"/>
              </a:rPr>
              <a:t>mutex</a:t>
            </a:r>
            <a:r>
              <a:rPr lang="en-US" alt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wait(</a:t>
            </a:r>
            <a:r>
              <a:rPr lang="en-US" altLang="en-US" b="1" dirty="0" err="1" smtClean="0">
                <a:solidFill>
                  <a:srgbClr val="000000"/>
                </a:solidFill>
                <a:latin typeface="Courier New" pitchFamily="49" charset="0"/>
                <a:cs typeface="Courier New" pitchFamily="49" charset="0"/>
              </a:rPr>
              <a:t>x_sem</a:t>
            </a:r>
            <a:r>
              <a:rPr lang="en-US" alt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x_count</a:t>
            </a:r>
            <a:r>
              <a:rPr lang="en-US" alt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smtClean="0"/>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38</a:t>
            </a:fld>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42212" y="144379"/>
            <a:ext cx="10551694" cy="830179"/>
          </a:xfrm>
        </p:spPr>
        <p:txBody>
          <a:bodyPr>
            <a:normAutofit/>
          </a:bodyPr>
          <a:lstStyle/>
          <a:p>
            <a:pPr eaLnBrk="1" hangingPunct="1"/>
            <a:r>
              <a:rPr lang="en-US" altLang="en-US" dirty="0" smtClean="0"/>
              <a:t>Monitor Implementation (Cont.)</a:t>
            </a:r>
          </a:p>
        </p:txBody>
      </p:sp>
      <p:sp>
        <p:nvSpPr>
          <p:cNvPr id="79875" name="Rectangle 3"/>
          <p:cNvSpPr>
            <a:spLocks noGrp="1" noChangeArrowheads="1"/>
          </p:cNvSpPr>
          <p:nvPr>
            <p:ph idx="1"/>
          </p:nvPr>
        </p:nvSpPr>
        <p:spPr>
          <a:xfrm>
            <a:off x="838200" y="1178052"/>
            <a:ext cx="10515600" cy="5343063"/>
          </a:xfrm>
        </p:spPr>
        <p:txBody>
          <a:bodyPr>
            <a:normAutofit/>
          </a:bodyPr>
          <a:lstStyle/>
          <a:p>
            <a:pPr>
              <a:tabLst>
                <a:tab pos="1368425" algn="l"/>
                <a:tab pos="1712913" algn="l"/>
                <a:tab pos="2335213" algn="l"/>
              </a:tabLst>
            </a:pPr>
            <a:r>
              <a:rPr lang="en-US" altLang="en-US" dirty="0" smtClean="0"/>
              <a:t>The operation </a:t>
            </a:r>
            <a:r>
              <a:rPr lang="en-US" altLang="en-US" b="1" dirty="0" err="1" smtClean="0">
                <a:solidFill>
                  <a:srgbClr val="000000"/>
                </a:solidFill>
                <a:latin typeface="Courier New" pitchFamily="49" charset="0"/>
                <a:cs typeface="Courier New" pitchFamily="49" charset="0"/>
              </a:rPr>
              <a:t>x.signal</a:t>
            </a:r>
            <a:r>
              <a:rPr lang="en-US" altLang="en-US" b="1" dirty="0" smtClean="0">
                <a:solidFill>
                  <a:srgbClr val="000000"/>
                </a:solidFill>
                <a:latin typeface="Courier New" pitchFamily="49" charset="0"/>
                <a:cs typeface="Courier New" pitchFamily="49" charset="0"/>
              </a:rPr>
              <a:t> </a:t>
            </a:r>
            <a:r>
              <a:rPr lang="en-US" altLang="en-US" dirty="0" smtClean="0"/>
              <a:t>can be implemented as:</a:t>
            </a:r>
            <a:br>
              <a:rPr lang="en-US" altLang="en-US" dirty="0" smtClean="0"/>
            </a:br>
            <a:endParaRPr lang="en-US" altLang="en-US" dirty="0" smtClean="0"/>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if (</a:t>
            </a:r>
            <a:r>
              <a:rPr lang="en-US" altLang="en-US" b="1" dirty="0" err="1" smtClean="0">
                <a:solidFill>
                  <a:srgbClr val="000000"/>
                </a:solidFill>
                <a:latin typeface="Courier New" pitchFamily="49" charset="0"/>
                <a:cs typeface="Courier New" pitchFamily="49" charset="0"/>
              </a:rPr>
              <a:t>x_count</a:t>
            </a:r>
            <a:r>
              <a:rPr lang="en-US" altLang="en-US" b="1" dirty="0" smtClean="0">
                <a:solidFill>
                  <a:srgbClr val="000000"/>
                </a:solidFill>
                <a:latin typeface="Courier New" pitchFamily="49" charset="0"/>
                <a:cs typeface="Courier New" pitchFamily="49" charset="0"/>
              </a:rPr>
              <a:t> &gt; 0) {</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signal(</a:t>
            </a:r>
            <a:r>
              <a:rPr lang="en-US" altLang="en-US" b="1" dirty="0" err="1" smtClean="0">
                <a:solidFill>
                  <a:srgbClr val="000000"/>
                </a:solidFill>
                <a:latin typeface="Courier New" pitchFamily="49" charset="0"/>
                <a:cs typeface="Courier New" pitchFamily="49" charset="0"/>
              </a:rPr>
              <a:t>x_sem</a:t>
            </a:r>
            <a:r>
              <a:rPr lang="en-US" alt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wait(next);</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b="1" dirty="0" smtClean="0"/>
              <a:t>		</a:t>
            </a:r>
            <a:r>
              <a:rPr lang="en-US" altLang="en-US" dirty="0" smtClean="0"/>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39</a:t>
            </a:fld>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851338" y="157655"/>
            <a:ext cx="10520855" cy="777765"/>
          </a:xfrm>
        </p:spPr>
        <p:txBody>
          <a:bodyPr>
            <a:normAutofit fontScale="90000"/>
          </a:bodyPr>
          <a:lstStyle/>
          <a:p>
            <a:pPr eaLnBrk="1" hangingPunct="1"/>
            <a:r>
              <a:rPr lang="en-US" altLang="en-US" dirty="0" smtClean="0"/>
              <a:t>Background</a:t>
            </a:r>
          </a:p>
        </p:txBody>
      </p:sp>
      <p:sp>
        <p:nvSpPr>
          <p:cNvPr id="11267" name="Rectangle 5"/>
          <p:cNvSpPr>
            <a:spLocks noGrp="1" noChangeArrowheads="1"/>
          </p:cNvSpPr>
          <p:nvPr>
            <p:ph type="body" idx="1"/>
          </p:nvPr>
        </p:nvSpPr>
        <p:spPr>
          <a:xfrm>
            <a:off x="914400" y="1156138"/>
            <a:ext cx="10436772" cy="5486400"/>
          </a:xfrm>
        </p:spPr>
        <p:txBody>
          <a:bodyPr>
            <a:normAutofit fontScale="85000" lnSpcReduction="20000"/>
          </a:bodyPr>
          <a:lstStyle/>
          <a:p>
            <a:r>
              <a:rPr lang="en-US" altLang="en-US" dirty="0" smtClean="0"/>
              <a:t>Processes can execute concurrently</a:t>
            </a:r>
          </a:p>
          <a:p>
            <a:pPr lvl="1"/>
            <a:r>
              <a:rPr lang="en-US" altLang="en-US" dirty="0" smtClean="0"/>
              <a:t>May be interrupted at any time, partially completing execution</a:t>
            </a:r>
          </a:p>
          <a:p>
            <a:r>
              <a:rPr lang="en-US" altLang="en-US" dirty="0" smtClean="0"/>
              <a:t>Concurrent access to shared data may result in data inconsistency</a:t>
            </a:r>
          </a:p>
          <a:p>
            <a:r>
              <a:rPr lang="en-US" altLang="en-US" dirty="0" smtClean="0"/>
              <a:t>Maintaining data consistency requires mechanisms to ensure the orderly execution of cooperating processes</a:t>
            </a:r>
          </a:p>
          <a:p>
            <a:r>
              <a:rPr lang="en-US" altLang="en-US" dirty="0" smtClean="0"/>
              <a:t>Illustration of the problem:</a:t>
            </a:r>
            <a:br>
              <a:rPr lang="en-US" altLang="en-US" dirty="0" smtClean="0"/>
            </a:br>
            <a:r>
              <a:rPr lang="en-US" altLang="en-US" dirty="0" smtClean="0"/>
              <a:t>Suppose that we wanted to provide a solution to the consumer-producer problem that fills </a:t>
            </a:r>
            <a:r>
              <a:rPr lang="en-US" altLang="en-US" b="1" i="1" dirty="0" smtClean="0">
                <a:solidFill>
                  <a:srgbClr val="000000"/>
                </a:solidFill>
              </a:rPr>
              <a:t>all</a:t>
            </a:r>
            <a:r>
              <a:rPr lang="en-US" altLang="en-US" dirty="0" smtClean="0">
                <a:solidFill>
                  <a:srgbClr val="000000"/>
                </a:solidFill>
              </a:rPr>
              <a:t> </a:t>
            </a:r>
            <a:r>
              <a:rPr lang="en-US" altLang="en-US" dirty="0" smtClean="0"/>
              <a:t>the buffers. We can do so by having an integer </a:t>
            </a:r>
            <a:r>
              <a:rPr lang="en-US" altLang="en-US" b="1" dirty="0" smtClean="0">
                <a:latin typeface="Courier" pitchFamily="-84" charset="0"/>
              </a:rPr>
              <a:t>counter</a:t>
            </a:r>
            <a:r>
              <a:rPr lang="en-US" altLang="en-US" b="1" dirty="0" smtClean="0">
                <a:solidFill>
                  <a:srgbClr val="0000FF"/>
                </a:solidFill>
              </a:rPr>
              <a:t> </a:t>
            </a:r>
            <a:r>
              <a:rPr lang="en-US" altLang="en-US" dirty="0" smtClean="0"/>
              <a:t>that keeps track of the number of full buffers.  Initially, </a:t>
            </a:r>
            <a:r>
              <a:rPr lang="en-US" altLang="en-US" b="1" dirty="0" smtClean="0">
                <a:latin typeface="Courier" pitchFamily="-84" charset="0"/>
              </a:rPr>
              <a:t>counter</a:t>
            </a:r>
            <a:r>
              <a:rPr lang="en-US" altLang="en-US" dirty="0" smtClean="0">
                <a:latin typeface="Courier" pitchFamily="-84" charset="0"/>
              </a:rPr>
              <a:t> </a:t>
            </a:r>
            <a:r>
              <a:rPr lang="en-US" altLang="en-US" dirty="0" smtClean="0"/>
              <a:t>is set to 0. It is incremented by the producer after it produces a new buffer and is decremented by the consumer after it consumes a buffer.</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4</a:t>
            </a:fld>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878305" y="144379"/>
            <a:ext cx="10491537" cy="782053"/>
          </a:xfrm>
        </p:spPr>
        <p:txBody>
          <a:bodyPr>
            <a:normAutofit/>
          </a:bodyPr>
          <a:lstStyle/>
          <a:p>
            <a:r>
              <a:rPr lang="en-US" altLang="en-US" dirty="0" smtClean="0"/>
              <a:t>Resuming Processes within a Monitor</a:t>
            </a:r>
          </a:p>
        </p:txBody>
      </p:sp>
      <p:sp>
        <p:nvSpPr>
          <p:cNvPr id="81923" name="Content Placeholder 2"/>
          <p:cNvSpPr>
            <a:spLocks noGrp="1"/>
          </p:cNvSpPr>
          <p:nvPr>
            <p:ph idx="1"/>
          </p:nvPr>
        </p:nvSpPr>
        <p:spPr>
          <a:xfrm>
            <a:off x="866275" y="1143000"/>
            <a:ext cx="10491536" cy="5474367"/>
          </a:xfrm>
        </p:spPr>
        <p:txBody>
          <a:bodyPr>
            <a:normAutofit/>
          </a:bodyPr>
          <a:lstStyle/>
          <a:p>
            <a:r>
              <a:rPr lang="en-US" altLang="en-US" dirty="0" smtClean="0"/>
              <a:t>If several processes queued on condition x, and </a:t>
            </a:r>
            <a:r>
              <a:rPr lang="en-US" altLang="en-US" dirty="0" err="1" smtClean="0"/>
              <a:t>x.signal</a:t>
            </a:r>
            <a:r>
              <a:rPr lang="en-US" altLang="en-US" dirty="0" smtClean="0"/>
              <a:t>() executed, which should be resumed?</a:t>
            </a:r>
          </a:p>
          <a:p>
            <a:r>
              <a:rPr lang="en-US" altLang="en-US" dirty="0" smtClean="0"/>
              <a:t>FCFS frequently not adequate </a:t>
            </a:r>
          </a:p>
          <a:p>
            <a:r>
              <a:rPr lang="en-US" altLang="en-US" b="1" dirty="0" smtClean="0">
                <a:solidFill>
                  <a:srgbClr val="F7B217"/>
                </a:solidFill>
              </a:rPr>
              <a:t>conditional-wait</a:t>
            </a:r>
            <a:r>
              <a:rPr lang="en-US" altLang="en-US" b="1" dirty="0" smtClean="0">
                <a:solidFill>
                  <a:srgbClr val="0000FF"/>
                </a:solidFill>
              </a:rPr>
              <a:t> </a:t>
            </a:r>
            <a:r>
              <a:rPr lang="en-US" altLang="en-US" dirty="0" smtClean="0"/>
              <a:t>construct of the form </a:t>
            </a:r>
            <a:r>
              <a:rPr lang="en-US" altLang="en-US" dirty="0" err="1" smtClean="0"/>
              <a:t>x.wait</a:t>
            </a:r>
            <a:r>
              <a:rPr lang="en-US" altLang="en-US" dirty="0" smtClean="0"/>
              <a:t>(c)</a:t>
            </a:r>
          </a:p>
          <a:p>
            <a:pPr lvl="1"/>
            <a:r>
              <a:rPr lang="en-US" altLang="en-US" dirty="0" smtClean="0"/>
              <a:t>Where c is </a:t>
            </a:r>
            <a:r>
              <a:rPr lang="en-US" altLang="en-US" b="1" dirty="0" smtClean="0">
                <a:solidFill>
                  <a:srgbClr val="F7B217"/>
                </a:solidFill>
              </a:rPr>
              <a:t>priority number</a:t>
            </a:r>
          </a:p>
          <a:p>
            <a:pPr lvl="1"/>
            <a:r>
              <a:rPr lang="en-US" altLang="en-US" dirty="0" smtClean="0"/>
              <a:t>Process with lowest number (highest priority) is scheduled next</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40</a:t>
            </a:fld>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882869" y="1093076"/>
            <a:ext cx="10478814" cy="5355850"/>
          </a:xfrm>
        </p:spPr>
        <p:txBody>
          <a:bodyPr>
            <a:normAutofit fontScale="62500" lnSpcReduction="20000"/>
          </a:bodyPr>
          <a:lstStyle/>
          <a:p>
            <a:pPr>
              <a:lnSpc>
                <a:spcPct val="80000"/>
              </a:lnSpc>
            </a:pPr>
            <a:r>
              <a:rPr lang="en-US" altLang="en-US" sz="5800" dirty="0" smtClean="0"/>
              <a:t>Allocate a single resource among competing processes using priority numbers that specify the maximum time a process  plans to use the resource</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2000" b="1" dirty="0" err="1" smtClean="0">
                <a:solidFill>
                  <a:srgbClr val="000000"/>
                </a:solidFill>
                <a:latin typeface="Courier New" pitchFamily="49" charset="0"/>
                <a:cs typeface="Courier New" pitchFamily="49" charset="0"/>
              </a:rPr>
              <a:t>R.acquire</a:t>
            </a:r>
            <a:r>
              <a:rPr lang="en-US" altLang="en-US" sz="2000" b="1" dirty="0" smtClean="0">
                <a:solidFill>
                  <a:srgbClr val="000000"/>
                </a:solidFill>
                <a:latin typeface="Courier New" pitchFamily="49" charset="0"/>
                <a:cs typeface="Courier New" pitchFamily="49" charset="0"/>
              </a:rPr>
              <a:t>(t)</a:t>
            </a:r>
            <a:r>
              <a:rPr lang="en-US" altLang="en-US"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access the </a:t>
            </a:r>
            <a:r>
              <a:rPr lang="en-US" altLang="en-US" b="1" dirty="0" err="1" smtClean="0">
                <a:solidFill>
                  <a:srgbClr val="000000"/>
                </a:solidFill>
                <a:latin typeface="Courier New" pitchFamily="49" charset="0"/>
                <a:cs typeface="Courier New" pitchFamily="49" charset="0"/>
              </a:rPr>
              <a:t>resurce</a:t>
            </a:r>
            <a:r>
              <a:rPr lang="en-US" altLang="en-US"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2000" b="1" dirty="0" err="1" smtClean="0">
                <a:solidFill>
                  <a:srgbClr val="000000"/>
                </a:solidFill>
                <a:latin typeface="Courier New" pitchFamily="49" charset="0"/>
                <a:cs typeface="Courier New" pitchFamily="49" charset="0"/>
              </a:rPr>
              <a:t>R.release</a:t>
            </a:r>
            <a:r>
              <a:rPr lang="en-US" altLang="en-US" sz="2000"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dirty="0" smtClean="0">
              <a:solidFill>
                <a:srgbClr val="0000FF"/>
              </a:solidFill>
            </a:endParaRPr>
          </a:p>
          <a:p>
            <a:pPr>
              <a:lnSpc>
                <a:spcPct val="80000"/>
              </a:lnSpc>
            </a:pPr>
            <a:r>
              <a:rPr lang="en-US" altLang="en-US" sz="5100" dirty="0" smtClean="0"/>
              <a:t>Where R is an instance of  type </a:t>
            </a:r>
            <a:r>
              <a:rPr lang="en-US" altLang="en-US" sz="2500" b="1" dirty="0" err="1" smtClean="0">
                <a:solidFill>
                  <a:srgbClr val="000000"/>
                </a:solidFill>
                <a:latin typeface="Courier New" pitchFamily="49" charset="0"/>
                <a:cs typeface="Courier New" pitchFamily="49" charset="0"/>
              </a:rPr>
              <a:t>ResourceAllocator</a:t>
            </a:r>
            <a:endParaRPr lang="en-US" altLang="en-US" sz="2500"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
        <p:nvSpPr>
          <p:cNvPr id="82947" name="Rectangle 2"/>
          <p:cNvSpPr>
            <a:spLocks noChangeArrowheads="1"/>
          </p:cNvSpPr>
          <p:nvPr/>
        </p:nvSpPr>
        <p:spPr bwMode="auto">
          <a:xfrm>
            <a:off x="840829" y="147145"/>
            <a:ext cx="10510343" cy="788276"/>
          </a:xfrm>
          <a:prstGeom prst="rect">
            <a:avLst/>
          </a:prstGeom>
          <a:noFill/>
          <a:ln w="9525">
            <a:noFill/>
            <a:miter lim="800000"/>
            <a:headEnd/>
            <a:tailEnd/>
          </a:ln>
        </p:spPr>
        <p:txBody>
          <a:bodyPr lIns="91426" tIns="45714" rIns="91426" bIns="45714" anchor="ctr"/>
          <a:lstStyle/>
          <a:p>
            <a:pPr algn="ctr" eaLnBrk="1" hangingPunct="1"/>
            <a:r>
              <a:rPr lang="en-US" altLang="en-US" sz="4000" b="1" dirty="0" smtClean="0">
                <a:solidFill>
                  <a:srgbClr val="F7B217"/>
                </a:solidFill>
                <a:latin typeface="Arial" pitchFamily="34" charset="0"/>
              </a:rPr>
              <a:t>Single </a:t>
            </a:r>
            <a:r>
              <a:rPr lang="en-US" altLang="en-US" sz="4000" b="1" dirty="0">
                <a:solidFill>
                  <a:srgbClr val="F7B217"/>
                </a:solidFill>
                <a:latin typeface="Arial" pitchFamily="34" charset="0"/>
              </a:rPr>
              <a:t>Resource </a:t>
            </a:r>
            <a:r>
              <a:rPr lang="en-US" altLang="en-US" sz="4000" b="1" dirty="0" smtClean="0">
                <a:solidFill>
                  <a:srgbClr val="F7B217"/>
                </a:solidFill>
                <a:latin typeface="Arial" pitchFamily="34" charset="0"/>
              </a:rPr>
              <a:t>Allocation</a:t>
            </a:r>
            <a:endParaRPr lang="en-US" altLang="en-US" sz="4000" b="1" dirty="0">
              <a:solidFill>
                <a:srgbClr val="F7B217"/>
              </a:solidFill>
              <a:latin typeface="Arial" pitchFamily="34" charset="0"/>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41</a:t>
            </a:fld>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0317" y="136633"/>
            <a:ext cx="10520855" cy="809297"/>
          </a:xfrm>
        </p:spPr>
        <p:txBody>
          <a:bodyPr>
            <a:normAutofit/>
          </a:bodyPr>
          <a:lstStyle/>
          <a:p>
            <a:pPr eaLnBrk="1" hangingPunct="1"/>
            <a:r>
              <a:rPr lang="en-US" altLang="en-US" dirty="0" smtClean="0"/>
              <a:t>A Monitor to Allocate Single Resource</a:t>
            </a:r>
          </a:p>
        </p:txBody>
      </p:sp>
      <p:sp>
        <p:nvSpPr>
          <p:cNvPr id="84995" name="Rectangle 3"/>
          <p:cNvSpPr>
            <a:spLocks noGrp="1" noChangeArrowheads="1"/>
          </p:cNvSpPr>
          <p:nvPr>
            <p:ph idx="1"/>
          </p:nvPr>
        </p:nvSpPr>
        <p:spPr>
          <a:xfrm>
            <a:off x="849660" y="1145136"/>
            <a:ext cx="10480492" cy="5087498"/>
          </a:xfrm>
        </p:spPr>
        <p:txBody>
          <a:bodyPr/>
          <a:lstStyle/>
          <a:p>
            <a:pPr>
              <a:buFont typeface="Monotype Sorts" pitchFamily="-84" charset="2"/>
              <a:buNone/>
              <a:tabLst>
                <a:tab pos="1368425" algn="l"/>
                <a:tab pos="1712913" algn="l"/>
                <a:tab pos="2335213" algn="l"/>
              </a:tabLst>
            </a:pPr>
            <a:endParaRPr lang="en-US" altLang="en-US" sz="1400" dirty="0" smtClean="0"/>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monitor </a:t>
            </a:r>
            <a:r>
              <a:rPr lang="en-US" altLang="en-US" sz="1600" dirty="0" err="1" smtClean="0">
                <a:solidFill>
                  <a:srgbClr val="000000"/>
                </a:solidFill>
                <a:latin typeface="Courier New" pitchFamily="49" charset="0"/>
                <a:cs typeface="Courier New" pitchFamily="49" charset="0"/>
              </a:rPr>
              <a:t>ResourceAllocator</a:t>
            </a:r>
            <a:r>
              <a:rPr lang="en-US" altLang="en-US" sz="1600"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boolean</a:t>
            </a:r>
            <a:r>
              <a:rPr lang="en-US" altLang="en-US" sz="1600" dirty="0" smtClean="0">
                <a:solidFill>
                  <a:srgbClr val="000000"/>
                </a:solidFill>
                <a:latin typeface="Courier New" pitchFamily="49" charset="0"/>
                <a:cs typeface="Courier New" pitchFamily="49" charset="0"/>
              </a:rPr>
              <a:t> busy;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condition x;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void acquire(</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time) {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if (busy)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x.wait</a:t>
            </a:r>
            <a:r>
              <a:rPr lang="en-US" altLang="en-US" sz="1600" dirty="0" smtClean="0">
                <a:solidFill>
                  <a:srgbClr val="000000"/>
                </a:solidFill>
                <a:latin typeface="Courier New" pitchFamily="49" charset="0"/>
                <a:cs typeface="Courier New" pitchFamily="49" charset="0"/>
              </a:rPr>
              <a:t>(time);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busy = TRUE;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busy = FALSE;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x.signal</a:t>
            </a:r>
            <a:r>
              <a:rPr lang="en-US" altLang="en-US" sz="1600"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initialization code()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busy = FALSE;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a:t>
            </a:r>
            <a:r>
              <a:rPr lang="en-US" altLang="en-US" sz="1600" b="1" dirty="0" smtClean="0"/>
              <a:t>	</a:t>
            </a:r>
            <a:r>
              <a:rPr lang="en-US" altLang="en-US" sz="1400" b="1" dirty="0" smtClean="0"/>
              <a:t>	</a:t>
            </a:r>
            <a:r>
              <a:rPr lang="en-US" altLang="en-US" sz="1400" dirty="0" smtClean="0"/>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42</a:t>
            </a:fld>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64999" y="472120"/>
            <a:ext cx="7524751" cy="5262979"/>
          </a:xfrm>
          <a:prstGeom prst="rect">
            <a:avLst/>
          </a:prstGeom>
          <a:noFill/>
          <a:ln>
            <a:noFill/>
          </a:ln>
          <a:scene3d>
            <a:camera prst="perspectiveRelaxed"/>
            <a:lightRig rig="threePt" dir="t"/>
          </a:scene3d>
        </p:spPr>
        <p:txBody>
          <a:bodyPr wrap="square" lIns="91440" tIns="45720" rIns="91440" bIns="45720">
            <a:spAutoFit/>
          </a:bodyPr>
          <a:lstStyle/>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.text</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__start:	addi t1, zero, 0x18</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addi t2, zero, 0x21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cycle: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beq</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t1, t2, done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slt</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bne</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zero,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t1,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t2, t2, t1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done:		add t3, t1, zero</a:t>
            </a:r>
            <a:endParaRPr lang="ru-RU" sz="2400" b="0" cap="none" spc="0" dirty="0">
              <a:ln w="0"/>
              <a:solidFill>
                <a:srgbClr val="273272"/>
              </a:solidFill>
              <a:effectLst>
                <a:reflection blurRad="6350" stA="53000" endA="300" endPos="35500" dir="5400000" sy="-90000" algn="bl" rotWithShape="0"/>
              </a:effectLst>
              <a:latin typeface="Courier New" pitchFamily="49" charset="0"/>
              <a:cs typeface="Courier New" pitchFamily="49" charset="0"/>
            </a:endParaRPr>
          </a:p>
        </p:txBody>
      </p:sp>
      <p:sp>
        <p:nvSpPr>
          <p:cNvPr id="2" name="Заголовок 1"/>
          <p:cNvSpPr>
            <a:spLocks noGrp="1"/>
          </p:cNvSpPr>
          <p:nvPr>
            <p:ph type="title"/>
          </p:nvPr>
        </p:nvSpPr>
        <p:spPr/>
        <p:txBody>
          <a:bodyPr>
            <a:normAutofit/>
          </a:bodyPr>
          <a:lstStyle/>
          <a:p>
            <a:r>
              <a:rPr lang="en-US" dirty="0" smtClean="0"/>
              <a:t>Any Questions?</a:t>
            </a:r>
            <a:endParaRPr lang="ru-RU" sz="4000" dirty="0"/>
          </a:p>
        </p:txBody>
      </p:sp>
      <p:sp>
        <p:nvSpPr>
          <p:cNvPr id="6" name="Номер слайда 5"/>
          <p:cNvSpPr>
            <a:spLocks noGrp="1"/>
          </p:cNvSpPr>
          <p:nvPr>
            <p:ph type="sldNum" sz="quarter" idx="12"/>
          </p:nvPr>
        </p:nvSpPr>
        <p:spPr/>
        <p:txBody>
          <a:bodyPr/>
          <a:lstStyle/>
          <a:p>
            <a:pPr algn="ctr"/>
            <a:fld id="{1397BFD8-F312-4EF2-A268-44FB4BDDBBB0}" type="slidenum">
              <a:rPr lang="ru-RU" smtClean="0"/>
              <a:pPr algn="ctr"/>
              <a:t>43</a:t>
            </a:fld>
            <a:endParaRPr lang="ru-RU" dirty="0"/>
          </a:p>
        </p:txBody>
      </p:sp>
    </p:spTree>
    <p:extLst>
      <p:ext uri="{BB962C8B-B14F-4D97-AF65-F5344CB8AC3E}">
        <p14:creationId xmlns="" xmlns:p14="http://schemas.microsoft.com/office/powerpoint/2010/main" val="4217875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51338" y="136634"/>
            <a:ext cx="10520855" cy="809297"/>
          </a:xfrm>
        </p:spPr>
        <p:txBody>
          <a:bodyPr>
            <a:normAutofit/>
          </a:bodyPr>
          <a:lstStyle/>
          <a:p>
            <a:pPr eaLnBrk="1" hangingPunct="1"/>
            <a:r>
              <a:rPr lang="en-US" altLang="en-US" dirty="0" smtClean="0"/>
              <a:t>Producer </a:t>
            </a:r>
          </a:p>
        </p:txBody>
      </p:sp>
      <p:sp>
        <p:nvSpPr>
          <p:cNvPr id="13315" name="Rectangle 3"/>
          <p:cNvSpPr>
            <a:spLocks noGrp="1" noChangeArrowheads="1"/>
          </p:cNvSpPr>
          <p:nvPr>
            <p:ph type="body" idx="1"/>
          </p:nvPr>
        </p:nvSpPr>
        <p:spPr>
          <a:xfrm>
            <a:off x="861848" y="1124607"/>
            <a:ext cx="10489324" cy="5044965"/>
          </a:xfrm>
        </p:spPr>
        <p:txBody>
          <a:bodyPr/>
          <a:lstStyle/>
          <a:p>
            <a:pPr marL="0" indent="0">
              <a:buFont typeface="Monotype Sorts" pitchFamily="-84" charset="2"/>
              <a:buNone/>
            </a:pPr>
            <a:r>
              <a:rPr lang="en-US" altLang="en-US" sz="1700" dirty="0" smtClean="0">
                <a:latin typeface="Courier New" pitchFamily="49" charset="0"/>
                <a:cs typeface="Courier New" pitchFamily="49" charset="0"/>
              </a:rPr>
              <a:t>while (true) {</a:t>
            </a:r>
            <a:br>
              <a:rPr lang="en-US" altLang="en-US" sz="1700" dirty="0" smtClean="0">
                <a:latin typeface="Courier New" pitchFamily="49" charset="0"/>
                <a:cs typeface="Courier New" pitchFamily="49" charset="0"/>
              </a:rPr>
            </a:br>
            <a:r>
              <a:rPr lang="en-US" altLang="en-US" sz="1700" dirty="0" smtClean="0">
                <a:latin typeface="Courier New" pitchFamily="49" charset="0"/>
                <a:cs typeface="Courier New" pitchFamily="49" charset="0"/>
              </a:rPr>
              <a:t>	/* produce an item in next produced */ </a:t>
            </a:r>
          </a:p>
          <a:p>
            <a:pPr marL="0" indent="0">
              <a:buFont typeface="Monotype Sorts" pitchFamily="-84" charset="2"/>
              <a:buNone/>
            </a:pPr>
            <a:r>
              <a:rPr lang="en-US" altLang="en-US" sz="1700" dirty="0" smtClean="0">
                <a:latin typeface="Courier New" pitchFamily="49" charset="0"/>
                <a:cs typeface="Courier New" pitchFamily="49" charset="0"/>
              </a:rPr>
              <a:t>	</a:t>
            </a:r>
          </a:p>
          <a:p>
            <a:pPr marL="0" indent="0">
              <a:buFont typeface="Monotype Sorts" pitchFamily="-84" charset="2"/>
              <a:buNone/>
            </a:pPr>
            <a:r>
              <a:rPr lang="en-US" altLang="en-US" sz="1700" dirty="0" smtClean="0">
                <a:latin typeface="Courier New" pitchFamily="49" charset="0"/>
                <a:cs typeface="Courier New" pitchFamily="49" charset="0"/>
              </a:rPr>
              <a:t>	while (counter == BUFFER_SIZE) ; </a:t>
            </a:r>
          </a:p>
          <a:p>
            <a:pPr marL="0" indent="0">
              <a:buFont typeface="Monotype Sorts" pitchFamily="-84" charset="2"/>
              <a:buNone/>
            </a:pPr>
            <a:r>
              <a:rPr lang="en-US" altLang="en-US" sz="1700" dirty="0" smtClean="0">
                <a:latin typeface="Courier New" pitchFamily="49" charset="0"/>
                <a:cs typeface="Courier New" pitchFamily="49" charset="0"/>
              </a:rPr>
              <a:t>		/* do nothing */ </a:t>
            </a:r>
          </a:p>
          <a:p>
            <a:pPr marL="0" indent="0">
              <a:buFont typeface="Monotype Sorts" pitchFamily="-84" charset="2"/>
              <a:buNone/>
            </a:pPr>
            <a:r>
              <a:rPr lang="en-US" altLang="en-US" sz="1700" dirty="0" smtClean="0">
                <a:latin typeface="Courier New" pitchFamily="49" charset="0"/>
                <a:cs typeface="Courier New" pitchFamily="49" charset="0"/>
              </a:rPr>
              <a:t>	buffer[in] = </a:t>
            </a:r>
            <a:r>
              <a:rPr lang="en-US" altLang="en-US" sz="1700" dirty="0" err="1" smtClean="0">
                <a:latin typeface="Courier New" pitchFamily="49" charset="0"/>
                <a:cs typeface="Courier New" pitchFamily="49" charset="0"/>
              </a:rPr>
              <a:t>next_produced</a:t>
            </a:r>
            <a:r>
              <a:rPr lang="en-US" altLang="en-US" sz="1700" dirty="0" smtClean="0">
                <a:latin typeface="Courier New" pitchFamily="49" charset="0"/>
                <a:cs typeface="Courier New" pitchFamily="49" charset="0"/>
              </a:rPr>
              <a:t>; </a:t>
            </a:r>
          </a:p>
          <a:p>
            <a:pPr marL="0" indent="0">
              <a:buFont typeface="Monotype Sorts" pitchFamily="-84" charset="2"/>
              <a:buNone/>
            </a:pPr>
            <a:r>
              <a:rPr lang="en-US" altLang="en-US" sz="1700" dirty="0" smtClean="0">
                <a:latin typeface="Courier New" pitchFamily="49" charset="0"/>
                <a:cs typeface="Courier New" pitchFamily="49" charset="0"/>
              </a:rPr>
              <a:t>	in = (in + 1) % BUFFER_SIZE; </a:t>
            </a:r>
          </a:p>
          <a:p>
            <a:pPr marL="0" indent="0">
              <a:buFont typeface="Monotype Sorts" pitchFamily="-84" charset="2"/>
              <a:buNone/>
            </a:pPr>
            <a:r>
              <a:rPr lang="en-US" altLang="en-US" sz="1700" dirty="0" smtClean="0">
                <a:latin typeface="Courier New" pitchFamily="49" charset="0"/>
                <a:cs typeface="Courier New" pitchFamily="49" charset="0"/>
              </a:rPr>
              <a:t>	counter++; </a:t>
            </a:r>
          </a:p>
          <a:p>
            <a:pPr marL="0" indent="0">
              <a:buFont typeface="Monotype Sorts" pitchFamily="-84" charset="2"/>
              <a:buNone/>
            </a:pPr>
            <a:r>
              <a:rPr lang="en-US" altLang="en-US" sz="1700" dirty="0" smtClean="0">
                <a:latin typeface="Courier New" pitchFamily="49" charset="0"/>
                <a:cs typeface="Courier New" pitchFamily="49" charset="0"/>
              </a:rPr>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5</a:t>
            </a:fld>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40827" y="157654"/>
            <a:ext cx="10510345" cy="809297"/>
          </a:xfrm>
        </p:spPr>
        <p:txBody>
          <a:bodyPr>
            <a:normAutofit/>
          </a:bodyPr>
          <a:lstStyle/>
          <a:p>
            <a:pPr eaLnBrk="1" hangingPunct="1"/>
            <a:r>
              <a:rPr lang="en-US" altLang="en-US" dirty="0" smtClean="0"/>
              <a:t>Consumer</a:t>
            </a:r>
          </a:p>
        </p:txBody>
      </p:sp>
      <p:sp>
        <p:nvSpPr>
          <p:cNvPr id="15363" name="Rectangle 3"/>
          <p:cNvSpPr>
            <a:spLocks noGrp="1" noChangeArrowheads="1"/>
          </p:cNvSpPr>
          <p:nvPr>
            <p:ph type="body" idx="1"/>
          </p:nvPr>
        </p:nvSpPr>
        <p:spPr>
          <a:xfrm>
            <a:off x="1303867" y="1262064"/>
            <a:ext cx="9169400" cy="4860925"/>
          </a:xfrm>
        </p:spPr>
        <p:txBody>
          <a:bodyPr/>
          <a:lstStyle/>
          <a:p>
            <a:pPr marL="0" indent="0">
              <a:buFont typeface="Monotype Sorts" pitchFamily="-84" charset="2"/>
              <a:buNone/>
            </a:pPr>
            <a:r>
              <a:rPr lang="en-US" altLang="en-US" sz="1600" smtClean="0">
                <a:latin typeface="Courier New" pitchFamily="49" charset="0"/>
                <a:cs typeface="Courier New" pitchFamily="49" charset="0"/>
              </a:rPr>
              <a:t>while (true) {</a:t>
            </a:r>
          </a:p>
          <a:p>
            <a:pPr marL="0" indent="0">
              <a:buFont typeface="Monotype Sorts" pitchFamily="-84" charset="2"/>
              <a:buNone/>
            </a:pPr>
            <a:r>
              <a:rPr lang="en-US" altLang="en-US" sz="1600" smtClean="0">
                <a:latin typeface="Courier New" pitchFamily="49" charset="0"/>
                <a:cs typeface="Courier New" pitchFamily="49" charset="0"/>
              </a:rPr>
              <a:t>	while (counter == 0) </a:t>
            </a:r>
          </a:p>
          <a:p>
            <a:pPr marL="0" indent="0">
              <a:buFont typeface="Monotype Sorts" pitchFamily="-84" charset="2"/>
              <a:buNone/>
            </a:pPr>
            <a:r>
              <a:rPr lang="en-US" altLang="en-US" sz="1600" smtClean="0">
                <a:latin typeface="Courier New" pitchFamily="49" charset="0"/>
                <a:cs typeface="Courier New" pitchFamily="49" charset="0"/>
              </a:rPr>
              <a:t>		; /* do nothing */ </a:t>
            </a:r>
          </a:p>
          <a:p>
            <a:pPr marL="0" indent="0">
              <a:buFont typeface="Monotype Sorts" pitchFamily="-84" charset="2"/>
              <a:buNone/>
            </a:pPr>
            <a:r>
              <a:rPr lang="en-US" altLang="en-US" sz="1600" smtClean="0">
                <a:latin typeface="Courier New" pitchFamily="49" charset="0"/>
                <a:cs typeface="Courier New" pitchFamily="49" charset="0"/>
              </a:rPr>
              <a:t>	next_consumed = buffer[out]; </a:t>
            </a:r>
          </a:p>
          <a:p>
            <a:pPr marL="0" indent="0">
              <a:buFont typeface="Monotype Sorts" pitchFamily="-84" charset="2"/>
              <a:buNone/>
            </a:pPr>
            <a:r>
              <a:rPr lang="en-US" altLang="en-US" sz="1600" smtClean="0">
                <a:latin typeface="Courier New" pitchFamily="49" charset="0"/>
                <a:cs typeface="Courier New" pitchFamily="49" charset="0"/>
              </a:rPr>
              <a:t>	out = (out + 1) % BUFFER_SIZE; 	</a:t>
            </a:r>
          </a:p>
          <a:p>
            <a:pPr marL="0" indent="0">
              <a:buFont typeface="Monotype Sorts" pitchFamily="-84" charset="2"/>
              <a:buNone/>
            </a:pPr>
            <a:r>
              <a:rPr lang="en-US" altLang="en-US" sz="1600" smtClean="0">
                <a:latin typeface="Courier New" pitchFamily="49" charset="0"/>
                <a:cs typeface="Courier New" pitchFamily="49" charset="0"/>
              </a:rPr>
              <a:t>        counter--; </a:t>
            </a:r>
          </a:p>
          <a:p>
            <a:pPr marL="0" indent="0">
              <a:buFont typeface="Monotype Sorts" pitchFamily="-84" charset="2"/>
              <a:buNone/>
            </a:pPr>
            <a:r>
              <a:rPr lang="en-US" altLang="en-US" sz="1600" smtClean="0">
                <a:latin typeface="Courier New" pitchFamily="49" charset="0"/>
                <a:cs typeface="Courier New" pitchFamily="49" charset="0"/>
              </a:rPr>
              <a:t>	/* consume the item in next consumed */ </a:t>
            </a:r>
          </a:p>
          <a:p>
            <a:pPr marL="0" indent="0">
              <a:buFont typeface="Monotype Sorts" pitchFamily="-84" charset="2"/>
              <a:buNone/>
            </a:pPr>
            <a:r>
              <a:rPr lang="en-US" altLang="en-US" sz="1600" smtClean="0">
                <a:latin typeface="Courier New" pitchFamily="49" charset="0"/>
                <a:cs typeface="Courier New" pitchFamily="49" charset="0"/>
              </a:rPr>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6</a:t>
            </a:fld>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19807" y="126124"/>
            <a:ext cx="10520856" cy="861848"/>
          </a:xfrm>
        </p:spPr>
        <p:txBody>
          <a:bodyPr>
            <a:normAutofit/>
          </a:bodyPr>
          <a:lstStyle/>
          <a:p>
            <a:pPr eaLnBrk="1" hangingPunct="1"/>
            <a:r>
              <a:rPr lang="en-US" altLang="en-US" dirty="0" smtClean="0"/>
              <a:t>Race Condition</a:t>
            </a:r>
          </a:p>
        </p:txBody>
      </p:sp>
      <p:sp>
        <p:nvSpPr>
          <p:cNvPr id="17411" name="Rectangle 1027"/>
          <p:cNvSpPr>
            <a:spLocks noGrp="1" noChangeArrowheads="1"/>
          </p:cNvSpPr>
          <p:nvPr>
            <p:ph idx="1"/>
          </p:nvPr>
        </p:nvSpPr>
        <p:spPr>
          <a:xfrm>
            <a:off x="1339851" y="1177926"/>
            <a:ext cx="10756900" cy="5173663"/>
          </a:xfrm>
        </p:spPr>
        <p:txBody>
          <a:bodyPr/>
          <a:lstStyle/>
          <a:p>
            <a:pPr>
              <a:lnSpc>
                <a:spcPct val="90000"/>
              </a:lnSpc>
            </a:pPr>
            <a:r>
              <a:rPr lang="en-US" altLang="en-US" b="1" smtClean="0">
                <a:solidFill>
                  <a:srgbClr val="000000"/>
                </a:solidFill>
                <a:latin typeface="Courier New" pitchFamily="49" charset="0"/>
                <a:cs typeface="Courier New" pitchFamily="49" charset="0"/>
              </a:rPr>
              <a:t>counter++ </a:t>
            </a:r>
            <a:r>
              <a:rPr lang="en-US" altLang="en-US" sz="1600" smtClean="0"/>
              <a:t>could be implemented as</a:t>
            </a:r>
            <a:br>
              <a:rPr lang="en-US" altLang="en-US" sz="1600" smtClean="0"/>
            </a:br>
            <a:r>
              <a:rPr lang="en-US" altLang="en-US" sz="1600" smtClean="0"/>
              <a:t/>
            </a:r>
            <a:br>
              <a:rPr lang="en-US" altLang="en-US" sz="1600" smtClean="0"/>
            </a:br>
            <a:r>
              <a:rPr lang="en-US" altLang="en-US" sz="1600" b="1" smtClean="0">
                <a:latin typeface="Courier New" pitchFamily="49" charset="0"/>
                <a:cs typeface="Courier New" pitchFamily="49" charset="0"/>
              </a:rPr>
              <a:t>     </a:t>
            </a:r>
            <a:r>
              <a:rPr lang="en-US" altLang="en-US" sz="1600" b="1" smtClean="0">
                <a:solidFill>
                  <a:srgbClr val="0000FF"/>
                </a:solidFill>
                <a:latin typeface="Courier New" pitchFamily="49" charset="0"/>
                <a:cs typeface="Courier New" pitchFamily="49" charset="0"/>
              </a:rPr>
              <a:t>register1 = counter</a:t>
            </a:r>
            <a:br>
              <a:rPr lang="en-US" altLang="en-US" sz="1600" b="1" smtClean="0">
                <a:solidFill>
                  <a:srgbClr val="0000FF"/>
                </a:solidFill>
                <a:latin typeface="Courier New" pitchFamily="49" charset="0"/>
                <a:cs typeface="Courier New" pitchFamily="49" charset="0"/>
              </a:rPr>
            </a:br>
            <a:r>
              <a:rPr lang="en-US" altLang="en-US" sz="1600" b="1" smtClean="0">
                <a:solidFill>
                  <a:srgbClr val="0000FF"/>
                </a:solidFill>
                <a:latin typeface="Courier New" pitchFamily="49" charset="0"/>
                <a:cs typeface="Courier New" pitchFamily="49" charset="0"/>
              </a:rPr>
              <a:t>     register1 = register1 + 1</a:t>
            </a:r>
            <a:br>
              <a:rPr lang="en-US" altLang="en-US" sz="1600" b="1" smtClean="0">
                <a:solidFill>
                  <a:srgbClr val="0000FF"/>
                </a:solidFill>
                <a:latin typeface="Courier New" pitchFamily="49" charset="0"/>
                <a:cs typeface="Courier New" pitchFamily="49" charset="0"/>
              </a:rPr>
            </a:br>
            <a:r>
              <a:rPr lang="en-US" altLang="en-US" sz="1600" b="1" smtClean="0">
                <a:solidFill>
                  <a:srgbClr val="0000FF"/>
                </a:solidFill>
                <a:latin typeface="Courier New" pitchFamily="49" charset="0"/>
                <a:cs typeface="Courier New" pitchFamily="49" charset="0"/>
              </a:rPr>
              <a:t>     counter = register1</a:t>
            </a:r>
            <a:endParaRPr lang="en-US" altLang="en-US" sz="800" smtClean="0">
              <a:solidFill>
                <a:srgbClr val="0000FF"/>
              </a:solidFill>
            </a:endParaRPr>
          </a:p>
          <a:p>
            <a:pPr>
              <a:lnSpc>
                <a:spcPct val="90000"/>
              </a:lnSpc>
            </a:pPr>
            <a:r>
              <a:rPr lang="en-US" altLang="en-US" b="1" smtClean="0">
                <a:solidFill>
                  <a:srgbClr val="000000"/>
                </a:solidFill>
                <a:latin typeface="Courier New" pitchFamily="49" charset="0"/>
                <a:cs typeface="Courier New" pitchFamily="49" charset="0"/>
              </a:rPr>
              <a:t>counter--</a:t>
            </a:r>
            <a:r>
              <a:rPr lang="en-US" altLang="en-US" sz="1600" b="1" smtClean="0">
                <a:solidFill>
                  <a:schemeClr val="tx2"/>
                </a:solidFill>
                <a:latin typeface="Courier New" pitchFamily="49" charset="0"/>
                <a:cs typeface="Courier New" pitchFamily="49" charset="0"/>
              </a:rPr>
              <a:t> </a:t>
            </a:r>
            <a:r>
              <a:rPr lang="en-US" altLang="en-US" sz="1600" smtClean="0"/>
              <a:t>could be implemented as</a:t>
            </a:r>
            <a:br>
              <a:rPr lang="en-US" altLang="en-US" sz="1600" smtClean="0"/>
            </a:br>
            <a:r>
              <a:rPr lang="en-US" altLang="en-US" sz="1600" smtClean="0"/>
              <a:t/>
            </a:r>
            <a:br>
              <a:rPr lang="en-US" altLang="en-US" sz="1600" smtClean="0"/>
            </a:br>
            <a:r>
              <a:rPr lang="en-US" altLang="en-US" sz="1600" b="1" smtClean="0">
                <a:latin typeface="Courier New" pitchFamily="49" charset="0"/>
                <a:cs typeface="Courier New" pitchFamily="49" charset="0"/>
              </a:rPr>
              <a:t>     </a:t>
            </a:r>
            <a:r>
              <a:rPr lang="en-US" altLang="en-US" sz="1600" b="1" smtClean="0">
                <a:solidFill>
                  <a:schemeClr val="tx2"/>
                </a:solidFill>
                <a:latin typeface="Courier New" pitchFamily="49" charset="0"/>
                <a:cs typeface="Courier New" pitchFamily="49" charset="0"/>
              </a:rPr>
              <a:t>register2 = counter</a:t>
            </a:r>
            <a:br>
              <a:rPr lang="en-US" altLang="en-US" sz="1600" b="1" smtClean="0">
                <a:solidFill>
                  <a:schemeClr val="tx2"/>
                </a:solidFill>
                <a:latin typeface="Courier New" pitchFamily="49" charset="0"/>
                <a:cs typeface="Courier New" pitchFamily="49" charset="0"/>
              </a:rPr>
            </a:br>
            <a:r>
              <a:rPr lang="en-US" altLang="en-US" sz="1600" b="1" smtClean="0">
                <a:solidFill>
                  <a:schemeClr val="tx2"/>
                </a:solidFill>
                <a:latin typeface="Courier New" pitchFamily="49" charset="0"/>
                <a:cs typeface="Courier New" pitchFamily="49" charset="0"/>
              </a:rPr>
              <a:t>     register2 = register2 - 1</a:t>
            </a:r>
            <a:br>
              <a:rPr lang="en-US" altLang="en-US" sz="1600" b="1" smtClean="0">
                <a:solidFill>
                  <a:schemeClr val="tx2"/>
                </a:solidFill>
                <a:latin typeface="Courier New" pitchFamily="49" charset="0"/>
                <a:cs typeface="Courier New" pitchFamily="49" charset="0"/>
              </a:rPr>
            </a:br>
            <a:r>
              <a:rPr lang="en-US" altLang="en-US" sz="1600" b="1" smtClean="0">
                <a:solidFill>
                  <a:schemeClr val="tx2"/>
                </a:solidFill>
                <a:latin typeface="Courier New" pitchFamily="49" charset="0"/>
                <a:cs typeface="Courier New" pitchFamily="49" charset="0"/>
              </a:rPr>
              <a:t>     counter = register2</a:t>
            </a:r>
          </a:p>
          <a:p>
            <a:pPr>
              <a:lnSpc>
                <a:spcPct val="90000"/>
              </a:lnSpc>
              <a:buFont typeface="Monotype Sorts" pitchFamily="-84" charset="2"/>
              <a:buNone/>
            </a:pPr>
            <a:endParaRPr lang="en-US" altLang="en-US" sz="800" smtClean="0">
              <a:solidFill>
                <a:schemeClr val="tx2"/>
              </a:solidFill>
            </a:endParaRPr>
          </a:p>
          <a:p>
            <a:pPr>
              <a:lnSpc>
                <a:spcPct val="90000"/>
              </a:lnSpc>
            </a:pPr>
            <a:r>
              <a:rPr lang="en-US" altLang="en-US" sz="1600" smtClean="0"/>
              <a:t>Consider this execution interleaving with </a:t>
            </a:r>
            <a:r>
              <a:rPr lang="ja-JP" altLang="en-US" sz="1600" smtClean="0"/>
              <a:t>“</a:t>
            </a:r>
            <a:r>
              <a:rPr lang="en-US" altLang="ja-JP" sz="1600" smtClean="0"/>
              <a:t>count = 5</a:t>
            </a:r>
            <a:r>
              <a:rPr lang="ja-JP" altLang="en-US" sz="1600" smtClean="0"/>
              <a:t>”</a:t>
            </a:r>
            <a:r>
              <a:rPr lang="en-US" altLang="ja-JP" sz="1600" smtClean="0"/>
              <a:t> initially:</a:t>
            </a:r>
          </a:p>
          <a:p>
            <a:pPr lvl="1">
              <a:lnSpc>
                <a:spcPct val="90000"/>
              </a:lnSpc>
              <a:buFont typeface="Monotype Sorts" pitchFamily="-84" charset="2"/>
              <a:buNone/>
            </a:pPr>
            <a:r>
              <a:rPr lang="en-US" altLang="en-US" sz="1600" smtClean="0"/>
              <a:t>	S0: producer execute </a:t>
            </a:r>
            <a:r>
              <a:rPr lang="en-US" altLang="en-US" sz="1600" b="1" smtClean="0">
                <a:solidFill>
                  <a:srgbClr val="0000FF"/>
                </a:solidFill>
                <a:latin typeface="Courier New" pitchFamily="49" charset="0"/>
              </a:rPr>
              <a:t>register1 = counter</a:t>
            </a:r>
            <a:r>
              <a:rPr lang="en-US" altLang="en-US" sz="1600" b="1" smtClean="0">
                <a:latin typeface="Courier New" pitchFamily="49" charset="0"/>
              </a:rPr>
              <a:t>         </a:t>
            </a:r>
            <a:r>
              <a:rPr lang="en-US" altLang="en-US" sz="1600" smtClean="0"/>
              <a:t>{register1 = 5}</a:t>
            </a:r>
            <a:br>
              <a:rPr lang="en-US" altLang="en-US" sz="1600" smtClean="0"/>
            </a:br>
            <a:r>
              <a:rPr lang="en-US" altLang="en-US" sz="1600" smtClean="0"/>
              <a:t>S1: producer execute </a:t>
            </a:r>
            <a:r>
              <a:rPr lang="en-US" altLang="en-US" sz="1600" b="1" smtClean="0">
                <a:solidFill>
                  <a:srgbClr val="0000FF"/>
                </a:solidFill>
                <a:latin typeface="Courier New" pitchFamily="49" charset="0"/>
              </a:rPr>
              <a:t>register1 = register1 + 1   </a:t>
            </a:r>
            <a:r>
              <a:rPr lang="en-US" altLang="en-US" sz="1600" smtClean="0"/>
              <a:t>{register1 = 6} </a:t>
            </a:r>
            <a:br>
              <a:rPr lang="en-US" altLang="en-US" sz="1600" smtClean="0"/>
            </a:br>
            <a:r>
              <a:rPr lang="en-US" altLang="en-US" sz="1600" smtClean="0"/>
              <a:t>S2: consumer execute </a:t>
            </a:r>
            <a:r>
              <a:rPr lang="en-US" altLang="en-US" sz="1600" b="1" smtClean="0">
                <a:solidFill>
                  <a:schemeClr val="tx2"/>
                </a:solidFill>
                <a:latin typeface="Courier New" pitchFamily="49" charset="0"/>
              </a:rPr>
              <a:t>register2 = counter</a:t>
            </a:r>
            <a:r>
              <a:rPr lang="en-US" altLang="en-US" sz="1600" b="1" smtClean="0">
                <a:latin typeface="Courier New" pitchFamily="49" charset="0"/>
              </a:rPr>
              <a:t>        </a:t>
            </a:r>
            <a:r>
              <a:rPr lang="en-US" altLang="en-US" sz="1600" smtClean="0"/>
              <a:t>{register2 = 5} </a:t>
            </a:r>
            <a:br>
              <a:rPr lang="en-US" altLang="en-US" sz="1600" smtClean="0"/>
            </a:br>
            <a:r>
              <a:rPr lang="en-US" altLang="en-US" sz="1600" smtClean="0"/>
              <a:t>S3: consumer execute </a:t>
            </a:r>
            <a:r>
              <a:rPr lang="en-US" altLang="en-US" sz="1600" b="1" smtClean="0">
                <a:solidFill>
                  <a:schemeClr val="tx2"/>
                </a:solidFill>
                <a:latin typeface="Courier New" pitchFamily="49" charset="0"/>
              </a:rPr>
              <a:t>register2 = register2 – 1  </a:t>
            </a:r>
            <a:r>
              <a:rPr lang="en-US" altLang="en-US" sz="1600" smtClean="0"/>
              <a:t>{register2 = 4} </a:t>
            </a:r>
            <a:br>
              <a:rPr lang="en-US" altLang="en-US" sz="1600" smtClean="0"/>
            </a:br>
            <a:r>
              <a:rPr lang="en-US" altLang="en-US" sz="1600" smtClean="0"/>
              <a:t>S4: producer execute </a:t>
            </a:r>
            <a:r>
              <a:rPr lang="en-US" altLang="en-US" sz="1600" b="1" smtClean="0">
                <a:solidFill>
                  <a:srgbClr val="0000FF"/>
                </a:solidFill>
                <a:latin typeface="Courier New" pitchFamily="49" charset="0"/>
              </a:rPr>
              <a:t>counter = register1         </a:t>
            </a:r>
            <a:r>
              <a:rPr lang="en-US" altLang="en-US" sz="1600" smtClean="0"/>
              <a:t>{counter = 6 } </a:t>
            </a:r>
            <a:br>
              <a:rPr lang="en-US" altLang="en-US" sz="1600" smtClean="0"/>
            </a:br>
            <a:r>
              <a:rPr lang="en-US" altLang="en-US" sz="1600" smtClean="0"/>
              <a:t>S5: consumer execute </a:t>
            </a:r>
            <a:r>
              <a:rPr lang="en-US" altLang="en-US" sz="1600" b="1" smtClean="0">
                <a:solidFill>
                  <a:schemeClr val="tx2"/>
                </a:solidFill>
                <a:latin typeface="Courier New" pitchFamily="49" charset="0"/>
              </a:rPr>
              <a:t>counter = register2        </a:t>
            </a:r>
            <a:r>
              <a:rPr lang="en-US" altLang="en-US" sz="1600" smtClean="0"/>
              <a:t>{counter = 4}</a:t>
            </a:r>
          </a:p>
          <a:p>
            <a:pPr lvl="1">
              <a:lnSpc>
                <a:spcPct val="90000"/>
              </a:lnSpc>
              <a:buFont typeface="Monotype Sorts" pitchFamily="-84" charset="2"/>
              <a:buNone/>
            </a:pPr>
            <a:endParaRPr lang="en-US" altLang="en-US"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7</a:t>
            </a:fld>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0317" y="147144"/>
            <a:ext cx="10520856" cy="840827"/>
          </a:xfrm>
        </p:spPr>
        <p:txBody>
          <a:bodyPr>
            <a:normAutofit/>
          </a:bodyPr>
          <a:lstStyle/>
          <a:p>
            <a:r>
              <a:rPr lang="en-US" altLang="en-US" dirty="0" smtClean="0"/>
              <a:t>Critical Section Problem</a:t>
            </a:r>
          </a:p>
        </p:txBody>
      </p:sp>
      <p:sp>
        <p:nvSpPr>
          <p:cNvPr id="19459" name="Content Placeholder 2"/>
          <p:cNvSpPr>
            <a:spLocks noGrp="1"/>
          </p:cNvSpPr>
          <p:nvPr>
            <p:ph idx="1"/>
          </p:nvPr>
        </p:nvSpPr>
        <p:spPr>
          <a:xfrm>
            <a:off x="882869" y="1156138"/>
            <a:ext cx="10394731" cy="5013434"/>
          </a:xfrm>
        </p:spPr>
        <p:txBody>
          <a:bodyPr>
            <a:normAutofit fontScale="92500"/>
          </a:bodyPr>
          <a:lstStyle/>
          <a:p>
            <a:r>
              <a:rPr lang="en-US" altLang="en-US" dirty="0" smtClean="0"/>
              <a:t>Consider system of </a:t>
            </a:r>
            <a:r>
              <a:rPr lang="en-US" altLang="en-US" b="1" i="1" dirty="0" smtClean="0"/>
              <a:t>n</a:t>
            </a:r>
            <a:r>
              <a:rPr lang="en-US" altLang="en-US" b="1" dirty="0" smtClean="0"/>
              <a:t> </a:t>
            </a:r>
            <a:r>
              <a:rPr lang="en-US" altLang="en-US" dirty="0" smtClean="0"/>
              <a:t>processes {</a:t>
            </a:r>
            <a:r>
              <a:rPr lang="en-US" altLang="en-US" b="1" i="1" dirty="0" smtClean="0"/>
              <a:t>p</a:t>
            </a:r>
            <a:r>
              <a:rPr lang="en-US" altLang="en-US" b="1" i="1" baseline="-25000" dirty="0" smtClean="0"/>
              <a:t>0</a:t>
            </a:r>
            <a:r>
              <a:rPr lang="en-US" altLang="en-US" b="1" i="1" dirty="0" smtClean="0"/>
              <a:t>, p</a:t>
            </a:r>
            <a:r>
              <a:rPr lang="en-US" altLang="en-US" b="1" i="1" baseline="-25000" dirty="0" smtClean="0"/>
              <a:t>1</a:t>
            </a:r>
            <a:r>
              <a:rPr lang="en-US" altLang="en-US" b="1" i="1" dirty="0" smtClean="0"/>
              <a:t>, … p</a:t>
            </a:r>
            <a:r>
              <a:rPr lang="en-US" altLang="en-US" b="1" i="1" baseline="-25000" dirty="0" smtClean="0"/>
              <a:t>n-1</a:t>
            </a:r>
            <a:r>
              <a:rPr lang="en-US" altLang="en-US" dirty="0" smtClean="0"/>
              <a:t>}</a:t>
            </a:r>
          </a:p>
          <a:p>
            <a:r>
              <a:rPr lang="en-US" altLang="en-US" dirty="0" smtClean="0"/>
              <a:t>Each process has </a:t>
            </a:r>
            <a:r>
              <a:rPr lang="en-US" altLang="en-US" b="1" dirty="0" smtClean="0">
                <a:solidFill>
                  <a:srgbClr val="3366FF"/>
                </a:solidFill>
              </a:rPr>
              <a:t>critical section </a:t>
            </a:r>
            <a:r>
              <a:rPr lang="en-US" altLang="en-US" dirty="0" smtClean="0"/>
              <a:t>segment of code</a:t>
            </a:r>
          </a:p>
          <a:p>
            <a:pPr lvl="1"/>
            <a:r>
              <a:rPr lang="en-US" altLang="en-US" dirty="0" smtClean="0"/>
              <a:t>Process may be changing common variables, updating table, writing file, etc</a:t>
            </a:r>
          </a:p>
          <a:p>
            <a:pPr lvl="1"/>
            <a:r>
              <a:rPr lang="en-US" altLang="en-US" dirty="0" smtClean="0"/>
              <a:t>When one process in critical section, no other may be in its critical section</a:t>
            </a:r>
          </a:p>
          <a:p>
            <a:r>
              <a:rPr lang="en-US" altLang="en-US" b="1" i="1" dirty="0" smtClean="0"/>
              <a:t>Critical section problem </a:t>
            </a:r>
            <a:r>
              <a:rPr lang="en-US" altLang="en-US" dirty="0" smtClean="0"/>
              <a:t>is to design protocol to solve this</a:t>
            </a:r>
          </a:p>
          <a:p>
            <a:r>
              <a:rPr lang="en-US" altLang="en-US" dirty="0" smtClean="0"/>
              <a:t>Each process must ask permission to enter critical section in </a:t>
            </a:r>
            <a:r>
              <a:rPr lang="en-US" altLang="en-US" b="1" dirty="0" smtClean="0">
                <a:solidFill>
                  <a:srgbClr val="3366FF"/>
                </a:solidFill>
              </a:rPr>
              <a:t>entry section</a:t>
            </a:r>
            <a:r>
              <a:rPr lang="en-US" altLang="en-US" dirty="0" smtClean="0"/>
              <a:t>, may follow critical section with </a:t>
            </a:r>
            <a:r>
              <a:rPr lang="en-US" altLang="en-US" b="1" dirty="0" smtClean="0">
                <a:solidFill>
                  <a:srgbClr val="3366FF"/>
                </a:solidFill>
              </a:rPr>
              <a:t>exit section</a:t>
            </a:r>
            <a:r>
              <a:rPr lang="en-US" altLang="en-US" dirty="0" smtClean="0"/>
              <a:t>, then </a:t>
            </a:r>
            <a:r>
              <a:rPr lang="en-US" altLang="en-US" b="1" dirty="0" smtClean="0">
                <a:solidFill>
                  <a:srgbClr val="3366FF"/>
                </a:solidFill>
              </a:rPr>
              <a:t>remainder section</a:t>
            </a:r>
          </a:p>
          <a:p>
            <a:endParaRPr lang="en-US" altLang="en-US" b="1" dirty="0" smtClean="0">
              <a:solidFill>
                <a:srgbClr val="3366FF"/>
              </a:solidFill>
            </a:endParaRPr>
          </a:p>
          <a:p>
            <a:pPr>
              <a:buFont typeface="Monotype Sorts" pitchFamily="-84" charset="2"/>
              <a:buNone/>
            </a:pPr>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8</a:t>
            </a:fld>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188913"/>
            <a:ext cx="10972800" cy="576262"/>
          </a:xfrm>
        </p:spPr>
        <p:txBody>
          <a:bodyPr>
            <a:normAutofit fontScale="90000"/>
          </a:bodyPr>
          <a:lstStyle/>
          <a:p>
            <a:r>
              <a:rPr lang="en-US" altLang="en-US" smtClean="0"/>
              <a:t>Critical Section</a:t>
            </a:r>
          </a:p>
        </p:txBody>
      </p:sp>
      <p:sp>
        <p:nvSpPr>
          <p:cNvPr id="20483" name="Content Placeholder 2"/>
          <p:cNvSpPr>
            <a:spLocks noGrp="1"/>
          </p:cNvSpPr>
          <p:nvPr>
            <p:ph idx="1"/>
          </p:nvPr>
        </p:nvSpPr>
        <p:spPr/>
        <p:txBody>
          <a:bodyPr/>
          <a:lstStyle/>
          <a:p>
            <a:r>
              <a:rPr lang="en-US" altLang="en-US" smtClean="0"/>
              <a:t>General structure of process </a:t>
            </a:r>
            <a:r>
              <a:rPr lang="en-US" altLang="en-US" b="1" i="1" smtClean="0"/>
              <a:t>P</a:t>
            </a:r>
            <a:r>
              <a:rPr lang="en-US" altLang="en-US" b="1" i="1" baseline="-25000" smtClean="0"/>
              <a:t>i  </a:t>
            </a:r>
            <a:endParaRPr lang="en-US" altLang="en-US" smtClean="0"/>
          </a:p>
          <a:p>
            <a:endParaRPr lang="en-US" altLang="en-US" b="1" smtClean="0">
              <a:solidFill>
                <a:srgbClr val="0000FF"/>
              </a:solidFill>
            </a:endParaRPr>
          </a:p>
        </p:txBody>
      </p:sp>
      <p:pic>
        <p:nvPicPr>
          <p:cNvPr id="20484" name="Picture 1"/>
          <p:cNvPicPr>
            <a:picLocks noChangeAspect="1"/>
          </p:cNvPicPr>
          <p:nvPr/>
        </p:nvPicPr>
        <p:blipFill>
          <a:blip r:embed="rId2" cstate="print"/>
          <a:srcRect/>
          <a:stretch>
            <a:fillRect/>
          </a:stretch>
        </p:blipFill>
        <p:spPr bwMode="auto">
          <a:xfrm>
            <a:off x="3299885" y="1751013"/>
            <a:ext cx="5192183" cy="2690812"/>
          </a:xfrm>
          <a:prstGeom prst="rect">
            <a:avLst/>
          </a:prstGeom>
          <a:noFill/>
          <a:ln w="9525">
            <a:noFill/>
            <a:miter lim="800000"/>
            <a:headEnd/>
            <a:tailEnd/>
          </a:ln>
        </p:spPr>
      </p:pic>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9</a:t>
            </a:fld>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Дымчатое стекло">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1"/>
        </a:solidFill>
      </a:spPr>
      <a:bodyPr wrap="square" lIns="72000" tIns="25200" rIns="0" bIns="25200" rtlCol="0" anchor="ctr" anchorCtr="0">
        <a:normAutofit/>
      </a:bodyPr>
      <a:lstStyle>
        <a:defPPr>
          <a:defRPr sz="4400" b="0" dirty="0" smtClean="0">
            <a:solidFill>
              <a:srgbClr val="2E5E8E"/>
            </a:solidFill>
            <a:latin typeface="+mj-lt"/>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24758</TotalTime>
  <Words>1799</Words>
  <Application>Microsoft Office PowerPoint</Application>
  <PresentationFormat>Произвольный</PresentationFormat>
  <Paragraphs>496</Paragraphs>
  <Slides>43</Slides>
  <Notes>37</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Тема Office</vt:lpstr>
      <vt:lpstr>Computer Architecture and Operating Systems Lecture 8: Synchronization </vt:lpstr>
      <vt:lpstr>Synchronization Tools</vt:lpstr>
      <vt:lpstr>Objectives</vt:lpstr>
      <vt:lpstr>Background</vt:lpstr>
      <vt:lpstr>Producer </vt:lpstr>
      <vt:lpstr>Consumer</vt:lpstr>
      <vt:lpstr>Race Condition</vt:lpstr>
      <vt:lpstr>Critical Section Problem</vt:lpstr>
      <vt:lpstr>Critical Section</vt:lpstr>
      <vt:lpstr>Algorithm for Process Pi</vt:lpstr>
      <vt:lpstr>Solution to Critical-Section Problem</vt:lpstr>
      <vt:lpstr>Critical-Section Handling in OS </vt:lpstr>
      <vt:lpstr>Peterson’s Solution</vt:lpstr>
      <vt:lpstr>Algorithm for Process Pi</vt:lpstr>
      <vt:lpstr>Peterson’s Solution (Cont.)</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Bounded-waiting Mutual Exclusion with test_and_set</vt:lpstr>
      <vt:lpstr>Mutex Locks</vt:lpstr>
      <vt:lpstr>acquire() and release()</vt:lpstr>
      <vt:lpstr>Semaphore</vt:lpstr>
      <vt:lpstr>Semaphore Usage</vt:lpstr>
      <vt:lpstr>Semaphore Implementation</vt:lpstr>
      <vt:lpstr>Semaphore Implementation with no Busy waiting </vt:lpstr>
      <vt:lpstr>Implementation with no Busy waiting (Cont.)</vt:lpstr>
      <vt:lpstr>Deadlock and Starvation</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Monitor Implementation – Condition Variables</vt:lpstr>
      <vt:lpstr>Monitor Implementation (Cont.)</vt:lpstr>
      <vt:lpstr>Resuming Processes within a Monitor</vt:lpstr>
      <vt:lpstr>Слайд 41</vt:lpstr>
      <vt:lpstr>A Monitor to Allocate Single Resource</vt:lpstr>
      <vt:lpstr>Any Questions?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Operating Systems Lecture X: Lecture Topic</dc:title>
  <dc:creator>Sergey</dc:creator>
  <cp:lastModifiedBy>Sergey</cp:lastModifiedBy>
  <cp:revision>660</cp:revision>
  <dcterms:created xsi:type="dcterms:W3CDTF">2015-11-11T03:30:50Z</dcterms:created>
  <dcterms:modified xsi:type="dcterms:W3CDTF">2021-04-25T22:31:48Z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(2)G/0n5s0OJt210kN0rMWPVQgnJI6CDE+6BJT+m6OwLQhkCYjwBoWUkYgkanWIKkgRsYh1B8Uj
e9GKfJM6aX3r56ETiFwURgdOiBOzXg//2GJs86GhGmUDxNF53xchHKM7j5AmpDAb9kCVOthI
Vzwq8aqehDohU2q0rm75EVuWLFLycQxUptlmAykA+3y+mCquEUlzScYjU+C0yNJA0e25zFTR
VsiptQwuBlrGi0PH0B</vt:lpwstr>
  </property>
  <property fmtid="{D5CDD505-2E9C-101B-9397-08002B2CF9AE}" pid="3" name="_2015_ms_pID_7253431">
    <vt:lpwstr>cFpAZV5KZCnc4SP5f7FtzXr/76MDjckm9A3DXxVCfqeMgEQYiQ0I+M
4j2HbcKpUuwdcu9RQEEs4C2URPiN+OAiEjj+Hnx0ogsoNU0RUZ2tVUDezP69WF3SgS0C61Fy
Mt8fLffal9Igb8Y/bfA71baKTUgfKfEcrC/ahGnsp/HEWn8Mjtc1ed1HsSBiMbW5tJ3TsC4f
MGpi5EfdQ8hu73PY</vt:lpwstr>
  </property>
</Properties>
</file>