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6" r:id="rId3"/>
    <p:sldId id="273" r:id="rId4"/>
    <p:sldId id="274" r:id="rId5"/>
    <p:sldId id="277" r:id="rId6"/>
    <p:sldId id="280" r:id="rId7"/>
    <p:sldId id="282" r:id="rId8"/>
    <p:sldId id="283" r:id="rId9"/>
    <p:sldId id="284" r:id="rId10"/>
    <p:sldId id="285" r:id="rId11"/>
    <p:sldId id="279" r:id="rId12"/>
    <p:sldId id="281" r:id="rId13"/>
    <p:sldId id="278" r:id="rId14"/>
    <p:sldId id="275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217"/>
    <a:srgbClr val="1E3272"/>
    <a:srgbClr val="2F5CB5"/>
    <a:srgbClr val="F8BA30"/>
    <a:srgbClr val="273272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64" d="100"/>
          <a:sy n="64" d="100"/>
        </p:scale>
        <p:origin x="4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18.10.2020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18.10.2020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ndrewt0301.github.io/hse-acos-cours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</a:t>
            </a:r>
            <a:r>
              <a:rPr lang="en-US" b="1" smtClean="0"/>
              <a:t>: Introduction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259602"/>
              </p:ext>
            </p:extLst>
          </p:nvPr>
        </p:nvGraphicFramePr>
        <p:xfrm>
          <a:off x="1981200" y="1164336"/>
          <a:ext cx="8229600" cy="4583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99288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Feature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Specifiction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/>
                </a:tc>
              </a:tr>
              <a:tr h="319191">
                <a:tc>
                  <a:txBody>
                    <a:bodyPr/>
                    <a:lstStyle/>
                    <a:p>
                      <a:r>
                        <a:rPr lang="en-US" sz="2000" smtClean="0"/>
                        <a:t>Model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MacBook Pro 9,1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Name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Quad-Core Intel Core i7</a:t>
                      </a:r>
                      <a:endParaRPr lang="en-US" sz="2000"/>
                    </a:p>
                  </a:txBody>
                  <a:tcPr/>
                </a:tc>
              </a:tr>
              <a:tr h="453649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Speed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2,3 GHz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Number of Processors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1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Total Number of Cores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Floating-point operations per cycle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L2 Cache (per Core)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256 KB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L3 Cache: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6 MB</a:t>
                      </a:r>
                      <a:endParaRPr lang="en-US" sz="2000"/>
                    </a:p>
                  </a:txBody>
                  <a:tcPr/>
                </a:tc>
              </a:tr>
              <a:tr h="441865">
                <a:tc>
                  <a:txBody>
                    <a:bodyPr/>
                    <a:lstStyle/>
                    <a:p>
                      <a:r>
                        <a:rPr lang="en-US" sz="2000" smtClean="0"/>
                        <a:t>Hyper-Threading Technology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Enabled</a:t>
                      </a:r>
                      <a:endParaRPr lang="en-US" sz="2000"/>
                    </a:p>
                  </a:txBody>
                  <a:tcPr/>
                </a:tc>
              </a:tr>
              <a:tr h="310047">
                <a:tc>
                  <a:txBody>
                    <a:bodyPr/>
                    <a:lstStyle/>
                    <a:p>
                      <a:r>
                        <a:rPr lang="en-US" sz="2000" smtClean="0"/>
                        <a:t>Memory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8 GB</a:t>
                      </a:r>
                      <a:endParaRPr lang="en-US" sz="2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Performance: Matrix Multiplication (</a:t>
            </a:r>
            <a:r>
              <a:rPr lang="en-US"/>
              <a:t>part </a:t>
            </a:r>
            <a:r>
              <a:rPr lang="en-US" smtClean="0"/>
              <a:t>5)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solidFill>
                <a:srgbClr val="F7B217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smtClean="0">
                    <a:solidFill>
                      <a:srgbClr val="1E3272"/>
                    </a:solidFill>
                  </a:rPr>
                  <a:t>Peak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1E3272"/>
                            </a:solidFill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</a:rPr>
                          <m:t>𝟐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</a:rPr>
                          <m:t>.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</a:rPr>
                          <m:t>𝟑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</a:rPr>
                          <m:t>∗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</a:rPr>
                          <m:t>𝟏𝟎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</a:rPr>
                          <m:t>𝟗</m:t>
                        </m:r>
                      </m:sup>
                    </m:sSup>
                  </m:oMath>
                </a14:m>
                <a:r>
                  <a:rPr lang="en-US" sz="3200" b="1">
                    <a:solidFill>
                      <a:srgbClr val="1E3272"/>
                    </a:solidFill>
                  </a:rPr>
                  <a:t>)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* 1 * 4 * 4 </a:t>
                </a:r>
                <a:r>
                  <a:rPr lang="en-US" sz="3200" b="1">
                    <a:solidFill>
                      <a:srgbClr val="1E3272"/>
                    </a:solidFill>
                  </a:rPr>
                  <a:t>=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36 800 MFLOPS</a:t>
                </a:r>
                <a:endParaRPr lang="en-US" sz="3200" b="1">
                  <a:solidFill>
                    <a:srgbClr val="1E3272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blipFill rotWithShape="0">
                <a:blip r:embed="rId2"/>
                <a:stretch>
                  <a:fillRect l="-1185" t="-4808" r="-1185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8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Growth Trend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75020"/>
            <a:ext cx="9893078" cy="552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Design for </a:t>
            </a:r>
            <a:r>
              <a:rPr lang="en-US" altLang="en-US" sz="3200" b="1" i="1" dirty="0" smtClean="0"/>
              <a:t>Moore’s Law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Use </a:t>
            </a:r>
            <a:r>
              <a:rPr lang="en-US" altLang="en-US" sz="3200" b="1" i="1" dirty="0" smtClean="0"/>
              <a:t>abstraction</a:t>
            </a:r>
            <a:r>
              <a:rPr lang="en-US" altLang="en-US" sz="3200" dirty="0" smtClean="0"/>
              <a:t> to simplify design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Make the </a:t>
            </a:r>
            <a:r>
              <a:rPr lang="en-US" altLang="en-US" sz="3200" b="1" i="1" dirty="0" smtClean="0"/>
              <a:t>common case fast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Performance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</a:t>
            </a:r>
            <a:r>
              <a:rPr lang="en-US" altLang="en-US" sz="3200" b="1" i="1" dirty="0" smtClean="0"/>
              <a:t>parallelism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Performance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</a:t>
            </a:r>
            <a:r>
              <a:rPr lang="en-US" altLang="en-US" sz="3200" b="1" i="1" dirty="0" smtClean="0"/>
              <a:t>pipelining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Performance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</a:t>
            </a:r>
            <a:r>
              <a:rPr lang="en-US" altLang="en-US" sz="3200" b="1" i="1" dirty="0" smtClean="0"/>
              <a:t>prediction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b="1" i="1" dirty="0" smtClean="0"/>
              <a:t>Hierarchy</a:t>
            </a:r>
            <a:r>
              <a:rPr lang="en-US" altLang="en-US" sz="3200" dirty="0" smtClean="0"/>
              <a:t> of memories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b="1" i="1" dirty="0" smtClean="0"/>
              <a:t>Dependability</a:t>
            </a:r>
            <a:r>
              <a:rPr lang="en-US" altLang="en-US" sz="3200" dirty="0" smtClean="0"/>
              <a:t>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redundancy</a:t>
            </a:r>
            <a:endParaRPr lang="ru-RU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Eight Great Ideas</a:t>
            </a:r>
            <a:endParaRPr lang="ru-RU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1787" y="1077212"/>
            <a:ext cx="1211580" cy="1363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48348" y="1428021"/>
            <a:ext cx="1092994" cy="149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2894" y="2709813"/>
            <a:ext cx="1257300" cy="101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83779" y="3044682"/>
            <a:ext cx="1171575" cy="1250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74813" y="3917900"/>
            <a:ext cx="1257300" cy="142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323676" y="4327957"/>
            <a:ext cx="1143000" cy="149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11908" y="5390405"/>
            <a:ext cx="1257300" cy="126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274257" y="5913080"/>
            <a:ext cx="1376363" cy="882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838199" y="1178053"/>
            <a:ext cx="5289469" cy="528212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Hiding details when  they are</a:t>
            </a:r>
            <a:r>
              <a:rPr lang="ru-RU" sz="4000" dirty="0" smtClean="0"/>
              <a:t> </a:t>
            </a:r>
            <a:r>
              <a:rPr lang="en-US" sz="4000" dirty="0" smtClean="0"/>
              <a:t>not important</a:t>
            </a:r>
            <a:endParaRPr lang="ru-RU" sz="4000" dirty="0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324597" y="1036120"/>
            <a:ext cx="2268187" cy="554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Левая фигурная скобка 9"/>
          <p:cNvSpPr/>
          <p:nvPr/>
        </p:nvSpPr>
        <p:spPr>
          <a:xfrm>
            <a:off x="7600203" y="1080655"/>
            <a:ext cx="570015" cy="2410690"/>
          </a:xfrm>
          <a:prstGeom prst="leftBrace">
            <a:avLst/>
          </a:prstGeom>
          <a:ln w="50800">
            <a:solidFill>
              <a:srgbClr val="F7B2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448286" y="1674423"/>
            <a:ext cx="1674421" cy="112815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800" b="1" dirty="0" smtClean="0">
                <a:solidFill>
                  <a:srgbClr val="2F5CB5"/>
                </a:solidFill>
                <a:cs typeface="Times New Roman" pitchFamily="18" charset="0"/>
              </a:rPr>
              <a:t>Focus</a:t>
            </a:r>
          </a:p>
          <a:p>
            <a:r>
              <a:rPr lang="en-US" sz="2800" b="1" dirty="0" smtClean="0">
                <a:solidFill>
                  <a:srgbClr val="2F5CB5"/>
                </a:solidFill>
                <a:cs typeface="Times New Roman" pitchFamily="18" charset="0"/>
              </a:rPr>
              <a:t>of this course</a:t>
            </a:r>
            <a:endParaRPr lang="ru-RU" sz="2800" b="1" dirty="0" smtClean="0">
              <a:solidFill>
                <a:srgbClr val="2F5CB5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3515100"/>
            <a:ext cx="10515600" cy="3016329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 smtClean="0"/>
              <a:t>Wiki</a:t>
            </a:r>
            <a:endParaRPr lang="en-US" sz="3500" b="1" dirty="0" smtClean="0">
              <a:hlinkClick r:id="rId2"/>
            </a:endParaRPr>
          </a:p>
          <a:p>
            <a:pPr>
              <a:buNone/>
            </a:pPr>
            <a:r>
              <a:rPr lang="en-US" sz="3200" dirty="0" smtClean="0">
                <a:hlinkClick r:id="rId2"/>
              </a:rPr>
              <a:t>http://wiki.cs.hse.ru/ACOS_DSBA_2020/2021</a:t>
            </a:r>
          </a:p>
          <a:p>
            <a:r>
              <a:rPr lang="en-US" sz="3500" b="1" dirty="0" smtClean="0"/>
              <a:t>Web site</a:t>
            </a:r>
            <a:endParaRPr lang="ru-RU" sz="3500" b="1" dirty="0" smtClean="0"/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https://andrewt0301.github.io/hse-acos-course/</a:t>
            </a:r>
            <a:endParaRPr lang="en-US" sz="3200" dirty="0" smtClean="0"/>
          </a:p>
          <a:p>
            <a:r>
              <a:rPr lang="en-US" sz="3500" b="1" dirty="0" smtClean="0"/>
              <a:t>Telegram channel</a:t>
            </a:r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https://t.me/joinchat/AAAAAFDXhCd-WvYYZwBPGQ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Resources</a:t>
            </a:r>
            <a:endParaRPr lang="ru-RU" dirty="0"/>
          </a:p>
        </p:txBody>
      </p:sp>
      <p:pic>
        <p:nvPicPr>
          <p:cNvPr id="6" name="Рисунок 5" descr="hifive-unleashed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83501" y="1079358"/>
            <a:ext cx="6191250" cy="2371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25038" y="3669490"/>
            <a:ext cx="2422568" cy="629392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Andrei Tatarnikov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73826" y="4229935"/>
            <a:ext cx="10515600" cy="237274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Assistants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TODO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Team</a:t>
            </a:r>
            <a:endParaRPr lang="ru-RU" dirty="0"/>
          </a:p>
        </p:txBody>
      </p:sp>
      <p:pic>
        <p:nvPicPr>
          <p:cNvPr id="6" name="Рисунок 5" descr="37277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3327" y="1547041"/>
            <a:ext cx="2190750" cy="2190750"/>
          </a:xfrm>
          <a:prstGeom prst="rect">
            <a:avLst/>
          </a:prstGeom>
        </p:spPr>
      </p:pic>
      <p:sp>
        <p:nvSpPr>
          <p:cNvPr id="7" name="Содержимое 1"/>
          <p:cNvSpPr txBox="1">
            <a:spLocks/>
          </p:cNvSpPr>
          <p:nvPr/>
        </p:nvSpPr>
        <p:spPr>
          <a:xfrm>
            <a:off x="848100" y="1009828"/>
            <a:ext cx="10515600" cy="70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246498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4400" dirty="0" smtClean="0"/>
              <a:t>Syllabus (</a:t>
            </a:r>
            <a:r>
              <a:rPr lang="en-US" sz="4400" smtClean="0">
                <a:solidFill>
                  <a:srgbClr val="2F5CB5"/>
                </a:solidFill>
              </a:rPr>
              <a:t>see the web site for details</a:t>
            </a:r>
            <a:r>
              <a:rPr lang="en-US" sz="4400" smtClean="0"/>
              <a:t>)</a:t>
            </a:r>
            <a:endParaRPr lang="en-US" sz="4400" dirty="0" smtClean="0"/>
          </a:p>
          <a:p>
            <a:r>
              <a:rPr lang="en-US" dirty="0" smtClean="0"/>
              <a:t>Module 3: Computer Architecture</a:t>
            </a:r>
          </a:p>
          <a:p>
            <a:pPr lvl="1"/>
            <a:r>
              <a:rPr lang="en-US" dirty="0" smtClean="0"/>
              <a:t>Computer architecture</a:t>
            </a:r>
          </a:p>
          <a:p>
            <a:pPr lvl="1"/>
            <a:r>
              <a:rPr lang="en-US" dirty="0" smtClean="0"/>
              <a:t>Assembly language programming (RISC-V)</a:t>
            </a:r>
          </a:p>
          <a:p>
            <a:pPr lvl="1"/>
            <a:r>
              <a:rPr lang="en-US" dirty="0" smtClean="0"/>
              <a:t>Home works, quizzes, </a:t>
            </a:r>
            <a:r>
              <a:rPr lang="en-US" smtClean="0"/>
              <a:t>and test</a:t>
            </a:r>
            <a:endParaRPr lang="en-US" dirty="0" smtClean="0"/>
          </a:p>
          <a:p>
            <a:r>
              <a:rPr lang="en-US" dirty="0" smtClean="0"/>
              <a:t>Module 4: Operating Systems</a:t>
            </a:r>
          </a:p>
          <a:p>
            <a:pPr lvl="1"/>
            <a:r>
              <a:rPr lang="en-US" dirty="0" smtClean="0"/>
              <a:t>Operating System Architecture (Linux)</a:t>
            </a:r>
          </a:p>
          <a:p>
            <a:pPr lvl="1"/>
            <a:r>
              <a:rPr lang="en-US" dirty="0" smtClean="0"/>
              <a:t>System programming in C</a:t>
            </a:r>
          </a:p>
          <a:p>
            <a:pPr lvl="1"/>
            <a:r>
              <a:rPr lang="en-US" dirty="0" smtClean="0"/>
              <a:t>Home works, quizzes, and test</a:t>
            </a:r>
          </a:p>
          <a:p>
            <a:r>
              <a:rPr lang="en-US" dirty="0" smtClean="0"/>
              <a:t>Final Exam</a:t>
            </a:r>
          </a:p>
          <a:p>
            <a:pPr lvl="1"/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mtClean="0"/>
              <a:t>Increase your computer liretacy</a:t>
            </a:r>
          </a:p>
          <a:p>
            <a:pPr>
              <a:lnSpc>
                <a:spcPct val="150000"/>
              </a:lnSpc>
            </a:pPr>
            <a:r>
              <a:rPr lang="en-US" smtClean="0"/>
              <a:t>Have an idea how computers under the hood</a:t>
            </a:r>
          </a:p>
          <a:p>
            <a:pPr>
              <a:lnSpc>
                <a:spcPct val="150000"/>
              </a:lnSpc>
            </a:pPr>
            <a:r>
              <a:rPr lang="en-US" smtClean="0"/>
              <a:t>Better understand performance</a:t>
            </a:r>
          </a:p>
          <a:p>
            <a:pPr>
              <a:lnSpc>
                <a:spcPct val="150000"/>
              </a:lnSpc>
            </a:pPr>
            <a:r>
              <a:rPr lang="en-US" smtClean="0"/>
              <a:t>Be familiar with system programming</a:t>
            </a:r>
          </a:p>
          <a:p>
            <a:pPr>
              <a:lnSpc>
                <a:spcPct val="150000"/>
              </a:lnSpc>
            </a:pPr>
            <a:r>
              <a:rPr lang="en-US" smtClean="0"/>
              <a:t>Be familiar with system tools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Motivation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Performance: </a:t>
            </a:r>
            <a:r>
              <a:rPr lang="en-US" smtClean="0"/>
              <a:t>Matrix Multiplication (part 1)</a:t>
            </a:r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25184" y="1272105"/>
            <a:ext cx="4160113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[[random.random()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[[random.random()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C[i][j]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A[i][k]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B[k][j]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%0.6f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(end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start))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03071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smtClean="0">
                    <a:solidFill>
                      <a:srgbClr val="F7B217"/>
                    </a:solidFill>
                  </a:rPr>
                  <a:t>Python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smtClean="0"/>
                  <a:t>503.130450 sec.</a:t>
                </a:r>
                <a:endParaRPr lang="en-US" sz="320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smtClean="0"/>
                  <a:t>~ 4,27 MFLOPS</a:t>
                </a:r>
                <a:endParaRPr lang="en-US" sz="320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/>
              </a:p>
            </p:txBody>
          </p:sp>
        </mc:Choice>
        <mc:Fallback>
          <p:sp>
            <p:nvSpPr>
              <p:cNvPr id="8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2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Performance: </a:t>
            </a:r>
            <a:r>
              <a:rPr lang="en-US"/>
              <a:t>Matrix </a:t>
            </a:r>
            <a:r>
              <a:rPr lang="en-US" smtClean="0"/>
              <a:t>Multiplication </a:t>
            </a:r>
            <a:r>
              <a:rPr lang="en-US"/>
              <a:t>(part </a:t>
            </a:r>
            <a:r>
              <a:rPr lang="en-US" smtClean="0"/>
              <a:t>2)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465065" y="1150630"/>
            <a:ext cx="5379719" cy="5133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smtClean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Matrix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smtClean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A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B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C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main(String[] args)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java.util.Random r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[i][j] = r.nextDouble();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[i][j] = r.nextDouble();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[i][j] =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start = System.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k &lt;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[i][j] +=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[i][k] *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[k][j];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stop = System.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(stop - start) *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1e-9</a:t>
            </a:r>
            <a:r>
              <a:rPr lang="en-US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4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smtClean="0">
                    <a:solidFill>
                      <a:srgbClr val="F7B217"/>
                    </a:solidFill>
                  </a:rPr>
                  <a:t>Java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smtClean="0"/>
                  <a:t>12.946224 sec.</a:t>
                </a:r>
                <a:endParaRPr lang="en-US" sz="320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smtClean="0"/>
                  <a:t>Performance</a:t>
                </a:r>
                <a:r>
                  <a:rPr lang="en-US" sz="3200" b="1" smtClean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smtClean="0"/>
                  <a:t>~ 165 MFLOPS</a:t>
                </a:r>
                <a:endParaRPr lang="en-US" sz="320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/>
              </a:p>
            </p:txBody>
          </p:sp>
        </mc:Choice>
        <mc:Fallback>
          <p:sp>
            <p:nvSpPr>
              <p:cNvPr id="6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2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Performance: </a:t>
            </a:r>
            <a:r>
              <a:rPr lang="en-US" smtClean="0"/>
              <a:t>Matrix </a:t>
            </a:r>
            <a:r>
              <a:rPr lang="en-US"/>
              <a:t>Multiplication (part </a:t>
            </a:r>
            <a:r>
              <a:rPr lang="en-US" smtClean="0"/>
              <a:t>3)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77256" y="1048666"/>
            <a:ext cx="6355080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&lt;stdlib.h&gt;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&lt;stdio.h&gt;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&lt;sys/time.h</a:t>
            </a:r>
            <a:r>
              <a:rPr lang="en-US" alt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b="1" smtClean="0">
                <a:solidFill>
                  <a:srgbClr val="00008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define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b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A[n][n];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B[n][n];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C[n][n];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1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smtClean="0">
                <a:solidFill>
                  <a:srgbClr val="000080"/>
                </a:solidFill>
                <a:latin typeface="Consolas" panose="020B0609020204030204" pitchFamily="49" charset="0"/>
              </a:rPr>
              <a:t>float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tdiff(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struct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timeval *start,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struct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timeval *end) {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(end</a:t>
            </a:r>
            <a:r>
              <a:rPr lang="en-US" altLang="en-US" sz="1100" b="1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tv_sec - start</a:t>
            </a:r>
            <a:r>
              <a:rPr lang="en-US" altLang="en-US" sz="1100" b="1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tv_sec) </a:t>
            </a:r>
            <a:r>
              <a:rPr lang="en-US" alt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en-US" sz="110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e-6*(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en-US" altLang="en-US" sz="1100" b="1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tv_usec - start</a:t>
            </a:r>
            <a:r>
              <a:rPr lang="en-US" altLang="en-US" sz="1100" b="1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tv_usec);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b="1" smtClean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argc,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const char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*argv[]) {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; i &lt; n; i++) {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; j &lt; n; j++) {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    A[i][j] = 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    B[i][j] = 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    C[i][j] =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struct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timeval start, end;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gettimeofday(&amp;start, NULL);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; i &lt; n; i++) {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; j &lt; n; j++) {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; k &lt; n; k++) {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        C[i][j] += A[i][k] * B[k][j];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gettimeofday(&amp;end, NULL);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printf(</a:t>
            </a:r>
            <a:r>
              <a:rPr lang="en-US" altLang="en-US" sz="1100" b="1">
                <a:solidFill>
                  <a:srgbClr val="008000"/>
                </a:solidFill>
                <a:latin typeface="Consolas" panose="020B0609020204030204" pitchFamily="49" charset="0"/>
              </a:rPr>
              <a:t>"%0.6f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sz="1100" b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, tdiff(&amp;start, &amp;end));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1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Содержимое 1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smtClean="0">
                    <a:solidFill>
                      <a:srgbClr val="F7B217"/>
                    </a:solidFill>
                  </a:rPr>
                  <a:t>C Language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smtClean="0"/>
                  <a:t>13.714264 sec.</a:t>
                </a:r>
                <a:endParaRPr lang="en-US" sz="320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smtClean="0"/>
                  <a:t>Performance</a:t>
                </a:r>
                <a:r>
                  <a:rPr lang="en-US" sz="3200" b="1" smtClean="0"/>
                  <a:t>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3200" smtClean="0"/>
                  <a:t>~ 153 MFLOPS</a:t>
                </a:r>
                <a:endParaRPr lang="en-US" sz="320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/>
              </a:p>
            </p:txBody>
          </p:sp>
        </mc:Choice>
        <mc:Fallback>
          <p:sp>
            <p:nvSpPr>
              <p:cNvPr id="8" name="Содержимое 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  <a:blipFill rotWithShape="0">
                <a:blip r:embed="rId2"/>
                <a:stretch>
                  <a:fillRect l="-3287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9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0044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smtClean="0">
                <a:solidFill>
                  <a:srgbClr val="F7B217"/>
                </a:solidFill>
              </a:rPr>
              <a:t>C Language: Optimizations</a:t>
            </a:r>
            <a:endParaRPr lang="en-US" sz="4400" b="1">
              <a:solidFill>
                <a:srgbClr val="F7B217"/>
              </a:solidFill>
            </a:endParaRP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Performance: Matrix Multiplication (part </a:t>
            </a:r>
            <a:r>
              <a:rPr lang="en-US" smtClean="0"/>
              <a:t>4)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44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0080"/>
                </a:solidFill>
              </a:rPr>
              <a:t>Loop order: i, j, </a:t>
            </a:r>
            <a:r>
              <a:rPr lang="en-US" altLang="en-US" sz="3200" b="1" smtClean="0">
                <a:solidFill>
                  <a:srgbClr val="000080"/>
                </a:solidFill>
              </a:rPr>
              <a:t>k</a:t>
            </a:r>
            <a:endParaRPr lang="en-US" altLang="en-US" sz="3200" b="1" smtClean="0">
              <a:solidFill>
                <a:srgbClr val="000080"/>
              </a:solidFill>
            </a:endParaRP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6" name="Rectangle 5"/>
          <p:cNvSpPr/>
          <p:nvPr/>
        </p:nvSpPr>
        <p:spPr>
          <a:xfrm>
            <a:off x="42306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B050"/>
                </a:solidFill>
              </a:rPr>
              <a:t>Loop order: </a:t>
            </a:r>
            <a:r>
              <a:rPr lang="en-US" altLang="en-US" sz="3200" b="1" smtClean="0">
                <a:solidFill>
                  <a:srgbClr val="00B050"/>
                </a:solidFill>
              </a:rPr>
              <a:t>i</a:t>
            </a:r>
            <a:r>
              <a:rPr lang="en-US" altLang="en-US" sz="3200" b="1" smtClean="0">
                <a:solidFill>
                  <a:srgbClr val="00B050"/>
                </a:solidFill>
              </a:rPr>
              <a:t>, k, </a:t>
            </a:r>
            <a:r>
              <a:rPr lang="en-US" altLang="en-US" sz="3200" b="1">
                <a:solidFill>
                  <a:srgbClr val="00B050"/>
                </a:solidFill>
              </a:rPr>
              <a:t>j</a:t>
            </a:r>
            <a:endParaRPr lang="en-US" altLang="en-US" sz="3200" b="1" smtClean="0">
              <a:solidFill>
                <a:srgbClr val="00B050"/>
              </a:solidFill>
            </a:endParaRP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8129016" y="2023563"/>
            <a:ext cx="374904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FF0000"/>
                </a:solidFill>
              </a:rPr>
              <a:t>Loop </a:t>
            </a:r>
            <a:r>
              <a:rPr lang="en-US" altLang="en-US" sz="3200" b="1" smtClean="0">
                <a:solidFill>
                  <a:srgbClr val="FF0000"/>
                </a:solidFill>
              </a:rPr>
              <a:t>order: k, </a:t>
            </a:r>
            <a:r>
              <a:rPr lang="en-US" altLang="en-US" sz="3200" b="1" smtClean="0">
                <a:solidFill>
                  <a:srgbClr val="FF0000"/>
                </a:solidFill>
              </a:rPr>
              <a:t>j, </a:t>
            </a:r>
            <a:r>
              <a:rPr lang="en-US" altLang="en-US" sz="3200" b="1" smtClean="0">
                <a:solidFill>
                  <a:srgbClr val="FF0000"/>
                </a:solidFill>
              </a:rPr>
              <a:t>i</a:t>
            </a:r>
            <a:endParaRPr lang="en-US" altLang="en-US" sz="3200" b="1" smtClean="0">
              <a:solidFill>
                <a:srgbClr val="FF0000"/>
              </a:solidFill>
            </a:endParaRP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1071372" y="4739792"/>
            <a:ext cx="22890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1E3272"/>
                </a:solidFill>
              </a:rPr>
              <a:t>Running time:</a:t>
            </a:r>
          </a:p>
          <a:p>
            <a:r>
              <a:rPr lang="en-US" sz="2400">
                <a:solidFill>
                  <a:srgbClr val="1E3272"/>
                </a:solidFill>
              </a:rPr>
              <a:t>13.714264 sec.</a:t>
            </a:r>
          </a:p>
          <a:p>
            <a:r>
              <a:rPr lang="en-US" sz="2400" b="1">
                <a:solidFill>
                  <a:srgbClr val="1E3272"/>
                </a:solidFill>
              </a:rPr>
              <a:t>Performance</a:t>
            </a:r>
            <a:r>
              <a:rPr lang="en-US" sz="2400" b="1" smtClean="0">
                <a:solidFill>
                  <a:srgbClr val="1E3272"/>
                </a:solidFill>
              </a:rPr>
              <a:t>:</a:t>
            </a:r>
          </a:p>
          <a:p>
            <a:r>
              <a:rPr lang="en-US" sz="2400" smtClean="0">
                <a:solidFill>
                  <a:srgbClr val="1E3272"/>
                </a:solidFill>
              </a:rPr>
              <a:t>~ </a:t>
            </a:r>
            <a:r>
              <a:rPr lang="en-US" sz="2400">
                <a:solidFill>
                  <a:srgbClr val="1E3272"/>
                </a:solidFill>
              </a:rPr>
              <a:t>153 MFLOPS</a:t>
            </a:r>
          </a:p>
        </p:txBody>
      </p:sp>
      <p:sp>
        <p:nvSpPr>
          <p:cNvPr id="9" name="Rectangle 8"/>
          <p:cNvSpPr/>
          <p:nvPr/>
        </p:nvSpPr>
        <p:spPr>
          <a:xfrm>
            <a:off x="5012436" y="4739792"/>
            <a:ext cx="2167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00B050"/>
                </a:solidFill>
              </a:rPr>
              <a:t>Running time:</a:t>
            </a:r>
          </a:p>
          <a:p>
            <a:r>
              <a:rPr lang="en-US" sz="2400">
                <a:solidFill>
                  <a:srgbClr val="00B050"/>
                </a:solidFill>
              </a:rPr>
              <a:t>2.739385 sec.</a:t>
            </a:r>
          </a:p>
          <a:p>
            <a:r>
              <a:rPr lang="en-US" sz="2400" b="1">
                <a:solidFill>
                  <a:srgbClr val="00B050"/>
                </a:solidFill>
              </a:rPr>
              <a:t>Performance</a:t>
            </a:r>
            <a:r>
              <a:rPr lang="en-US" sz="2400" b="1" smtClean="0">
                <a:solidFill>
                  <a:srgbClr val="00B050"/>
                </a:solidFill>
              </a:rPr>
              <a:t>:</a:t>
            </a:r>
          </a:p>
          <a:p>
            <a:r>
              <a:rPr lang="en-US" sz="2400">
                <a:solidFill>
                  <a:srgbClr val="00B050"/>
                </a:solidFill>
              </a:rPr>
              <a:t>~ 795 MFLOPS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1768" y="4757153"/>
            <a:ext cx="2383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FF0000"/>
                </a:solidFill>
              </a:rPr>
              <a:t>Running time:</a:t>
            </a:r>
          </a:p>
          <a:p>
            <a:r>
              <a:rPr lang="en-US" sz="2400">
                <a:solidFill>
                  <a:srgbClr val="FF0000"/>
                </a:solidFill>
              </a:rPr>
              <a:t>19.074106 sec.</a:t>
            </a:r>
          </a:p>
          <a:p>
            <a:r>
              <a:rPr lang="en-US" sz="2400" b="1">
                <a:solidFill>
                  <a:srgbClr val="FF0000"/>
                </a:solidFill>
              </a:rPr>
              <a:t>Performance</a:t>
            </a:r>
            <a:r>
              <a:rPr lang="en-US" sz="2400" b="1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>
                <a:solidFill>
                  <a:srgbClr val="FF0000"/>
                </a:solidFill>
              </a:rPr>
              <a:t>~ 113 MFLOPS</a:t>
            </a:r>
          </a:p>
        </p:txBody>
      </p:sp>
    </p:spTree>
    <p:extLst>
      <p:ext uri="{BB962C8B-B14F-4D97-AF65-F5344CB8AC3E}">
        <p14:creationId xmlns:p14="http://schemas.microsoft.com/office/powerpoint/2010/main" val="28088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4334</TotalTime>
  <Words>409</Words>
  <Application>Microsoft Office PowerPoint</Application>
  <PresentationFormat>Widescreen</PresentationFormat>
  <Paragraphs>158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Consolas</vt:lpstr>
      <vt:lpstr>Courier New</vt:lpstr>
      <vt:lpstr>Times New Roman</vt:lpstr>
      <vt:lpstr>Wingdings</vt:lpstr>
      <vt:lpstr>Тема Office</vt:lpstr>
      <vt:lpstr>Computer Architecture and Operating Systems Lecture 1: Introduction</vt:lpstr>
      <vt:lpstr>Course Resources</vt:lpstr>
      <vt:lpstr>Course Team</vt:lpstr>
      <vt:lpstr>Course Outline</vt:lpstr>
      <vt:lpstr>Course Motivation</vt:lpstr>
      <vt:lpstr>Performance: Matrix Multiplication (part 1)</vt:lpstr>
      <vt:lpstr>Performance: Matrix Multiplication (part 2)</vt:lpstr>
      <vt:lpstr>Performance: Matrix Multiplication (part 3)</vt:lpstr>
      <vt:lpstr>Performance: Matrix Multiplication (part 4)</vt:lpstr>
      <vt:lpstr>Performance: Matrix Multiplication (part 5)</vt:lpstr>
      <vt:lpstr>Brief History</vt:lpstr>
      <vt:lpstr>Performance Growth Trend</vt:lpstr>
      <vt:lpstr>Eight Great Ideas</vt:lpstr>
      <vt:lpstr>Abstraction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32</cp:revision>
  <dcterms:created xsi:type="dcterms:W3CDTF">2015-11-11T03:30:50Z</dcterms:created>
  <dcterms:modified xsi:type="dcterms:W3CDTF">2020-10-18T07:07:58Z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