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325" r:id="rId10"/>
    <p:sldId id="326" r:id="rId11"/>
    <p:sldId id="327" r:id="rId12"/>
    <p:sldId id="328" r:id="rId13"/>
    <p:sldId id="282" r:id="rId14"/>
    <p:sldId id="283" r:id="rId15"/>
    <p:sldId id="284" r:id="rId16"/>
    <p:sldId id="285" r:id="rId17"/>
    <p:sldId id="286" r:id="rId18"/>
    <p:sldId id="28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314" r:id="rId34"/>
    <p:sldId id="315" r:id="rId35"/>
    <p:sldId id="316" r:id="rId36"/>
    <p:sldId id="317" r:id="rId37"/>
    <p:sldId id="318" r:id="rId38"/>
    <p:sldId id="321" r:id="rId39"/>
    <p:sldId id="322" r:id="rId40"/>
    <p:sldId id="323" r:id="rId41"/>
    <p:sldId id="324" r:id="rId42"/>
    <p:sldId id="272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20.04.2021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4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66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47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05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34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4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6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4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43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6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93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63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201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029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266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0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468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25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35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858D00-E8B7-4F4D-BCE9-FF5B824B8466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02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C06BB9-079E-47C6-98C3-99C4F7612A68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mtClean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9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6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6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70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7: </a:t>
            </a:r>
            <a:r>
              <a:rPr lang="en-US" b="1" dirty="0" smtClean="0"/>
              <a:t>I/O and Files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82563"/>
            <a:ext cx="67437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Virtual File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161288"/>
            <a:ext cx="10607040" cy="5001768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>
                <a:solidFill>
                  <a:srgbClr val="F7B217"/>
                </a:solidFill>
              </a:rPr>
              <a:t>Virtual File Systems </a:t>
            </a:r>
            <a:r>
              <a:rPr lang="en-US" altLang="en-US" dirty="0" smtClean="0"/>
              <a:t>(</a:t>
            </a:r>
            <a:r>
              <a:rPr lang="en-US" altLang="en-US" b="1" dirty="0" smtClean="0">
                <a:solidFill>
                  <a:srgbClr val="F7B217"/>
                </a:solidFill>
              </a:rPr>
              <a:t>VFS</a:t>
            </a:r>
            <a:r>
              <a:rPr lang="en-US" altLang="en-US" dirty="0" smtClean="0"/>
              <a:t>) on Unix provide an object-oriented way of implementing file systems</a:t>
            </a:r>
          </a:p>
          <a:p>
            <a:r>
              <a:rPr lang="en-US" altLang="en-US" dirty="0" smtClean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dirty="0" smtClean="0"/>
              <a:t>Separates file-system generic operations from implementation details</a:t>
            </a:r>
          </a:p>
          <a:p>
            <a:pPr lvl="1"/>
            <a:r>
              <a:rPr lang="en-US" altLang="en-US" dirty="0" smtClean="0"/>
              <a:t>Implementation can be one of many file systems types, or network file system</a:t>
            </a:r>
          </a:p>
          <a:p>
            <a:pPr lvl="2"/>
            <a:r>
              <a:rPr lang="en-US" altLang="en-US" dirty="0" smtClean="0"/>
              <a:t>Implements </a:t>
            </a:r>
            <a:r>
              <a:rPr lang="en-US" altLang="en-US" b="1" dirty="0" err="1" smtClean="0">
                <a:solidFill>
                  <a:srgbClr val="F7B217"/>
                </a:solidFill>
              </a:rPr>
              <a:t>vnodes</a:t>
            </a:r>
            <a:r>
              <a:rPr lang="en-US" altLang="en-US" dirty="0" smtClean="0">
                <a:solidFill>
                  <a:srgbClr val="F7B217"/>
                </a:solidFill>
              </a:rPr>
              <a:t> </a:t>
            </a:r>
            <a:r>
              <a:rPr lang="en-US" altLang="en-US" dirty="0" smtClean="0"/>
              <a:t>which hold </a:t>
            </a:r>
            <a:r>
              <a:rPr lang="en-US" altLang="en-US" dirty="0" err="1" smtClean="0"/>
              <a:t>inodes</a:t>
            </a:r>
            <a:r>
              <a:rPr lang="en-US" altLang="en-US" dirty="0" smtClean="0"/>
              <a:t> or network file details</a:t>
            </a:r>
          </a:p>
          <a:p>
            <a:pPr lvl="1"/>
            <a:r>
              <a:rPr lang="en-US" altLang="en-US" dirty="0" smtClean="0"/>
              <a:t>Then dispatches operation to appropriate file system implementation routines</a:t>
            </a:r>
          </a:p>
        </p:txBody>
      </p:sp>
    </p:spTree>
    <p:extLst>
      <p:ext uri="{BB962C8B-B14F-4D97-AF65-F5344CB8AC3E}">
        <p14:creationId xmlns:p14="http://schemas.microsoft.com/office/powerpoint/2010/main" val="82158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5" y="182563"/>
            <a:ext cx="67437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Virtual File Systems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901701"/>
            <a:ext cx="10533888" cy="1484883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endParaRPr lang="en-US" altLang="en-US" sz="1200" dirty="0"/>
          </a:p>
          <a:p>
            <a:r>
              <a:rPr lang="en-US" altLang="en-US" dirty="0" smtClean="0"/>
              <a:t>The API is to the VFS interface, rather than any specific type of file system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4" y="2833181"/>
            <a:ext cx="449262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54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2"/>
          <p:cNvSpPr>
            <a:spLocks noGrp="1"/>
          </p:cNvSpPr>
          <p:nvPr>
            <p:ph type="title"/>
          </p:nvPr>
        </p:nvSpPr>
        <p:spPr>
          <a:xfrm>
            <a:off x="822960" y="128016"/>
            <a:ext cx="10524743" cy="82296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Virtual File System Implementation</a:t>
            </a:r>
          </a:p>
        </p:txBody>
      </p:sp>
      <p:sp>
        <p:nvSpPr>
          <p:cNvPr id="18435" name="Content Placeholder 3"/>
          <p:cNvSpPr>
            <a:spLocks noGrp="1"/>
          </p:cNvSpPr>
          <p:nvPr>
            <p:ph idx="1"/>
          </p:nvPr>
        </p:nvSpPr>
        <p:spPr>
          <a:xfrm>
            <a:off x="822960" y="1152144"/>
            <a:ext cx="10524744" cy="5550408"/>
          </a:xfrm>
        </p:spPr>
        <p:txBody>
          <a:bodyPr>
            <a:normAutofit lnSpcReduction="10000"/>
          </a:bodyPr>
          <a:lstStyle/>
          <a:p>
            <a:r>
              <a:rPr lang="en-US" altLang="en-US" sz="3500" dirty="0" smtClean="0"/>
              <a:t>For example, Linux has four object types:</a:t>
            </a:r>
          </a:p>
          <a:p>
            <a:pPr lvl="1"/>
            <a:r>
              <a:rPr lang="en-US" altLang="en-US" sz="3000" dirty="0" err="1" smtClean="0"/>
              <a:t>inode</a:t>
            </a:r>
            <a:r>
              <a:rPr lang="en-US" altLang="en-US" sz="3000" dirty="0" smtClean="0"/>
              <a:t>, file, superblock, </a:t>
            </a:r>
            <a:r>
              <a:rPr lang="en-US" altLang="en-US" sz="3000" dirty="0" err="1" smtClean="0"/>
              <a:t>dentry</a:t>
            </a:r>
            <a:endParaRPr lang="en-US" altLang="en-US" sz="3000" dirty="0" smtClean="0"/>
          </a:p>
          <a:p>
            <a:r>
              <a:rPr lang="en-US" altLang="en-US" sz="3500" dirty="0" smtClean="0"/>
              <a:t>VFS defines set of operations on the objects that must be implemented</a:t>
            </a:r>
          </a:p>
          <a:p>
            <a:pPr lvl="1"/>
            <a:r>
              <a:rPr lang="en-US" altLang="en-US" sz="3000" dirty="0" smtClean="0"/>
              <a:t>Every object has a pointer to a function table</a:t>
            </a:r>
          </a:p>
          <a:p>
            <a:pPr lvl="2"/>
            <a:r>
              <a:rPr lang="en-US" altLang="en-US" sz="2600" dirty="0" smtClean="0"/>
              <a:t>Function table has addresses of routines to implement that function on that object</a:t>
            </a:r>
          </a:p>
          <a:p>
            <a:pPr lvl="2"/>
            <a:r>
              <a:rPr lang="en-US" altLang="en-US" sz="2600" dirty="0" smtClean="0"/>
              <a:t>For example: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Open </a:t>
            </a:r>
            <a:r>
              <a:rPr lang="en-US" altLang="en-US" sz="2600" dirty="0" smtClean="0"/>
              <a:t>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close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Close </a:t>
            </a:r>
            <a:r>
              <a:rPr lang="en-US" altLang="en-US" sz="2600" dirty="0" smtClean="0"/>
              <a:t>an already-open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read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Read </a:t>
            </a:r>
            <a:r>
              <a:rPr lang="en-US" altLang="en-US" sz="2600" dirty="0" smtClean="0"/>
              <a:t>from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 write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Write </a:t>
            </a:r>
            <a:r>
              <a:rPr lang="en-US" altLang="en-US" sz="2600" dirty="0" smtClean="0"/>
              <a:t>to a file</a:t>
            </a:r>
          </a:p>
          <a:p>
            <a:pPr lvl="2"/>
            <a:r>
              <a:rPr lang="en-US" altLang="en-US" sz="2600" dirty="0" smtClean="0"/>
              <a:t>•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altLang="en-US" sz="2600" dirty="0" smtClean="0"/>
              <a:t>— Memory-map </a:t>
            </a:r>
            <a:r>
              <a:rPr lang="en-US" altLang="en-US" sz="2600" dirty="0" smtClean="0"/>
              <a:t>a file</a:t>
            </a:r>
          </a:p>
          <a:p>
            <a:pPr lvl="2"/>
            <a:endParaRPr lang="en-US" altLang="en-US" dirty="0" smtClean="0"/>
          </a:p>
          <a:p>
            <a:pPr lvl="2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026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488168" cy="777240"/>
          </a:xfrm>
        </p:spPr>
        <p:txBody>
          <a:bodyPr>
            <a:normAutofit/>
          </a:bodyPr>
          <a:lstStyle/>
          <a:p>
            <a:r>
              <a:rPr lang="en-US" sz="4400" dirty="0"/>
              <a:t>Opening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922084"/>
            <a:ext cx="10488168" cy="56067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Opening a file informs the kernel that you are getting ready to access that file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 smtClean="0"/>
              <a:t>Returns </a:t>
            </a:r>
            <a:r>
              <a:rPr lang="en-US" sz="2800" dirty="0"/>
              <a:t>a small identifying integer </a:t>
            </a:r>
            <a:r>
              <a:rPr lang="en-US" sz="2800" b="1" i="1" dirty="0">
                <a:solidFill>
                  <a:srgbClr val="1E3272"/>
                </a:solidFill>
              </a:rPr>
              <a:t>file descriptor</a:t>
            </a:r>
          </a:p>
          <a:p>
            <a:pPr lvl="1">
              <a:lnSpc>
                <a:spcPct val="110000"/>
              </a:lnSpc>
            </a:pPr>
            <a:r>
              <a:rPr lang="en-US" sz="2400" b="1" dirty="0" err="1">
                <a:latin typeface="Courier New" pitchFamily="49" charset="0"/>
              </a:rPr>
              <a:t>fd</a:t>
            </a:r>
            <a:r>
              <a:rPr lang="en-US" sz="2400" b="1" dirty="0">
                <a:latin typeface="Courier New" pitchFamily="49" charset="0"/>
              </a:rPr>
              <a:t> == -1</a:t>
            </a:r>
            <a:r>
              <a:rPr lang="en-US" sz="2400" b="1" dirty="0"/>
              <a:t> </a:t>
            </a:r>
            <a:r>
              <a:rPr lang="en-US" sz="2400" dirty="0"/>
              <a:t>indicates that an error occurred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sz="2800" dirty="0"/>
              <a:t>Each process created by a </a:t>
            </a:r>
            <a:r>
              <a:rPr lang="en-US" sz="2800" dirty="0" smtClean="0"/>
              <a:t>Linux </a:t>
            </a:r>
            <a:r>
              <a:rPr lang="en-US" sz="2800" dirty="0"/>
              <a:t>shell begins life with three open files associated with a terminal: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0: standard </a:t>
            </a:r>
            <a:r>
              <a:rPr lang="en-US" sz="2400" dirty="0" smtClean="0"/>
              <a:t>input (</a:t>
            </a:r>
            <a:r>
              <a:rPr lang="en-US" sz="2400" b="1" dirty="0" err="1" smtClean="0"/>
              <a:t>stdin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1: standard </a:t>
            </a:r>
            <a:r>
              <a:rPr lang="en-US" sz="2400" dirty="0" smtClean="0"/>
              <a:t>output (</a:t>
            </a:r>
            <a:r>
              <a:rPr lang="en-US" sz="2400" b="1" dirty="0" err="1" smtClean="0"/>
              <a:t>stdout</a:t>
            </a:r>
            <a:r>
              <a:rPr lang="en-US" sz="2400" dirty="0" smtClean="0"/>
              <a:t>)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400" dirty="0"/>
              <a:t>2: standard </a:t>
            </a:r>
            <a:r>
              <a:rPr lang="en-US" sz="2400" dirty="0" smtClean="0"/>
              <a:t>error (</a:t>
            </a:r>
            <a:r>
              <a:rPr lang="en-US" sz="2400" b="1" dirty="0" err="1" smtClean="0"/>
              <a:t>stderr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3150396" y="1627633"/>
            <a:ext cx="6324600" cy="15843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if ((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 = open("/etc/hosts", O_RDONLY)) &lt; 0)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</a:rPr>
              <a:t>perror</a:t>
            </a:r>
            <a:r>
              <a:rPr lang="en-US" sz="1600" dirty="0">
                <a:latin typeface="Courier New" pitchFamily="49" charset="0"/>
              </a:rPr>
              <a:t>("open");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exit(1);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100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6304"/>
            <a:ext cx="10515599" cy="832104"/>
          </a:xfrm>
        </p:spPr>
        <p:txBody>
          <a:bodyPr>
            <a:normAutofit/>
          </a:bodyPr>
          <a:lstStyle/>
          <a:p>
            <a:r>
              <a:rPr lang="en-US" dirty="0"/>
              <a:t>Closing Files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2501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Closing </a:t>
            </a:r>
            <a:r>
              <a:rPr lang="en-US" dirty="0"/>
              <a:t>an already closed file is a recipe for disaster in threaded programs (more on this later)</a:t>
            </a:r>
          </a:p>
          <a:p>
            <a:r>
              <a:rPr lang="en-US" dirty="0"/>
              <a:t>Moral: Always check return codes, even for seemingly benign functions such as </a:t>
            </a:r>
            <a:r>
              <a:rPr lang="en-US" dirty="0">
                <a:latin typeface="Courier New" pitchFamily="49" charset="0"/>
              </a:rPr>
              <a:t>close()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3020568" y="2185416"/>
            <a:ext cx="6324600" cy="1828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 fd;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retval;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return value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if ((retval = close(fd))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perror("close");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224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37161"/>
            <a:ext cx="10497312" cy="841247"/>
          </a:xfrm>
        </p:spPr>
        <p:txBody>
          <a:bodyPr>
            <a:normAutofit/>
          </a:bodyPr>
          <a:lstStyle/>
          <a:p>
            <a:r>
              <a:rPr lang="en-US" dirty="0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3414" y="1219200"/>
            <a:ext cx="8307387" cy="5257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Reading a file copies bytes from the current file position to memory, and then updates file position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endParaRPr lang="en-US" dirty="0" smtClean="0"/>
          </a:p>
          <a:p>
            <a:pPr>
              <a:lnSpc>
                <a:spcPct val="85000"/>
              </a:lnSpc>
            </a:pPr>
            <a:r>
              <a:rPr lang="en-US" dirty="0" smtClean="0"/>
              <a:t>Returns </a:t>
            </a:r>
            <a:r>
              <a:rPr lang="en-US" dirty="0"/>
              <a:t>number of bytes read from file </a:t>
            </a:r>
            <a:r>
              <a:rPr lang="en-US" dirty="0" err="1">
                <a:latin typeface="Courier New" pitchFamily="49" charset="0"/>
              </a:rPr>
              <a:t>fd</a:t>
            </a:r>
            <a:r>
              <a:rPr lang="en-US" dirty="0"/>
              <a:t> into </a:t>
            </a:r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Return type </a:t>
            </a:r>
            <a:r>
              <a:rPr lang="en-US" b="1" dirty="0" err="1">
                <a:latin typeface="Courier New" pitchFamily="49" charset="0"/>
              </a:rPr>
              <a:t>ssize_t</a:t>
            </a:r>
            <a:r>
              <a:rPr lang="en-US" dirty="0"/>
              <a:t> is signed integer</a:t>
            </a:r>
            <a:endParaRPr lang="en-US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0</a:t>
            </a:r>
            <a:r>
              <a:rPr lang="en-US" b="1" dirty="0"/>
              <a:t> </a:t>
            </a:r>
            <a:r>
              <a:rPr lang="en-US" dirty="0"/>
              <a:t>indicates that an error occurred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S</a:t>
            </a:r>
            <a:r>
              <a:rPr lang="en-US" b="1" i="1" dirty="0" smtClean="0">
                <a:solidFill>
                  <a:srgbClr val="C00000"/>
                </a:solidFill>
              </a:rPr>
              <a:t>hort </a:t>
            </a:r>
            <a:r>
              <a:rPr lang="en-US" b="1" i="1" dirty="0">
                <a:solidFill>
                  <a:srgbClr val="C00000"/>
                </a:solidFill>
              </a:rPr>
              <a:t>counts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 err="1">
                <a:latin typeface="Courier New" pitchFamily="49" charset="0"/>
              </a:rPr>
              <a:t>nbytes</a:t>
            </a:r>
            <a:r>
              <a:rPr lang="en-US" b="1" dirty="0">
                <a:latin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</a:rPr>
              <a:t>sizeof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</a:t>
            </a:r>
            <a:r>
              <a:rPr lang="en-US" b="1" dirty="0"/>
              <a:t> </a:t>
            </a:r>
            <a:r>
              <a:rPr lang="en-US" dirty="0"/>
              <a:t>) are possible and are not errors!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2358424" y="2085976"/>
            <a:ext cx="607695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pPr>
              <a:lnSpc>
                <a:spcPct val="100000"/>
              </a:lnSpc>
            </a:pPr>
            <a:endParaRPr lang="en-US" sz="1600" dirty="0" err="1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file fd ... 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read up to 512 bytes from file fd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if ((nbytes = read(fd, buf, sizeof(buf))) &lt; 0) {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perror("read");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662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1" y="123826"/>
            <a:ext cx="10512551" cy="818005"/>
          </a:xfrm>
        </p:spPr>
        <p:txBody>
          <a:bodyPr>
            <a:normAutofit/>
          </a:bodyPr>
          <a:lstStyle/>
          <a:p>
            <a:r>
              <a:rPr lang="en-US" dirty="0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729" y="978408"/>
            <a:ext cx="10439399" cy="5562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Writing a file copies bytes from memory to the current file position, and then updates current file position</a:t>
            </a:r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/>
          </a:p>
          <a:p>
            <a:pPr>
              <a:lnSpc>
                <a:spcPct val="110000"/>
              </a:lnSpc>
            </a:pPr>
            <a:endParaRPr lang="en-US" sz="3200" dirty="0" smtClean="0"/>
          </a:p>
          <a:p>
            <a:pPr>
              <a:lnSpc>
                <a:spcPct val="110000"/>
              </a:lnSpc>
            </a:pPr>
            <a:r>
              <a:rPr lang="en-US" sz="3200" dirty="0" smtClean="0"/>
              <a:t>Returns </a:t>
            </a:r>
            <a:r>
              <a:rPr lang="en-US" sz="3200" dirty="0"/>
              <a:t>number of bytes written from </a:t>
            </a:r>
            <a:r>
              <a:rPr lang="en-US" sz="3200" dirty="0" err="1">
                <a:latin typeface="Courier New" pitchFamily="49" charset="0"/>
              </a:rPr>
              <a:t>buf</a:t>
            </a:r>
            <a:r>
              <a:rPr lang="en-US" sz="3200" dirty="0"/>
              <a:t> to file </a:t>
            </a:r>
            <a:r>
              <a:rPr lang="en-US" sz="3200" dirty="0" err="1">
                <a:latin typeface="Courier New" pitchFamily="49" charset="0"/>
              </a:rPr>
              <a:t>fd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en-US" sz="2800" b="1" dirty="0" err="1">
                <a:latin typeface="Courier New" pitchFamily="49" charset="0"/>
              </a:rPr>
              <a:t>nbytes</a:t>
            </a:r>
            <a:r>
              <a:rPr lang="en-US" sz="2800" b="1" dirty="0">
                <a:latin typeface="Courier New" pitchFamily="49" charset="0"/>
              </a:rPr>
              <a:t> &lt; 0</a:t>
            </a:r>
            <a:r>
              <a:rPr lang="en-US" sz="2800" b="1" dirty="0"/>
              <a:t> </a:t>
            </a:r>
            <a:r>
              <a:rPr lang="en-US" sz="2800" dirty="0"/>
              <a:t>indicates that an error occurred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As with reads, short counts are possible and are not errors!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2826766" y="2353057"/>
            <a:ext cx="6565900" cy="25622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char buf[512];</a:t>
            </a:r>
          </a:p>
          <a:p>
            <a:r>
              <a:rPr lang="en-US" sz="1600" dirty="0" err="1">
                <a:latin typeface="Courier New" pitchFamily="49" charset="0"/>
              </a:rPr>
              <a:t>int fd; 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file descriptor */</a:t>
            </a:r>
          </a:p>
          <a:p>
            <a:r>
              <a:rPr lang="en-US" sz="1600" dirty="0" err="1">
                <a:latin typeface="Courier New" pitchFamily="49" charset="0"/>
              </a:rPr>
              <a:t>int nbytes;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number of bytes read */</a:t>
            </a:r>
          </a:p>
          <a:p>
            <a:endParaRPr lang="en-US" sz="1600" dirty="0" err="1">
              <a:latin typeface="Courier New" pitchFamily="49" charset="0"/>
            </a:endParaRP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Open the file fd ... */</a:t>
            </a:r>
          </a:p>
          <a:p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Then write up to 512 bytes from buf to file fd */</a:t>
            </a:r>
          </a:p>
          <a:p>
            <a:r>
              <a:rPr lang="en-US" sz="1600" dirty="0" err="1">
                <a:latin typeface="Courier New" pitchFamily="49" charset="0"/>
              </a:rPr>
              <a:t>if ((nbytes = write(fd, buf, sizeof(buf)) &lt; 0) {</a:t>
            </a:r>
          </a:p>
          <a:p>
            <a:r>
              <a:rPr lang="en-US" sz="1600" dirty="0" err="1">
                <a:latin typeface="Courier New" pitchFamily="49" charset="0"/>
              </a:rPr>
              <a:t>   perror("write");</a:t>
            </a:r>
          </a:p>
          <a:p>
            <a:r>
              <a:rPr lang="en-US" sz="1600" dirty="0" err="1">
                <a:latin typeface="Courier New" pitchFamily="49" charset="0"/>
              </a:rPr>
              <a:t>   exit(1);</a:t>
            </a:r>
          </a:p>
          <a:p>
            <a:r>
              <a:rPr lang="en-US" sz="1600" dirty="0" err="1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040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52144"/>
            <a:ext cx="10515600" cy="5410200"/>
          </a:xfrm>
        </p:spPr>
        <p:txBody>
          <a:bodyPr/>
          <a:lstStyle/>
          <a:p>
            <a:r>
              <a:rPr lang="en-US" dirty="0"/>
              <a:t>Copying </a:t>
            </a:r>
            <a:r>
              <a:rPr lang="en-US" dirty="0" err="1" smtClean="0"/>
              <a:t>stdin</a:t>
            </a:r>
            <a:r>
              <a:rPr lang="en-US" dirty="0" smtClean="0"/>
              <a:t> to </a:t>
            </a:r>
            <a:r>
              <a:rPr lang="en-US" dirty="0" err="1" smtClean="0"/>
              <a:t>stdout</a:t>
            </a:r>
            <a:r>
              <a:rPr lang="en-US" dirty="0" smtClean="0"/>
              <a:t>, </a:t>
            </a:r>
            <a:r>
              <a:rPr lang="en-US" dirty="0"/>
              <a:t>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2514601" y="2057401"/>
            <a:ext cx="6461125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&lt;</a:t>
            </a:r>
            <a:r>
              <a:rPr lang="en-US" sz="1600" dirty="0" err="1" smtClean="0">
                <a:solidFill>
                  <a:srgbClr val="9D206F"/>
                </a:solidFill>
                <a:latin typeface="Courier New"/>
                <a:cs typeface="Courier New"/>
              </a:rPr>
              <a:t>unistd.h</a:t>
            </a:r>
            <a:r>
              <a:rPr lang="en-US" sz="1600" dirty="0" smtClean="0">
                <a:solidFill>
                  <a:srgbClr val="9D206F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da-DK" sz="1600" dirty="0">
                <a:solidFill>
                  <a:srgbClr val="C1651C"/>
                </a:solidFill>
                <a:latin typeface="Courier New"/>
                <a:cs typeface="Courier New"/>
              </a:rPr>
              <a:t>c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smtClean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ead(STDIN_FILENO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 !=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cs typeface="Courier New"/>
              </a:rPr>
              <a:t>write(STDOUT_FILENO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&amp;c, 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457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88168" cy="804672"/>
          </a:xfrm>
        </p:spPr>
        <p:txBody>
          <a:bodyPr>
            <a:normAutofit/>
          </a:bodyPr>
          <a:lstStyle/>
          <a:p>
            <a:r>
              <a:rPr lang="en-US" dirty="0" smtClean="0"/>
              <a:t>On Short Counts</a:t>
            </a:r>
            <a:endParaRPr lang="en-US" dirty="0"/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68680" y="1219200"/>
            <a:ext cx="10488168" cy="5048250"/>
          </a:xfrm>
        </p:spPr>
        <p:txBody>
          <a:bodyPr>
            <a:normAutofit/>
          </a:bodyPr>
          <a:lstStyle/>
          <a:p>
            <a:r>
              <a:rPr lang="en-US" dirty="0"/>
              <a:t>Short counts can occur in these situations:</a:t>
            </a:r>
          </a:p>
          <a:p>
            <a:pPr lvl="1"/>
            <a:r>
              <a:rPr lang="en-US" dirty="0"/>
              <a:t>Encountering (end-of-file) EOF on reads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</a:t>
            </a:r>
            <a:r>
              <a:rPr lang="en-US" dirty="0" smtClean="0"/>
              <a:t>sockets</a:t>
            </a:r>
            <a:endParaRPr lang="en-US" dirty="0"/>
          </a:p>
          <a:p>
            <a:r>
              <a:rPr lang="en-US" dirty="0" smtClean="0"/>
              <a:t>Short </a:t>
            </a:r>
            <a:r>
              <a:rPr lang="en-US" dirty="0"/>
              <a:t>counts never occur in these situations:</a:t>
            </a:r>
          </a:p>
          <a:p>
            <a:pPr lvl="1"/>
            <a:r>
              <a:rPr lang="en-US" dirty="0"/>
              <a:t>Reading from disk files (except for EOF)</a:t>
            </a:r>
          </a:p>
          <a:p>
            <a:pPr lvl="1"/>
            <a:r>
              <a:rPr lang="en-US" dirty="0"/>
              <a:t>Writing to disk files</a:t>
            </a:r>
            <a:endParaRPr lang="en-US" dirty="0" smtClean="0"/>
          </a:p>
          <a:p>
            <a:r>
              <a:rPr lang="en-US" dirty="0" smtClean="0"/>
              <a:t>Best </a:t>
            </a:r>
            <a:r>
              <a:rPr lang="en-US" dirty="0" smtClean="0"/>
              <a:t>practice is to always allow for short counts. </a:t>
            </a:r>
          </a:p>
        </p:txBody>
      </p:sp>
    </p:spTree>
    <p:extLst>
      <p:ext uri="{BB962C8B-B14F-4D97-AF65-F5344CB8AC3E}">
        <p14:creationId xmlns:p14="http://schemas.microsoft.com/office/powerpoint/2010/main" val="114319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Metadata</a:t>
            </a:r>
            <a:endParaRPr lang="en-US">
              <a:latin typeface="Courier New" pitchFamily="49" charset="0"/>
            </a:endParaRPr>
          </a:p>
        </p:txBody>
      </p:sp>
      <p:sp>
        <p:nvSpPr>
          <p:cNvPr id="63078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005078"/>
            <a:ext cx="10515600" cy="154609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i="1" dirty="0">
                <a:solidFill>
                  <a:srgbClr val="F7B217"/>
                </a:solidFill>
              </a:rPr>
              <a:t>Metadata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data about data, in this case file data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/>
              <a:t>Per-file metadata maintained by kernel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dirty="0"/>
              <a:t>accessed by users with the </a:t>
            </a:r>
            <a:r>
              <a:rPr lang="en-US" b="1" dirty="0">
                <a:latin typeface="Courier New" pitchFamily="49" charset="0"/>
              </a:rPr>
              <a:t>stat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fstat</a:t>
            </a:r>
            <a:r>
              <a:rPr lang="en-US" dirty="0"/>
              <a:t> functions</a:t>
            </a:r>
          </a:p>
        </p:txBody>
      </p:sp>
      <p:sp>
        <p:nvSpPr>
          <p:cNvPr id="630787" name="Rectangle 3"/>
          <p:cNvSpPr>
            <a:spLocks noChangeArrowheads="1"/>
          </p:cNvSpPr>
          <p:nvPr/>
        </p:nvSpPr>
        <p:spPr bwMode="auto">
          <a:xfrm>
            <a:off x="2208074" y="2608172"/>
            <a:ext cx="8264525" cy="40163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Metadata returned by the stat and fstat functions 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struct stat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st_dev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    ino_t         st_ino;  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inode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mode_t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st_mode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Protection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and file type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nlink_t</a:t>
            </a:r>
            <a:r>
              <a:rPr lang="en-US" sz="1600" dirty="0">
                <a:latin typeface="Courier New" pitchFamily="49" charset="0"/>
              </a:rPr>
              <a:t>       </a:t>
            </a:r>
            <a:r>
              <a:rPr lang="en-US" sz="1600" dirty="0" err="1">
                <a:latin typeface="Courier New" pitchFamily="49" charset="0"/>
              </a:rPr>
              <a:t>st_nlink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hard links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uid_t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st_uid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User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gid_t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st_gid</a:t>
            </a:r>
            <a:r>
              <a:rPr lang="en-US" sz="1600" dirty="0">
                <a:latin typeface="Courier New" pitchFamily="49" charset="0"/>
              </a:rPr>
              <a:t>; 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Group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ID of owner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dev_t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st_rdev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Device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type (if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inode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device)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off_t</a:t>
            </a:r>
            <a:r>
              <a:rPr lang="en-US" sz="1600" dirty="0">
                <a:latin typeface="Courier New" pitchFamily="49" charset="0"/>
              </a:rPr>
              <a:t>         </a:t>
            </a:r>
            <a:r>
              <a:rPr lang="en-US" sz="1600" dirty="0" err="1">
                <a:latin typeface="Courier New" pitchFamily="49" charset="0"/>
              </a:rPr>
              <a:t>st_size</a:t>
            </a:r>
            <a:r>
              <a:rPr lang="en-US" sz="1600" dirty="0">
                <a:latin typeface="Courier New" pitchFamily="49" charset="0"/>
              </a:rPr>
              <a:t>; 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Total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size, in bytes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st_blksize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Blocksize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for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filesystem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I/O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unsigned long </a:t>
            </a:r>
            <a:r>
              <a:rPr lang="en-US" sz="1600" dirty="0" err="1">
                <a:latin typeface="Courier New" pitchFamily="49" charset="0"/>
              </a:rPr>
              <a:t>st_blocks</a:t>
            </a:r>
            <a:r>
              <a:rPr lang="en-US" sz="1600" dirty="0">
                <a:latin typeface="Courier New" pitchFamily="49" charset="0"/>
              </a:rPr>
              <a:t>;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Number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blocks allocated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st_atime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access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st_mtime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Time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of last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modification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time_t</a:t>
            </a:r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</a:rPr>
              <a:t>st_ctime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Time of last change */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};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37161"/>
            <a:ext cx="10497312" cy="813816"/>
          </a:xfrm>
        </p:spPr>
        <p:txBody>
          <a:bodyPr>
            <a:normAutofit/>
          </a:bodyPr>
          <a:lstStyle/>
          <a:p>
            <a:r>
              <a:rPr lang="en-US" dirty="0"/>
              <a:t>Unix </a:t>
            </a:r>
            <a:r>
              <a:rPr lang="en-US" dirty="0" smtClean="0"/>
              <a:t>I/O Overview</a:t>
            </a:r>
            <a:endParaRPr lang="en-US" dirty="0"/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7240" y="1197864"/>
            <a:ext cx="11146536" cy="5136261"/>
          </a:xfrm>
        </p:spPr>
        <p:txBody>
          <a:bodyPr>
            <a:noAutofit/>
          </a:bodyPr>
          <a:lstStyle/>
          <a:p>
            <a:r>
              <a:rPr lang="en-US" dirty="0"/>
              <a:t>A </a:t>
            </a:r>
            <a:r>
              <a:rPr lang="en-US" dirty="0" smtClean="0"/>
              <a:t>Linux </a:t>
            </a:r>
            <a:r>
              <a:rPr lang="en-US" i="1" dirty="0">
                <a:solidFill>
                  <a:srgbClr val="F7B217"/>
                </a:solidFill>
              </a:rPr>
              <a:t>file</a:t>
            </a:r>
            <a:r>
              <a:rPr lang="en-US" dirty="0">
                <a:solidFill>
                  <a:srgbClr val="F7B217"/>
                </a:solidFill>
              </a:rPr>
              <a:t> </a:t>
            </a:r>
            <a:r>
              <a:rPr lang="en-US" dirty="0"/>
              <a:t>is a sequence of </a:t>
            </a:r>
            <a:r>
              <a:rPr lang="en-US" i="1" dirty="0"/>
              <a:t>m</a:t>
            </a:r>
            <a:r>
              <a:rPr lang="en-US" dirty="0"/>
              <a:t> bytes:</a:t>
            </a:r>
          </a:p>
          <a:p>
            <a:pPr lvl="1"/>
            <a:r>
              <a:rPr lang="en-US" i="1" dirty="0" smtClean="0"/>
              <a:t>B</a:t>
            </a:r>
            <a:r>
              <a:rPr lang="en-US" i="1" baseline="-25000" dirty="0" smtClean="0"/>
              <a:t>0 </a:t>
            </a:r>
            <a:r>
              <a:rPr lang="en-US" i="1" dirty="0" smtClean="0"/>
              <a:t>, B</a:t>
            </a:r>
            <a:r>
              <a:rPr lang="en-US" i="1" baseline="-25000" dirty="0" smtClean="0"/>
              <a:t>1 </a:t>
            </a:r>
            <a:r>
              <a:rPr lang="en-US" i="1" dirty="0" smtClean="0"/>
              <a:t>, </a:t>
            </a:r>
            <a:r>
              <a:rPr lang="en-US" i="1" dirty="0"/>
              <a:t>.... , </a:t>
            </a:r>
            <a:r>
              <a:rPr lang="en-US" i="1" dirty="0" err="1"/>
              <a:t>B</a:t>
            </a:r>
            <a:r>
              <a:rPr lang="en-US" i="1" baseline="-25000" dirty="0" err="1"/>
              <a:t>k</a:t>
            </a:r>
            <a:r>
              <a:rPr lang="en-US" i="1" dirty="0"/>
              <a:t> , .... , B</a:t>
            </a:r>
            <a:r>
              <a:rPr lang="en-US" i="1" baseline="-25000" dirty="0"/>
              <a:t>m-1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All </a:t>
            </a:r>
            <a:r>
              <a:rPr lang="en-US" dirty="0"/>
              <a:t>I/O devices are represented as files: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/dev/sda2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b="1" dirty="0" err="1">
                <a:latin typeface="Courier New" pitchFamily="49" charset="0"/>
              </a:rPr>
              <a:t>usr</a:t>
            </a:r>
            <a:r>
              <a:rPr lang="en-US" b="1" dirty="0"/>
              <a:t> </a:t>
            </a:r>
            <a:r>
              <a:rPr lang="en-US" dirty="0"/>
              <a:t>disk partition)</a:t>
            </a:r>
          </a:p>
          <a:p>
            <a:pPr lvl="1"/>
            <a:r>
              <a:rPr lang="en-US" b="1" dirty="0">
                <a:latin typeface="Courier New" pitchFamily="49" charset="0"/>
              </a:rPr>
              <a:t>/dev/tty2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/>
              <a:t>(terminal)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Even </a:t>
            </a:r>
            <a:r>
              <a:rPr lang="en-US" dirty="0"/>
              <a:t>the kernel is represented as a file:</a:t>
            </a:r>
          </a:p>
          <a:p>
            <a:pPr lvl="1"/>
            <a:r>
              <a:rPr lang="en-US" b="1" dirty="0" smtClean="0">
                <a:latin typeface="Courier New" pitchFamily="49" charset="0"/>
              </a:rPr>
              <a:t>/</a:t>
            </a:r>
            <a:r>
              <a:rPr lang="en-US" b="1" dirty="0" smtClean="0">
                <a:latin typeface="Courier New" pitchFamily="49" charset="0"/>
              </a:rPr>
              <a:t>boot/</a:t>
            </a:r>
            <a:r>
              <a:rPr lang="en-US" b="1" dirty="0" smtClean="0">
                <a:latin typeface="Courier New"/>
                <a:cs typeface="Courier New"/>
              </a:rPr>
              <a:t>vmlinuz-3.13.0-55-generic </a:t>
            </a:r>
            <a:r>
              <a:rPr lang="en-US" dirty="0" smtClean="0"/>
              <a:t>(kernel </a:t>
            </a:r>
            <a:r>
              <a:rPr lang="en-US" dirty="0" smtClean="0"/>
              <a:t>image</a:t>
            </a:r>
            <a:r>
              <a:rPr lang="en-US" dirty="0"/>
              <a:t>) </a:t>
            </a:r>
          </a:p>
          <a:p>
            <a:pPr lvl="1"/>
            <a:r>
              <a:rPr lang="en-US" b="1" dirty="0">
                <a:latin typeface="Courier New" pitchFamily="49" charset="0"/>
              </a:rPr>
              <a:t>/proc</a:t>
            </a:r>
            <a:r>
              <a:rPr lang="en-US" b="1" dirty="0"/>
              <a:t> </a:t>
            </a:r>
            <a:r>
              <a:rPr lang="en-US" dirty="0" smtClean="0"/>
              <a:t>(</a:t>
            </a:r>
            <a:r>
              <a:rPr lang="en-US" dirty="0"/>
              <a:t>kernel data </a:t>
            </a:r>
            <a:r>
              <a:rPr lang="en-US" dirty="0" smtClean="0"/>
              <a:t>structures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86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46304"/>
            <a:ext cx="10533888" cy="813816"/>
          </a:xfrm>
        </p:spPr>
        <p:txBody>
          <a:bodyPr>
            <a:normAutofit/>
          </a:bodyPr>
          <a:lstStyle/>
          <a:p>
            <a:r>
              <a:rPr lang="en-US" dirty="0"/>
              <a:t>Example of Accessing File Metadata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832104" y="1620034"/>
            <a:ext cx="815340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Stat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&amp;stat);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(S_ISREG(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Determine file type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"regular"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(S_ISDIR(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"directory"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type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"other"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stat.st_mode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&amp; S_IRUSR))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Check read access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"yes"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hu-HU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hu-HU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endParaRPr lang="hu-HU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"no"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%s, </a:t>
            </a:r>
            <a:r>
              <a:rPr lang="es-ES_tradnl" sz="1600" dirty="0" err="1">
                <a:solidFill>
                  <a:srgbClr val="9D206F"/>
                </a:solidFill>
                <a:latin typeface="Courier New"/>
                <a:cs typeface="Courier New"/>
              </a:rPr>
              <a:t>read</a:t>
            </a:r>
            <a:r>
              <a:rPr lang="es-ES_tradnl" sz="1600" dirty="0">
                <a:solidFill>
                  <a:srgbClr val="9D206F"/>
                </a:solidFill>
                <a:latin typeface="Courier New"/>
                <a:cs typeface="Courier New"/>
              </a:rPr>
              <a:t>: %s\n"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type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readok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exit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(0);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63557" name="Text Box 5"/>
          <p:cNvSpPr txBox="1">
            <a:spLocks noChangeArrowheads="1"/>
          </p:cNvSpPr>
          <p:nvPr/>
        </p:nvSpPr>
        <p:spPr bwMode="auto">
          <a:xfrm>
            <a:off x="7251192" y="1105411"/>
            <a:ext cx="4114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 type="none" w="sm" len="sm"/>
          </a:ln>
          <a:effectLst/>
        </p:spPr>
        <p:txBody>
          <a:bodyPr wrap="square" lIns="45720" rIns="45720">
            <a:spAutoFit/>
          </a:bodyPr>
          <a:lstStyle/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yes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chmod</a:t>
            </a:r>
            <a:r>
              <a:rPr lang="en-US" sz="1600" dirty="0">
                <a:latin typeface="Courier New" pitchFamily="49" charset="0"/>
              </a:rPr>
              <a:t> 000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statcheck.c</a:t>
            </a:r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type: regular, read: no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>
                <a:latin typeface="Courier New" pitchFamily="49" charset="0"/>
              </a:rPr>
              <a:t>./</a:t>
            </a:r>
            <a:r>
              <a:rPr lang="en-US" sz="1600" dirty="0" err="1">
                <a:latin typeface="Courier New" pitchFamily="49" charset="0"/>
              </a:rPr>
              <a:t>statcheck</a:t>
            </a:r>
            <a:r>
              <a:rPr lang="en-US" sz="1600" dirty="0">
                <a:latin typeface="Courier New" pitchFamily="49" charset="0"/>
              </a:rPr>
              <a:t> ..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type: directory, read: </a:t>
            </a:r>
            <a:r>
              <a:rPr lang="en-US" sz="1600" dirty="0">
                <a:latin typeface="Courier New" pitchFamily="49" charset="0"/>
              </a:rPr>
              <a:t>yes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2104" y="1105411"/>
            <a:ext cx="170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statcheck.c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03206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618" name="Rectangle 42"/>
          <p:cNvSpPr>
            <a:spLocks noGrp="1" noChangeArrowheads="1"/>
          </p:cNvSpPr>
          <p:nvPr>
            <p:ph type="title"/>
          </p:nvPr>
        </p:nvSpPr>
        <p:spPr>
          <a:xfrm>
            <a:off x="850392" y="79952"/>
            <a:ext cx="10552176" cy="896777"/>
          </a:xfrm>
        </p:spPr>
        <p:txBody>
          <a:bodyPr>
            <a:normAutofit/>
          </a:bodyPr>
          <a:lstStyle/>
          <a:p>
            <a:r>
              <a:rPr lang="en-US" dirty="0"/>
              <a:t>How the Unix Kernel Represents Open Files</a:t>
            </a:r>
          </a:p>
        </p:txBody>
      </p:sp>
      <p:sp>
        <p:nvSpPr>
          <p:cNvPr id="664619" name="Rectangle 43"/>
          <p:cNvSpPr>
            <a:spLocks noGrp="1" noChangeArrowheads="1"/>
          </p:cNvSpPr>
          <p:nvPr>
            <p:ph type="body" idx="1"/>
          </p:nvPr>
        </p:nvSpPr>
        <p:spPr>
          <a:xfrm>
            <a:off x="850392" y="1176754"/>
            <a:ext cx="10552176" cy="14140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descriptors referencing two distinct open </a:t>
            </a:r>
            <a:r>
              <a:rPr lang="en-US" dirty="0" smtClean="0"/>
              <a:t>files</a:t>
            </a:r>
            <a:r>
              <a:rPr lang="en-US" dirty="0"/>
              <a:t>. Descriptor 1 (</a:t>
            </a:r>
            <a:r>
              <a:rPr lang="en-US" dirty="0" err="1"/>
              <a:t>stdout</a:t>
            </a:r>
            <a:r>
              <a:rPr lang="en-US" dirty="0"/>
              <a:t>) points to terminal, and descriptor 4 points to open disk file</a:t>
            </a: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3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4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85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664586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64587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64588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64589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64590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64591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2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4593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594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595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596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59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6460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6460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0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460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6460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460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6460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0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6461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6461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6461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66461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>
                <a:latin typeface="Calibri" pitchFamily="34" charset="0"/>
              </a:rPr>
              <a:t>A (terminal)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1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>
                <a:latin typeface="Calibri" pitchFamily="34" charset="0"/>
              </a:rPr>
              <a:t>B 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664621" name="Text Box 45"/>
          <p:cNvSpPr txBox="1">
            <a:spLocks noChangeArrowheads="1"/>
          </p:cNvSpPr>
          <p:nvPr/>
        </p:nvSpPr>
        <p:spPr bwMode="auto">
          <a:xfrm>
            <a:off x="9499600" y="3886201"/>
            <a:ext cx="914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i="1" dirty="0">
                <a:latin typeface="Calibri" pitchFamily="34" charset="0"/>
              </a:rPr>
              <a:t>Info in 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stat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struct</a:t>
            </a:r>
            <a:endParaRPr lang="en-US" sz="1600" i="1" dirty="0">
              <a:latin typeface="Calibri" pitchFamily="34" charset="0"/>
            </a:endParaRPr>
          </a:p>
        </p:txBody>
      </p:sp>
      <p:sp>
        <p:nvSpPr>
          <p:cNvPr id="664622" name="AutoShape 46"/>
          <p:cNvSpPr>
            <a:spLocks/>
          </p:cNvSpPr>
          <p:nvPr/>
        </p:nvSpPr>
        <p:spPr bwMode="auto">
          <a:xfrm>
            <a:off x="9135076" y="4028694"/>
            <a:ext cx="366418" cy="430054"/>
          </a:xfrm>
          <a:prstGeom prst="rightBrace">
            <a:avLst>
              <a:gd name="adj1" fmla="val 133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4597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84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Sharing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067159"/>
            <a:ext cx="10448544" cy="14339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Two distinct descriptors sharing the same disk file through two distinct open file table entries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Calling </a:t>
            </a:r>
            <a:r>
              <a:rPr lang="en-US" b="1" dirty="0">
                <a:latin typeface="Courier New" pitchFamily="49" charset="0"/>
              </a:rPr>
              <a:t>open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twice with the same </a:t>
            </a:r>
            <a:r>
              <a:rPr lang="en-US" b="1" dirty="0">
                <a:latin typeface="Courier New" pitchFamily="49" charset="0"/>
              </a:rPr>
              <a:t>filename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argument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48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49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0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 flipV="1">
            <a:off x="3640138" y="3657596"/>
            <a:ext cx="1752600" cy="7334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3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4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5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Line 27"/>
          <p:cNvSpPr>
            <a:spLocks noChangeShapeType="1"/>
          </p:cNvSpPr>
          <p:nvPr/>
        </p:nvSpPr>
        <p:spPr bwMode="auto">
          <a:xfrm>
            <a:off x="3640138" y="4683125"/>
            <a:ext cx="1770062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59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1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3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4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5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16870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</a:t>
            </a:r>
            <a:r>
              <a:rPr lang="en-US" sz="1600" dirty="0">
                <a:latin typeface="Calibri" pitchFamily="34" charset="0"/>
              </a:rPr>
              <a:t>(disk)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74" name="Line 21"/>
          <p:cNvSpPr>
            <a:spLocks noChangeShapeType="1"/>
          </p:cNvSpPr>
          <p:nvPr/>
        </p:nvSpPr>
        <p:spPr bwMode="auto">
          <a:xfrm flipV="1">
            <a:off x="6230938" y="3641725"/>
            <a:ext cx="1770062" cy="184467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21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How Processes Share </a:t>
            </a:r>
            <a:r>
              <a:rPr lang="en-US" sz="4400" dirty="0" smtClean="0"/>
              <a:t>Files: </a:t>
            </a:r>
            <a:r>
              <a:rPr lang="en-US" sz="4400" dirty="0" smtClean="0">
                <a:latin typeface="Courier New"/>
                <a:cs typeface="Courier New"/>
              </a:rPr>
              <a:t>fork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46507"/>
            <a:ext cx="10515600" cy="139189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  <a:endParaRPr lang="en-US" dirty="0" smtClean="0">
              <a:latin typeface="Courier New" pitchFamily="49" charset="0"/>
            </a:endParaRPr>
          </a:p>
          <a:p>
            <a:pPr lvl="1"/>
            <a:r>
              <a:rPr lang="en-US" sz="2600" dirty="0"/>
              <a:t>Note</a:t>
            </a:r>
            <a:r>
              <a:rPr lang="en-US" sz="2600" dirty="0"/>
              <a:t>: situation unchanged by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exec </a:t>
            </a:r>
            <a:r>
              <a:rPr lang="en-US" sz="2600" dirty="0"/>
              <a:t>functions (use </a:t>
            </a:r>
            <a:r>
              <a:rPr lang="en-US" sz="2600" b="1" dirty="0" err="1">
                <a:latin typeface="Courier New"/>
                <a:cs typeface="Courier New"/>
              </a:rPr>
              <a:t>fcntl</a:t>
            </a:r>
            <a:r>
              <a:rPr lang="en-US" sz="2600" dirty="0"/>
              <a:t> to change)</a:t>
            </a:r>
          </a:p>
          <a:p>
            <a:r>
              <a:rPr lang="en-US" i="1" dirty="0" smtClean="0">
                <a:solidFill>
                  <a:srgbClr val="F7B217"/>
                </a:solidFill>
              </a:rPr>
              <a:t>Before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 call:</a:t>
            </a: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9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1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2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7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9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0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1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2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3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80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662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2104" y="110729"/>
            <a:ext cx="10533888" cy="837425"/>
          </a:xfrm>
        </p:spPr>
        <p:txBody>
          <a:bodyPr>
            <a:normAutofit/>
          </a:bodyPr>
          <a:lstStyle/>
          <a:p>
            <a:r>
              <a:rPr lang="en-US" sz="4400" dirty="0"/>
              <a:t>How Processes Share Files: </a:t>
            </a:r>
            <a:r>
              <a:rPr lang="en-US" sz="4400" dirty="0">
                <a:latin typeface="Courier New"/>
                <a:cs typeface="Courier New"/>
              </a:rPr>
              <a:t>fork</a:t>
            </a:r>
            <a:endParaRPr lang="en-US" sz="4400" dirty="0">
              <a:latin typeface="Courier New"/>
              <a:cs typeface="Courier New"/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104" y="1100553"/>
            <a:ext cx="10533888" cy="13832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child process inherits its parent’s open </a:t>
            </a:r>
            <a:r>
              <a:rPr lang="en-US" dirty="0" smtClean="0"/>
              <a:t>files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After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fork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Child’s table same as </a:t>
            </a:r>
            <a:r>
              <a:rPr lang="en-US" dirty="0" smtClean="0">
                <a:latin typeface="+mn-lt"/>
              </a:rPr>
              <a:t>parent’s</a:t>
            </a:r>
            <a:r>
              <a:rPr lang="en-US" dirty="0">
                <a:latin typeface="+mn-lt"/>
              </a:rPr>
              <a:t>, and +1 to each </a:t>
            </a:r>
            <a:r>
              <a:rPr lang="en-US" dirty="0" err="1" smtClean="0">
                <a:latin typeface="+mn-lt"/>
              </a:rPr>
              <a:t>refcnt</a:t>
            </a:r>
            <a:endParaRPr lang="en-US" dirty="0">
              <a:latin typeface="+mn-lt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6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6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6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6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1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73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4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Line 27"/>
          <p:cNvSpPr>
            <a:spLocks noChangeShapeType="1"/>
          </p:cNvSpPr>
          <p:nvPr/>
        </p:nvSpPr>
        <p:spPr bwMode="auto">
          <a:xfrm>
            <a:off x="3352800" y="4683126"/>
            <a:ext cx="2057400" cy="650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86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87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8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154952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 (terminal)</a:t>
            </a:r>
          </a:p>
        </p:txBody>
      </p:sp>
      <p:sp>
        <p:nvSpPr>
          <p:cNvPr id="89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115768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B (disk)</a:t>
            </a:r>
          </a:p>
        </p:txBody>
      </p:sp>
      <p:sp>
        <p:nvSpPr>
          <p:cNvPr id="92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3031524" y="54102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4" name="Rectangle 5"/>
          <p:cNvSpPr>
            <a:spLocks noChangeArrowheads="1"/>
          </p:cNvSpPr>
          <p:nvPr/>
        </p:nvSpPr>
        <p:spPr bwMode="auto">
          <a:xfrm>
            <a:off x="3031524" y="56388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5" name="Rectangle 6"/>
          <p:cNvSpPr>
            <a:spLocks noChangeArrowheads="1"/>
          </p:cNvSpPr>
          <p:nvPr/>
        </p:nvSpPr>
        <p:spPr bwMode="auto">
          <a:xfrm>
            <a:off x="3031524" y="58674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6" name="Rectangle 7"/>
          <p:cNvSpPr>
            <a:spLocks noChangeArrowheads="1"/>
          </p:cNvSpPr>
          <p:nvPr/>
        </p:nvSpPr>
        <p:spPr bwMode="auto">
          <a:xfrm>
            <a:off x="3031524" y="60960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7" name="Rectangle 8"/>
          <p:cNvSpPr>
            <a:spLocks noChangeArrowheads="1"/>
          </p:cNvSpPr>
          <p:nvPr/>
        </p:nvSpPr>
        <p:spPr bwMode="auto">
          <a:xfrm>
            <a:off x="3031524" y="63246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8" name="Rectangle 9"/>
          <p:cNvSpPr>
            <a:spLocks noChangeArrowheads="1"/>
          </p:cNvSpPr>
          <p:nvPr/>
        </p:nvSpPr>
        <p:spPr bwMode="auto">
          <a:xfrm>
            <a:off x="2421924" y="54102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99" name="Rectangle 10"/>
          <p:cNvSpPr>
            <a:spLocks noChangeArrowheads="1"/>
          </p:cNvSpPr>
          <p:nvPr/>
        </p:nvSpPr>
        <p:spPr bwMode="auto">
          <a:xfrm>
            <a:off x="2421924" y="56388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100" name="Rectangle 11"/>
          <p:cNvSpPr>
            <a:spLocks noChangeArrowheads="1"/>
          </p:cNvSpPr>
          <p:nvPr/>
        </p:nvSpPr>
        <p:spPr bwMode="auto">
          <a:xfrm>
            <a:off x="2421924" y="58674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101" name="Rectangle 12"/>
          <p:cNvSpPr>
            <a:spLocks noChangeArrowheads="1"/>
          </p:cNvSpPr>
          <p:nvPr/>
        </p:nvSpPr>
        <p:spPr bwMode="auto">
          <a:xfrm>
            <a:off x="2421924" y="60960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102" name="Rectangle 13"/>
          <p:cNvSpPr>
            <a:spLocks noChangeArrowheads="1"/>
          </p:cNvSpPr>
          <p:nvPr/>
        </p:nvSpPr>
        <p:spPr bwMode="auto">
          <a:xfrm>
            <a:off x="2421924" y="63246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2921559" y="3352800"/>
            <a:ext cx="743858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Parent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Text Box 40"/>
          <p:cNvSpPr txBox="1">
            <a:spLocks noChangeArrowheads="1"/>
          </p:cNvSpPr>
          <p:nvPr/>
        </p:nvSpPr>
        <p:spPr bwMode="auto">
          <a:xfrm>
            <a:off x="2913743" y="5105400"/>
            <a:ext cx="61427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Child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5400000" flipH="1" flipV="1">
            <a:off x="3332070" y="3695608"/>
            <a:ext cx="2064922" cy="205641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 flipV="1">
            <a:off x="3336324" y="5334000"/>
            <a:ext cx="2073876" cy="11079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90183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06455" cy="830104"/>
          </a:xfrm>
        </p:spPr>
        <p:txBody>
          <a:bodyPr>
            <a:normAutofit/>
          </a:bodyPr>
          <a:lstStyle/>
          <a:p>
            <a:r>
              <a:rPr lang="en-US" dirty="0"/>
              <a:t>I/O Redirection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9" y="1219199"/>
            <a:ext cx="10506454" cy="200863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Question: How does a shell implement I/O redirection?</a:t>
            </a:r>
          </a:p>
          <a:p>
            <a:pPr lvl="1"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linux</a:t>
            </a:r>
            <a:r>
              <a:rPr lang="en-US" b="1" dirty="0" smtClean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</a:rPr>
              <a:t> &gt; foo.txt</a:t>
            </a:r>
          </a:p>
          <a:p>
            <a:r>
              <a:rPr lang="en-US" dirty="0" smtClean="0"/>
              <a:t>Answer</a:t>
            </a:r>
            <a:r>
              <a:rPr lang="en-US" dirty="0"/>
              <a:t>: By calling the </a:t>
            </a:r>
            <a:r>
              <a:rPr lang="en-US" dirty="0">
                <a:latin typeface="Courier New"/>
                <a:cs typeface="Courier New"/>
              </a:rPr>
              <a:t>dup2(</a:t>
            </a:r>
            <a:r>
              <a:rPr lang="en-US" dirty="0" err="1">
                <a:latin typeface="Courier New"/>
                <a:cs typeface="Courier New"/>
              </a:rPr>
              <a:t>oldfd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newfd</a:t>
            </a:r>
            <a:r>
              <a:rPr lang="en-US" dirty="0">
                <a:latin typeface="Courier New"/>
                <a:cs typeface="Courier New"/>
              </a:rPr>
              <a:t>) </a:t>
            </a:r>
            <a:r>
              <a:rPr lang="en-US" dirty="0"/>
              <a:t>function</a:t>
            </a:r>
          </a:p>
          <a:p>
            <a:pPr lvl="1"/>
            <a:r>
              <a:rPr lang="en-US" dirty="0"/>
              <a:t>Copies (per-process) descriptor table entry </a:t>
            </a:r>
            <a:r>
              <a:rPr lang="en-US" b="1" dirty="0" err="1">
                <a:latin typeface="Courier New" pitchFamily="49" charset="0"/>
              </a:rPr>
              <a:t>oldfd</a:t>
            </a:r>
            <a:r>
              <a:rPr lang="en-US" dirty="0"/>
              <a:t> </a:t>
            </a:r>
            <a:r>
              <a:rPr lang="en-US" dirty="0" smtClean="0"/>
              <a:t> to </a:t>
            </a:r>
            <a:r>
              <a:rPr lang="en-US" dirty="0"/>
              <a:t>entry </a:t>
            </a:r>
            <a:r>
              <a:rPr lang="en-US" b="1" dirty="0" err="1">
                <a:latin typeface="Courier New" pitchFamily="49" charset="0"/>
              </a:rPr>
              <a:t>newfd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2397211" y="4602162"/>
            <a:ext cx="1838325" cy="1722438"/>
            <a:chOff x="906162" y="4221162"/>
            <a:chExt cx="1838325" cy="1722438"/>
          </a:xfrm>
        </p:grpSpPr>
        <p:sp>
          <p:nvSpPr>
            <p:cNvPr id="666663" name="Rectangle 39"/>
            <p:cNvSpPr>
              <a:spLocks noChangeAspect="1" noChangeArrowheads="1"/>
            </p:cNvSpPr>
            <p:nvPr/>
          </p:nvSpPr>
          <p:spPr bwMode="auto">
            <a:xfrm>
              <a:off x="1825324" y="422116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4" name="Rectangle 40"/>
            <p:cNvSpPr>
              <a:spLocks noChangeAspect="1" noChangeArrowheads="1"/>
            </p:cNvSpPr>
            <p:nvPr/>
          </p:nvSpPr>
          <p:spPr bwMode="auto">
            <a:xfrm>
              <a:off x="1825324" y="4565650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a</a:t>
              </a:r>
            </a:p>
          </p:txBody>
        </p:sp>
        <p:sp>
          <p:nvSpPr>
            <p:cNvPr id="666665" name="Rectangle 41"/>
            <p:cNvSpPr>
              <a:spLocks noChangeAspect="1" noChangeArrowheads="1"/>
            </p:cNvSpPr>
            <p:nvPr/>
          </p:nvSpPr>
          <p:spPr bwMode="auto">
            <a:xfrm>
              <a:off x="1825324" y="4910137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66666" name="Rectangle 42"/>
            <p:cNvSpPr>
              <a:spLocks noChangeAspect="1" noChangeArrowheads="1"/>
            </p:cNvSpPr>
            <p:nvPr/>
          </p:nvSpPr>
          <p:spPr bwMode="auto">
            <a:xfrm>
              <a:off x="1825324" y="5254625"/>
              <a:ext cx="919163" cy="344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Courier New" pitchFamily="49" charset="0"/>
              </a:endParaRPr>
            </a:p>
          </p:txBody>
        </p:sp>
        <p:sp>
          <p:nvSpPr>
            <p:cNvPr id="666667" name="Rectangle 43"/>
            <p:cNvSpPr>
              <a:spLocks noChangeAspect="1" noChangeArrowheads="1"/>
            </p:cNvSpPr>
            <p:nvPr/>
          </p:nvSpPr>
          <p:spPr bwMode="auto">
            <a:xfrm>
              <a:off x="1825324" y="5599112"/>
              <a:ext cx="919163" cy="344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>
                  <a:latin typeface="Courier New" pitchFamily="49" charset="0"/>
                </a:rPr>
                <a:t>b</a:t>
              </a:r>
            </a:p>
          </p:txBody>
        </p:sp>
        <p:sp>
          <p:nvSpPr>
            <p:cNvPr id="666668" name="Rectangle 44"/>
            <p:cNvSpPr>
              <a:spLocks noChangeAspect="1" noChangeArrowheads="1"/>
            </p:cNvSpPr>
            <p:nvPr/>
          </p:nvSpPr>
          <p:spPr bwMode="auto">
            <a:xfrm>
              <a:off x="906162" y="422116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0</a:t>
              </a:r>
            </a:p>
          </p:txBody>
        </p:sp>
        <p:sp>
          <p:nvSpPr>
            <p:cNvPr id="666669" name="Rectangle 45"/>
            <p:cNvSpPr>
              <a:spLocks noChangeAspect="1" noChangeArrowheads="1"/>
            </p:cNvSpPr>
            <p:nvPr/>
          </p:nvSpPr>
          <p:spPr bwMode="auto">
            <a:xfrm>
              <a:off x="906162" y="4565650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1</a:t>
              </a:r>
            </a:p>
          </p:txBody>
        </p:sp>
        <p:sp>
          <p:nvSpPr>
            <p:cNvPr id="666670" name="Rectangle 46"/>
            <p:cNvSpPr>
              <a:spLocks noChangeAspect="1" noChangeArrowheads="1"/>
            </p:cNvSpPr>
            <p:nvPr/>
          </p:nvSpPr>
          <p:spPr bwMode="auto">
            <a:xfrm>
              <a:off x="906162" y="4910137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2</a:t>
              </a:r>
            </a:p>
          </p:txBody>
        </p:sp>
        <p:sp>
          <p:nvSpPr>
            <p:cNvPr id="666671" name="Rectangle 47"/>
            <p:cNvSpPr>
              <a:spLocks noChangeAspect="1" noChangeArrowheads="1"/>
            </p:cNvSpPr>
            <p:nvPr/>
          </p:nvSpPr>
          <p:spPr bwMode="auto">
            <a:xfrm>
              <a:off x="906162" y="5254625"/>
              <a:ext cx="919162" cy="3444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3</a:t>
              </a:r>
            </a:p>
          </p:txBody>
        </p:sp>
        <p:sp>
          <p:nvSpPr>
            <p:cNvPr id="666672" name="Rectangle 48"/>
            <p:cNvSpPr>
              <a:spLocks noChangeAspect="1" noChangeArrowheads="1"/>
            </p:cNvSpPr>
            <p:nvPr/>
          </p:nvSpPr>
          <p:spPr bwMode="auto">
            <a:xfrm>
              <a:off x="906162" y="5599112"/>
              <a:ext cx="919162" cy="3444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 err="1">
                  <a:latin typeface="Calibri" pitchFamily="34" charset="0"/>
                </a:rPr>
                <a:t>fd</a:t>
              </a:r>
              <a:r>
                <a:rPr lang="en-US" sz="2000" dirty="0">
                  <a:latin typeface="Calibri" pitchFamily="34" charset="0"/>
                </a:rPr>
                <a:t> 4</a:t>
              </a:r>
            </a:p>
          </p:txBody>
        </p:sp>
      </p:grpSp>
      <p:sp>
        <p:nvSpPr>
          <p:cNvPr id="666673" name="Text Box 49"/>
          <p:cNvSpPr txBox="1">
            <a:spLocks noChangeAspect="1" noChangeArrowheads="1"/>
          </p:cNvSpPr>
          <p:nvPr/>
        </p:nvSpPr>
        <p:spPr bwMode="auto">
          <a:xfrm>
            <a:off x="2665798" y="3673119"/>
            <a:ext cx="229723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Descriptor table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solidFill>
                  <a:srgbClr val="C00000"/>
                </a:solidFill>
                <a:latin typeface="Calibri" pitchFamily="34" charset="0"/>
              </a:rPr>
              <a:t>before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dup2(4,1)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48648" y="3673119"/>
            <a:ext cx="3969486" cy="2651482"/>
            <a:chOff x="3624648" y="3673118"/>
            <a:chExt cx="3969486" cy="2651482"/>
          </a:xfrm>
        </p:grpSpPr>
        <p:grpSp>
          <p:nvGrpSpPr>
            <p:cNvPr id="3" name="Group 27"/>
            <p:cNvGrpSpPr/>
            <p:nvPr/>
          </p:nvGrpSpPr>
          <p:grpSpPr>
            <a:xfrm>
              <a:off x="5208673" y="4602162"/>
              <a:ext cx="1836737" cy="1722438"/>
              <a:chOff x="5241625" y="4267200"/>
              <a:chExt cx="1836737" cy="1722438"/>
            </a:xfrm>
          </p:grpSpPr>
          <p:sp>
            <p:nvSpPr>
              <p:cNvPr id="666676" name="Rectangle 52"/>
              <p:cNvSpPr>
                <a:spLocks noChangeAspect="1" noChangeArrowheads="1"/>
              </p:cNvSpPr>
              <p:nvPr/>
            </p:nvSpPr>
            <p:spPr bwMode="auto">
              <a:xfrm>
                <a:off x="6159200" y="426720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7" name="Rectangle 53"/>
              <p:cNvSpPr>
                <a:spLocks noChangeAspect="1" noChangeArrowheads="1"/>
              </p:cNvSpPr>
              <p:nvPr/>
            </p:nvSpPr>
            <p:spPr bwMode="auto">
              <a:xfrm>
                <a:off x="6159200" y="4611688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78" name="Rectangle 54"/>
              <p:cNvSpPr>
                <a:spLocks noChangeAspect="1" noChangeArrowheads="1"/>
              </p:cNvSpPr>
              <p:nvPr/>
            </p:nvSpPr>
            <p:spPr bwMode="auto">
              <a:xfrm>
                <a:off x="6159200" y="4956175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666679" name="Rectangle 55"/>
              <p:cNvSpPr>
                <a:spLocks noChangeAspect="1" noChangeArrowheads="1"/>
              </p:cNvSpPr>
              <p:nvPr/>
            </p:nvSpPr>
            <p:spPr bwMode="auto">
              <a:xfrm>
                <a:off x="6159200" y="5300663"/>
                <a:ext cx="919162" cy="344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666680" name="Rectangle 56"/>
              <p:cNvSpPr>
                <a:spLocks noChangeAspect="1" noChangeArrowheads="1"/>
              </p:cNvSpPr>
              <p:nvPr/>
            </p:nvSpPr>
            <p:spPr bwMode="auto">
              <a:xfrm>
                <a:off x="6159200" y="5645150"/>
                <a:ext cx="919162" cy="34448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r>
                  <a:rPr lang="en-US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666681" name="Rectangle 57"/>
              <p:cNvSpPr>
                <a:spLocks noChangeAspect="1" noChangeArrowheads="1"/>
              </p:cNvSpPr>
              <p:nvPr/>
            </p:nvSpPr>
            <p:spPr bwMode="auto">
              <a:xfrm>
                <a:off x="5241625" y="426720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0</a:t>
                </a:r>
              </a:p>
            </p:txBody>
          </p:sp>
          <p:sp>
            <p:nvSpPr>
              <p:cNvPr id="666682" name="Rectangle 58"/>
              <p:cNvSpPr>
                <a:spLocks noChangeAspect="1" noChangeArrowheads="1"/>
              </p:cNvSpPr>
              <p:nvPr/>
            </p:nvSpPr>
            <p:spPr bwMode="auto">
              <a:xfrm>
                <a:off x="5241625" y="4611688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1</a:t>
                </a:r>
              </a:p>
            </p:txBody>
          </p:sp>
          <p:sp>
            <p:nvSpPr>
              <p:cNvPr id="666683" name="Rectangle 59"/>
              <p:cNvSpPr>
                <a:spLocks noChangeAspect="1" noChangeArrowheads="1"/>
              </p:cNvSpPr>
              <p:nvPr/>
            </p:nvSpPr>
            <p:spPr bwMode="auto">
              <a:xfrm>
                <a:off x="5241625" y="4956175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2</a:t>
                </a:r>
              </a:p>
            </p:txBody>
          </p:sp>
          <p:sp>
            <p:nvSpPr>
              <p:cNvPr id="666684" name="Rectangle 60"/>
              <p:cNvSpPr>
                <a:spLocks noChangeAspect="1" noChangeArrowheads="1"/>
              </p:cNvSpPr>
              <p:nvPr/>
            </p:nvSpPr>
            <p:spPr bwMode="auto">
              <a:xfrm>
                <a:off x="5241625" y="5300663"/>
                <a:ext cx="917575" cy="3444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3</a:t>
                </a:r>
              </a:p>
            </p:txBody>
          </p:sp>
          <p:sp>
            <p:nvSpPr>
              <p:cNvPr id="66668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5241625" y="5645150"/>
                <a:ext cx="917575" cy="3444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sz="2000" dirty="0" err="1">
                    <a:latin typeface="Calibri" pitchFamily="34" charset="0"/>
                  </a:rPr>
                  <a:t>fd</a:t>
                </a:r>
                <a:r>
                  <a:rPr lang="en-US" sz="2000" dirty="0">
                    <a:latin typeface="Calibri" pitchFamily="34" charset="0"/>
                  </a:rPr>
                  <a:t> 4</a:t>
                </a:r>
              </a:p>
            </p:txBody>
          </p:sp>
        </p:grpSp>
        <p:sp>
          <p:nvSpPr>
            <p:cNvPr id="666686" name="Text Box 62"/>
            <p:cNvSpPr txBox="1">
              <a:spLocks noChangeAspect="1" noChangeArrowheads="1"/>
            </p:cNvSpPr>
            <p:nvPr/>
          </p:nvSpPr>
          <p:spPr bwMode="auto">
            <a:xfrm>
              <a:off x="5462973" y="3673118"/>
              <a:ext cx="2131161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 pitchFamily="34" charset="0"/>
                </a:rPr>
                <a:t>Descriptor table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solidFill>
                    <a:srgbClr val="C00000"/>
                  </a:solidFill>
                  <a:latin typeface="Calibri" pitchFamily="34" charset="0"/>
                </a:rPr>
                <a:t>after</a:t>
              </a:r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>
                  <a:latin typeface="Courier New" pitchFamily="49" charset="0"/>
                </a:rPr>
                <a:t>dup2(4,1)</a:t>
              </a:r>
            </a:p>
          </p:txBody>
        </p:sp>
        <p:sp>
          <p:nvSpPr>
            <p:cNvPr id="27" name="Right Arrow 26"/>
            <p:cNvSpPr/>
            <p:nvPr/>
          </p:nvSpPr>
          <p:spPr bwMode="auto">
            <a:xfrm>
              <a:off x="3624648" y="5059362"/>
              <a:ext cx="1295400" cy="59213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12700">
              <a:noFill/>
              <a:round/>
              <a:headEnd/>
              <a:tailEnd type="triangle" w="med" len="med"/>
            </a:ln>
            <a:effectLst/>
          </p:spPr>
          <p:txBody>
            <a:bodyPr wrap="none"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4967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Redirection </a:t>
            </a: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14769"/>
            <a:ext cx="10445496" cy="1292853"/>
          </a:xfrm>
        </p:spPr>
        <p:txBody>
          <a:bodyPr>
            <a:normAutofit fontScale="92500"/>
          </a:bodyPr>
          <a:lstStyle/>
          <a:p>
            <a:r>
              <a:rPr lang="en-US" dirty="0"/>
              <a:t> Step #1: open file to which </a:t>
            </a:r>
            <a:r>
              <a:rPr lang="en-US" dirty="0" err="1"/>
              <a:t>stdout</a:t>
            </a:r>
            <a:r>
              <a:rPr lang="en-US" dirty="0"/>
              <a:t> should be redirected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Happens in child executing shell code, before </a:t>
            </a:r>
            <a:r>
              <a:rPr lang="en-US" b="1" dirty="0" smtClean="0">
                <a:latin typeface="Courier New"/>
                <a:cs typeface="Courier New"/>
              </a:rPr>
              <a:t>exec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7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9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51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52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refcnt=1</a:t>
            </a:r>
          </a:p>
        </p:txBody>
      </p:sp>
      <p:sp>
        <p:nvSpPr>
          <p:cNvPr id="58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9" name="Line 20"/>
          <p:cNvSpPr>
            <a:spLocks noChangeShapeType="1"/>
          </p:cNvSpPr>
          <p:nvPr/>
        </p:nvSpPr>
        <p:spPr bwMode="auto">
          <a:xfrm flipV="1">
            <a:off x="3352800" y="3657600"/>
            <a:ext cx="2039938" cy="352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7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9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8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352800" y="4683126"/>
            <a:ext cx="5715000" cy="1870075"/>
            <a:chOff x="1828800" y="4683125"/>
            <a:chExt cx="5715000" cy="1870075"/>
          </a:xfrm>
        </p:grpSpPr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pos</a:t>
              </a:r>
            </a:p>
          </p:txBody>
        </p:sp>
        <p:sp>
          <p:nvSpPr>
            <p:cNvPr id="62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urier New" pitchFamily="49" charset="0"/>
                </a:rPr>
                <a:t>refcnt=1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1828800" y="4683125"/>
              <a:ext cx="2057400" cy="698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access</a:t>
              </a:r>
            </a:p>
          </p:txBody>
        </p:sp>
        <p:sp>
          <p:nvSpPr>
            <p:cNvPr id="7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7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size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type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3766752" y="5029200"/>
              <a:ext cx="643125" cy="33855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File </a:t>
              </a:r>
              <a:r>
                <a:rPr lang="en-US" sz="1600" dirty="0">
                  <a:latin typeface="Calibri" pitchFamily="34" charset="0"/>
                </a:rPr>
                <a:t>B</a:t>
              </a: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80" name="Line 21"/>
            <p:cNvSpPr>
              <a:spLocks noChangeShapeType="1"/>
            </p:cNvSpPr>
            <p:nvPr/>
          </p:nvSpPr>
          <p:spPr bwMode="auto">
            <a:xfrm flipV="1">
              <a:off x="4706938" y="5229224"/>
              <a:ext cx="1770062" cy="257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480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79952"/>
            <a:ext cx="10497311" cy="898367"/>
          </a:xfrm>
        </p:spPr>
        <p:txBody>
          <a:bodyPr>
            <a:normAutofit/>
          </a:bodyPr>
          <a:lstStyle/>
          <a:p>
            <a:r>
              <a:rPr lang="en-US" dirty="0"/>
              <a:t>I/O Redirection Example (</a:t>
            </a:r>
            <a:r>
              <a:rPr lang="en-US" dirty="0" smtClean="0"/>
              <a:t>cont.)</a:t>
            </a:r>
            <a:endParaRPr lang="en-US" dirty="0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71994"/>
            <a:ext cx="10497311" cy="1114006"/>
          </a:xfrm>
        </p:spPr>
        <p:txBody>
          <a:bodyPr>
            <a:normAutofit/>
          </a:bodyPr>
          <a:lstStyle/>
          <a:p>
            <a:r>
              <a:rPr lang="en-US" dirty="0"/>
              <a:t>Step #2: call </a:t>
            </a:r>
            <a:r>
              <a:rPr lang="en-US" dirty="0">
                <a:latin typeface="Courier New" pitchFamily="49" charset="0"/>
              </a:rPr>
              <a:t>dup2(4,1)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cause </a:t>
            </a:r>
            <a:r>
              <a:rPr lang="en-US" dirty="0" err="1"/>
              <a:t>fd</a:t>
            </a:r>
            <a:r>
              <a:rPr lang="en-US" dirty="0"/>
              <a:t>=1 (</a:t>
            </a:r>
            <a:r>
              <a:rPr lang="en-US" dirty="0" err="1"/>
              <a:t>stdout</a:t>
            </a:r>
            <a:r>
              <a:rPr lang="en-US" dirty="0"/>
              <a:t>) to refer to disk file pointed at by </a:t>
            </a:r>
            <a:r>
              <a:rPr lang="en-US" dirty="0" err="1"/>
              <a:t>fd</a:t>
            </a:r>
            <a:r>
              <a:rPr lang="en-US" dirty="0"/>
              <a:t>=4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3030538" y="36703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030538" y="38989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030538" y="41275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030538" y="43561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030538" y="4584700"/>
            <a:ext cx="609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2420938" y="36703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0</a:t>
            </a: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2420938" y="38989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1</a:t>
            </a: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2420938" y="41275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2</a:t>
            </a:r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2420938" y="43561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3</a:t>
            </a:r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2420938" y="4584700"/>
            <a:ext cx="609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100000"/>
              </a:lnSpc>
            </a:pPr>
            <a:r>
              <a:rPr lang="en-US" sz="1400" dirty="0" err="1">
                <a:latin typeface="Calibri" pitchFamily="34" charset="0"/>
              </a:rPr>
              <a:t>fd</a:t>
            </a:r>
            <a:r>
              <a:rPr lang="en-US" sz="1400" dirty="0">
                <a:latin typeface="Calibri" pitchFamily="34" charset="0"/>
              </a:rPr>
              <a:t> 4</a:t>
            </a:r>
          </a:p>
        </p:txBody>
      </p:sp>
      <p:sp>
        <p:nvSpPr>
          <p:cNvPr id="49" name="Text Box 14"/>
          <p:cNvSpPr txBox="1">
            <a:spLocks noChangeArrowheads="1"/>
          </p:cNvSpPr>
          <p:nvPr/>
        </p:nvSpPr>
        <p:spPr bwMode="auto">
          <a:xfrm>
            <a:off x="2035425" y="2605446"/>
            <a:ext cx="2588337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Descriptor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[one table per process]</a:t>
            </a:r>
          </a:p>
        </p:txBody>
      </p:sp>
      <p:sp>
        <p:nvSpPr>
          <p:cNvPr id="50" name="Text Box 15"/>
          <p:cNvSpPr txBox="1">
            <a:spLocks noChangeArrowheads="1"/>
          </p:cNvSpPr>
          <p:nvPr/>
        </p:nvSpPr>
        <p:spPr bwMode="auto">
          <a:xfrm>
            <a:off x="45809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Open file table 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7171714" y="2605446"/>
            <a:ext cx="273748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C00000"/>
                </a:solidFill>
                <a:latin typeface="Calibri" pitchFamily="34" charset="0"/>
              </a:rPr>
              <a:t>v-node table</a:t>
            </a:r>
          </a:p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[shared by all processes]</a:t>
            </a: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392738" y="39624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5392738" y="42672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=0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4" name="Rectangle 19"/>
          <p:cNvSpPr>
            <a:spLocks noChangeArrowheads="1"/>
          </p:cNvSpPr>
          <p:nvPr/>
        </p:nvSpPr>
        <p:spPr bwMode="auto">
          <a:xfrm>
            <a:off x="5392738" y="45720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55" name="Line 20"/>
          <p:cNvSpPr>
            <a:spLocks noChangeShapeType="1"/>
          </p:cNvSpPr>
          <p:nvPr/>
        </p:nvSpPr>
        <p:spPr bwMode="auto">
          <a:xfrm>
            <a:off x="3352800" y="4010023"/>
            <a:ext cx="2057400" cy="135773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Rectangle 22"/>
          <p:cNvSpPr>
            <a:spLocks noChangeArrowheads="1"/>
          </p:cNvSpPr>
          <p:nvPr/>
        </p:nvSpPr>
        <p:spPr bwMode="auto">
          <a:xfrm>
            <a:off x="5392738" y="3657600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57" name="Rectangle 23"/>
          <p:cNvSpPr>
            <a:spLocks noChangeArrowheads="1"/>
          </p:cNvSpPr>
          <p:nvPr/>
        </p:nvSpPr>
        <p:spPr bwMode="auto">
          <a:xfrm>
            <a:off x="5392738" y="56388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pos</a:t>
            </a:r>
          </a:p>
        </p:txBody>
      </p:sp>
      <p:sp>
        <p:nvSpPr>
          <p:cNvPr id="58" name="Rectangle 24"/>
          <p:cNvSpPr>
            <a:spLocks noChangeArrowheads="1"/>
          </p:cNvSpPr>
          <p:nvPr/>
        </p:nvSpPr>
        <p:spPr bwMode="auto">
          <a:xfrm>
            <a:off x="5392738" y="59436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400" dirty="0" err="1">
                <a:latin typeface="Courier New" pitchFamily="49" charset="0"/>
              </a:rPr>
              <a:t>refcnt</a:t>
            </a:r>
            <a:r>
              <a:rPr lang="en-US" sz="1400" dirty="0">
                <a:latin typeface="Courier New" pitchFamily="49" charset="0"/>
              </a:rPr>
              <a:t>=2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59" name="Rectangle 25"/>
          <p:cNvSpPr>
            <a:spLocks noChangeArrowheads="1"/>
          </p:cNvSpPr>
          <p:nvPr/>
        </p:nvSpPr>
        <p:spPr bwMode="auto">
          <a:xfrm>
            <a:off x="5392738" y="62484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5392738" y="5334000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>
            <a:off x="3352800" y="4683125"/>
            <a:ext cx="2057400" cy="698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1752601" y="40862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stderr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752601" y="3857625"/>
            <a:ext cx="82232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stdout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1858963" y="3629025"/>
            <a:ext cx="715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400">
                <a:latin typeface="Courier New" pitchFamily="49" charset="0"/>
              </a:rPr>
              <a:t>stdin</a:t>
            </a: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 flipV="1">
            <a:off x="6310314" y="3641725"/>
            <a:ext cx="1690687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8001000" y="36290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8001000" y="45434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8001000" y="39338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8001000" y="4238625"/>
            <a:ext cx="1066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0" name="Rectangle 36"/>
          <p:cNvSpPr>
            <a:spLocks noChangeArrowheads="1"/>
          </p:cNvSpPr>
          <p:nvPr/>
        </p:nvSpPr>
        <p:spPr bwMode="auto">
          <a:xfrm>
            <a:off x="8001000" y="52292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access</a:t>
            </a: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8001000" y="61436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...</a:t>
            </a:r>
          </a:p>
        </p:txBody>
      </p: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8001000" y="55340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size</a:t>
            </a: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8001000" y="5838825"/>
            <a:ext cx="10668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type</a:t>
            </a:r>
          </a:p>
        </p:txBody>
      </p:sp>
      <p:sp>
        <p:nvSpPr>
          <p:cNvPr id="74" name="Text Box 40"/>
          <p:cNvSpPr txBox="1">
            <a:spLocks noChangeArrowheads="1"/>
          </p:cNvSpPr>
          <p:nvPr/>
        </p:nvSpPr>
        <p:spPr bwMode="auto">
          <a:xfrm>
            <a:off x="5282515" y="3352800"/>
            <a:ext cx="65274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>
                <a:latin typeface="Calibri" pitchFamily="34" charset="0"/>
              </a:rPr>
              <a:t>A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Text Box 41"/>
          <p:cNvSpPr txBox="1">
            <a:spLocks noChangeArrowheads="1"/>
          </p:cNvSpPr>
          <p:nvPr/>
        </p:nvSpPr>
        <p:spPr bwMode="auto">
          <a:xfrm>
            <a:off x="5290753" y="5029200"/>
            <a:ext cx="64312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File </a:t>
            </a:r>
            <a:r>
              <a:rPr lang="en-US" sz="1600" dirty="0">
                <a:latin typeface="Calibri" pitchFamily="34" charset="0"/>
              </a:rPr>
              <a:t>B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 flipV="1">
            <a:off x="6230938" y="5229225"/>
            <a:ext cx="1770062" cy="257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91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515600" cy="777240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I/O Functions</a:t>
            </a:r>
          </a:p>
        </p:txBody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392" y="1197678"/>
            <a:ext cx="10515600" cy="5136447"/>
          </a:xfrm>
        </p:spPr>
        <p:txBody>
          <a:bodyPr>
            <a:normAutofit/>
          </a:bodyPr>
          <a:lstStyle/>
          <a:p>
            <a:r>
              <a:rPr lang="en-US" dirty="0"/>
              <a:t>The C standard library </a:t>
            </a:r>
            <a:r>
              <a:rPr lang="en-US" dirty="0" smtClean="0"/>
              <a:t>(</a:t>
            </a:r>
            <a:r>
              <a:rPr lang="en-US" dirty="0" err="1" smtClean="0">
                <a:latin typeface="Courier New" pitchFamily="49" charset="0"/>
              </a:rPr>
              <a:t>libc.so</a:t>
            </a:r>
            <a:r>
              <a:rPr lang="en-US" dirty="0" smtClean="0"/>
              <a:t>) </a:t>
            </a:r>
            <a:r>
              <a:rPr lang="en-US" dirty="0"/>
              <a:t>contains a collection of higher-level </a:t>
            </a:r>
            <a:r>
              <a:rPr lang="en-US" i="1" dirty="0">
                <a:solidFill>
                  <a:srgbClr val="F7B217"/>
                </a:solidFill>
              </a:rPr>
              <a:t>standard I/O </a:t>
            </a:r>
            <a:r>
              <a:rPr lang="en-US" dirty="0"/>
              <a:t>functions</a:t>
            </a:r>
          </a:p>
          <a:p>
            <a:pPr lvl="1"/>
            <a:r>
              <a:rPr lang="en-US" dirty="0"/>
              <a:t>Documented in Appendix B of K&amp;</a:t>
            </a:r>
            <a:r>
              <a:rPr lang="en-US" dirty="0" smtClean="0"/>
              <a:t>R</a:t>
            </a:r>
          </a:p>
          <a:p>
            <a:r>
              <a:rPr lang="en-US" dirty="0" smtClean="0"/>
              <a:t>Examples </a:t>
            </a:r>
            <a:r>
              <a:rPr lang="en-US" dirty="0"/>
              <a:t>of standard I/O functions:</a:t>
            </a:r>
          </a:p>
          <a:p>
            <a:pPr lvl="1"/>
            <a:r>
              <a:rPr lang="en-US" dirty="0"/>
              <a:t>Opening and closing files (</a:t>
            </a:r>
            <a:r>
              <a:rPr lang="en-US" b="1" dirty="0" err="1">
                <a:latin typeface="Courier New" pitchFamily="49" charset="0"/>
              </a:rPr>
              <a:t>fopen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bytes (</a:t>
            </a:r>
            <a:r>
              <a:rPr lang="en-US" b="1" dirty="0" err="1">
                <a:latin typeface="Courier New" pitchFamily="49" charset="0"/>
              </a:rPr>
              <a:t>fread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fwrite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 and writing text lines (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fputs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Formatted reading and writing (</a:t>
            </a:r>
            <a:r>
              <a:rPr lang="en-US" b="1" dirty="0" err="1">
                <a:latin typeface="Courier New" pitchFamily="49" charset="0"/>
              </a:rPr>
              <a:t>fscanf</a:t>
            </a:r>
            <a:r>
              <a:rPr lang="en-US" dirty="0"/>
              <a:t> and </a:t>
            </a:r>
            <a:r>
              <a:rPr lang="en-US" b="1" dirty="0" err="1">
                <a:latin typeface="Courier New" pitchFamily="49" charset="0"/>
              </a:rPr>
              <a:t>fprintf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2924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69848"/>
            <a:ext cx="10774680" cy="31821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Standard I/O models open files as </a:t>
            </a:r>
            <a:r>
              <a:rPr lang="en-US" i="1" dirty="0">
                <a:solidFill>
                  <a:srgbClr val="F7B217"/>
                </a:solidFill>
              </a:rPr>
              <a:t>streams</a:t>
            </a:r>
          </a:p>
          <a:p>
            <a:pPr lvl="1"/>
            <a:r>
              <a:rPr lang="en-US" dirty="0"/>
              <a:t>Abstraction for a file descriptor and a buffer in </a:t>
            </a:r>
            <a:r>
              <a:rPr lang="en-US" dirty="0" smtClean="0"/>
              <a:t>memory</a:t>
            </a:r>
          </a:p>
          <a:p>
            <a:r>
              <a:rPr lang="en-US" dirty="0" smtClean="0"/>
              <a:t>C </a:t>
            </a:r>
            <a:r>
              <a:rPr lang="en-US" dirty="0"/>
              <a:t>programs begin life with three open streams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defined in </a:t>
            </a:r>
            <a:r>
              <a:rPr lang="en-US" dirty="0" err="1">
                <a:latin typeface="Courier New" pitchFamily="49" charset="0"/>
              </a:rPr>
              <a:t>stdio.h</a:t>
            </a:r>
            <a:r>
              <a:rPr lang="en-US" dirty="0"/>
              <a:t>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stdin</a:t>
            </a:r>
            <a:r>
              <a:rPr lang="en-US" dirty="0"/>
              <a:t> </a:t>
            </a:r>
            <a:r>
              <a:rPr lang="en-US" dirty="0" smtClean="0"/>
              <a:t> (</a:t>
            </a:r>
            <a:r>
              <a:rPr lang="en-US" dirty="0"/>
              <a:t>standard input)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stdout</a:t>
            </a:r>
            <a:r>
              <a:rPr lang="en-US" dirty="0"/>
              <a:t> (standard output)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stderr</a:t>
            </a:r>
            <a:r>
              <a:rPr lang="en-US" dirty="0"/>
              <a:t> (standard error)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2438400" y="4587240"/>
            <a:ext cx="7164388" cy="205740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</a:rPr>
              <a:t>&gt;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stdin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input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0)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output (descriptor 1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extern FILE *</a:t>
            </a:r>
            <a:r>
              <a:rPr lang="en-US" sz="1600" dirty="0" err="1">
                <a:latin typeface="Courier New" pitchFamily="49" charset="0"/>
              </a:rPr>
              <a:t>stderr</a:t>
            </a:r>
            <a:r>
              <a:rPr lang="en-US" sz="1600" dirty="0">
                <a:latin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standard error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(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descriptor 2)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*/</a:t>
            </a:r>
            <a:endParaRPr lang="en-US" sz="1600" dirty="0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main() {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fprintf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stdout</a:t>
            </a:r>
            <a:r>
              <a:rPr lang="en-US" sz="1600" dirty="0">
                <a:latin typeface="Courier New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3600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09728"/>
            <a:ext cx="10479024" cy="882028"/>
          </a:xfrm>
        </p:spPr>
        <p:txBody>
          <a:bodyPr>
            <a:normAutofit/>
          </a:bodyPr>
          <a:lstStyle/>
          <a:p>
            <a:r>
              <a:rPr lang="en-US" dirty="0"/>
              <a:t>Unix I/</a:t>
            </a:r>
            <a:r>
              <a:rPr lang="en-US" dirty="0" smtClean="0"/>
              <a:t>O Overview</a:t>
            </a:r>
            <a:endParaRPr lang="en-US" dirty="0"/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672" y="1152144"/>
            <a:ext cx="10479024" cy="5486400"/>
          </a:xfrm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sz="4000" dirty="0" smtClean="0"/>
              <a:t>Elegant </a:t>
            </a:r>
            <a:r>
              <a:rPr lang="en-US" sz="4000" dirty="0"/>
              <a:t>mapping of files to devices allows kernel to export simple interface called </a:t>
            </a:r>
            <a:r>
              <a:rPr lang="en-US" sz="4000" i="1" dirty="0"/>
              <a:t>Unix </a:t>
            </a:r>
            <a:r>
              <a:rPr lang="en-US" sz="4000" i="1" dirty="0" smtClean="0"/>
              <a:t>I/O:</a:t>
            </a:r>
            <a:endParaRPr lang="en-US" sz="4000" i="1" dirty="0"/>
          </a:p>
          <a:p>
            <a:pPr lvl="1">
              <a:spcBef>
                <a:spcPts val="1800"/>
              </a:spcBef>
            </a:pPr>
            <a:r>
              <a:rPr lang="en-US" sz="3600" dirty="0" smtClean="0"/>
              <a:t>Opening </a:t>
            </a:r>
            <a:r>
              <a:rPr lang="en-US" sz="3600" dirty="0"/>
              <a:t>and closing files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open()</a:t>
            </a:r>
            <a:r>
              <a:rPr lang="en-US" sz="2800" dirty="0"/>
              <a:t>and </a:t>
            </a:r>
            <a:r>
              <a:rPr lang="en-US" sz="2800" b="1" dirty="0">
                <a:latin typeface="Courier New" pitchFamily="49" charset="0"/>
              </a:rPr>
              <a:t>close()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Reading and writing a file</a:t>
            </a:r>
          </a:p>
          <a:p>
            <a:pPr lvl="2">
              <a:spcBef>
                <a:spcPts val="1800"/>
              </a:spcBef>
            </a:pPr>
            <a:r>
              <a:rPr lang="en-US" sz="2800" b="1" dirty="0">
                <a:latin typeface="Courier New" pitchFamily="49" charset="0"/>
              </a:rPr>
              <a:t>read()</a:t>
            </a:r>
            <a:r>
              <a:rPr lang="en-US" sz="2800" b="1" dirty="0"/>
              <a:t> </a:t>
            </a:r>
            <a:r>
              <a:rPr lang="en-US" sz="2800" dirty="0"/>
              <a:t>and  </a:t>
            </a:r>
            <a:r>
              <a:rPr lang="en-US" sz="2800" b="1" dirty="0">
                <a:latin typeface="Courier New" pitchFamily="49" charset="0"/>
              </a:rPr>
              <a:t>write()</a:t>
            </a:r>
          </a:p>
          <a:p>
            <a:pPr lvl="1">
              <a:spcBef>
                <a:spcPts val="1800"/>
              </a:spcBef>
            </a:pPr>
            <a:r>
              <a:rPr lang="en-US" sz="3600" dirty="0"/>
              <a:t>Changing the </a:t>
            </a:r>
            <a:r>
              <a:rPr lang="en-US" sz="3600" b="1" i="1" dirty="0">
                <a:solidFill>
                  <a:srgbClr val="F7B217"/>
                </a:solidFill>
              </a:rPr>
              <a:t>current file position</a:t>
            </a:r>
            <a:r>
              <a:rPr lang="en-US" sz="3600" b="1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(seek)</a:t>
            </a:r>
          </a:p>
          <a:p>
            <a:pPr lvl="2">
              <a:spcBef>
                <a:spcPts val="1800"/>
              </a:spcBef>
            </a:pPr>
            <a:r>
              <a:rPr lang="en-US" sz="2800" dirty="0"/>
              <a:t>indicates next offset into file to read or write</a:t>
            </a:r>
          </a:p>
          <a:p>
            <a:pPr lvl="2">
              <a:spcBef>
                <a:spcPts val="1800"/>
              </a:spcBef>
            </a:pPr>
            <a:r>
              <a:rPr lang="en-US" sz="2800" b="1" dirty="0" err="1" smtClean="0">
                <a:latin typeface="Courier New" pitchFamily="49" charset="0"/>
              </a:rPr>
              <a:t>lseek</a:t>
            </a:r>
            <a:r>
              <a:rPr lang="en-US" sz="2800" b="1" dirty="0" smtClean="0">
                <a:latin typeface="Courier New" pitchFamily="49" charset="0"/>
              </a:rPr>
              <a:t>()</a:t>
            </a:r>
            <a:endParaRPr lang="en-US" sz="2800" b="1" dirty="0">
              <a:latin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24838" y="2899182"/>
            <a:ext cx="4622866" cy="1360942"/>
            <a:chOff x="3048000" y="5561999"/>
            <a:chExt cx="4767648" cy="1205591"/>
          </a:xfrm>
        </p:grpSpPr>
        <p:sp>
          <p:nvSpPr>
            <p:cNvPr id="750597" name="Rectangle 5"/>
            <p:cNvSpPr>
              <a:spLocks noChangeArrowheads="1"/>
            </p:cNvSpPr>
            <p:nvPr/>
          </p:nvSpPr>
          <p:spPr bwMode="auto">
            <a:xfrm>
              <a:off x="3048000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750598" name="Rectangle 6"/>
            <p:cNvSpPr>
              <a:spLocks noChangeArrowheads="1"/>
            </p:cNvSpPr>
            <p:nvPr/>
          </p:nvSpPr>
          <p:spPr bwMode="auto">
            <a:xfrm>
              <a:off x="348138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750599" name="Rectangle 7"/>
            <p:cNvSpPr>
              <a:spLocks noChangeArrowheads="1"/>
            </p:cNvSpPr>
            <p:nvPr/>
          </p:nvSpPr>
          <p:spPr bwMode="auto">
            <a:xfrm>
              <a:off x="3914775" y="5562600"/>
              <a:ext cx="1319213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0" name="Rectangle 8"/>
            <p:cNvSpPr>
              <a:spLocks noChangeArrowheads="1"/>
            </p:cNvSpPr>
            <p:nvPr/>
          </p:nvSpPr>
          <p:spPr bwMode="auto">
            <a:xfrm>
              <a:off x="5214938" y="5562600"/>
              <a:ext cx="433388" cy="441325"/>
            </a:xfrm>
            <a:prstGeom prst="rect">
              <a:avLst/>
            </a:prstGeom>
            <a:solidFill>
              <a:srgbClr val="D5F1C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>
                  <a:latin typeface="Calibri" pitchFamily="34" charset="0"/>
                </a:rPr>
                <a:t>k-1</a:t>
              </a:r>
            </a:p>
          </p:txBody>
        </p:sp>
        <p:sp>
          <p:nvSpPr>
            <p:cNvPr id="750601" name="Rectangle 9"/>
            <p:cNvSpPr>
              <a:spLocks noChangeArrowheads="1"/>
            </p:cNvSpPr>
            <p:nvPr/>
          </p:nvSpPr>
          <p:spPr bwMode="auto">
            <a:xfrm>
              <a:off x="5638800" y="5562600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 err="1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</a:t>
              </a:r>
              <a:endParaRPr lang="en-US" baseline="-25000" dirty="0">
                <a:latin typeface="Calibri" pitchFamily="34" charset="0"/>
              </a:endParaRPr>
            </a:p>
          </p:txBody>
        </p:sp>
        <p:sp>
          <p:nvSpPr>
            <p:cNvPr id="750602" name="Rectangle 10"/>
            <p:cNvSpPr>
              <a:spLocks noChangeArrowheads="1"/>
            </p:cNvSpPr>
            <p:nvPr/>
          </p:nvSpPr>
          <p:spPr bwMode="auto">
            <a:xfrm>
              <a:off x="6070384" y="5561999"/>
              <a:ext cx="433388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>
                  <a:latin typeface="Calibri" pitchFamily="34" charset="0"/>
                </a:rPr>
                <a:t>B</a:t>
              </a:r>
              <a:r>
                <a:rPr lang="en-US" baseline="-25000" dirty="0" err="1">
                  <a:latin typeface="Calibri" pitchFamily="34" charset="0"/>
                </a:rPr>
                <a:t>k+1</a:t>
              </a:r>
            </a:p>
          </p:txBody>
        </p:sp>
        <p:sp>
          <p:nvSpPr>
            <p:cNvPr id="750603" name="Rectangle 11"/>
            <p:cNvSpPr>
              <a:spLocks noChangeArrowheads="1"/>
            </p:cNvSpPr>
            <p:nvPr/>
          </p:nvSpPr>
          <p:spPr bwMode="auto">
            <a:xfrm>
              <a:off x="6496435" y="5562600"/>
              <a:ext cx="1319213" cy="441325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• • •</a:t>
              </a:r>
            </a:p>
          </p:txBody>
        </p:sp>
        <p:sp>
          <p:nvSpPr>
            <p:cNvPr id="750604" name="Line 12"/>
            <p:cNvSpPr>
              <a:spLocks noChangeShapeType="1"/>
            </p:cNvSpPr>
            <p:nvPr/>
          </p:nvSpPr>
          <p:spPr bwMode="auto">
            <a:xfrm flipV="1">
              <a:off x="5851826" y="6011562"/>
              <a:ext cx="0" cy="381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0605" name="Text Box 13"/>
            <p:cNvSpPr txBox="1">
              <a:spLocks noChangeArrowheads="1"/>
            </p:cNvSpPr>
            <p:nvPr/>
          </p:nvSpPr>
          <p:spPr bwMode="auto">
            <a:xfrm>
              <a:off x="4258962" y="6358624"/>
              <a:ext cx="3203717" cy="4089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1E3272"/>
                  </a:solidFill>
                  <a:latin typeface="Calibri" pitchFamily="34" charset="0"/>
                </a:rPr>
                <a:t>Current </a:t>
              </a:r>
              <a:r>
                <a:rPr lang="en-US" sz="2400" dirty="0">
                  <a:solidFill>
                    <a:srgbClr val="1E3272"/>
                  </a:solidFill>
                  <a:latin typeface="Calibri" pitchFamily="34" charset="0"/>
                </a:rPr>
                <a:t>file position </a:t>
              </a:r>
              <a:r>
                <a:rPr lang="en-US" sz="2400" dirty="0">
                  <a:solidFill>
                    <a:srgbClr val="1E3272"/>
                  </a:solidFill>
                  <a:latin typeface="Calibri" pitchFamily="34" charset="0"/>
                </a:rPr>
                <a:t>= 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8701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I/O: Motivation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94562"/>
            <a:ext cx="10515600" cy="461251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 often read/write one character at a time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getc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putc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ungetc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gets, </a:t>
            </a:r>
            <a:r>
              <a:rPr lang="en-US" dirty="0" err="1" smtClean="0">
                <a:latin typeface="Courier New"/>
                <a:cs typeface="Courier New"/>
              </a:rPr>
              <a:t>fgets</a:t>
            </a:r>
            <a:endParaRPr lang="en-US" dirty="0" smtClean="0">
              <a:latin typeface="Courier New"/>
              <a:cs typeface="Courier New"/>
            </a:endParaRPr>
          </a:p>
          <a:p>
            <a:pPr lvl="2"/>
            <a:r>
              <a:rPr lang="en-US" dirty="0"/>
              <a:t>Read line of </a:t>
            </a:r>
            <a:r>
              <a:rPr lang="en-US" dirty="0" smtClean="0"/>
              <a:t>text one character at a time, </a:t>
            </a:r>
            <a:r>
              <a:rPr lang="en-US" dirty="0"/>
              <a:t>stopping at newline</a:t>
            </a:r>
          </a:p>
          <a:p>
            <a:r>
              <a:rPr lang="en-US" dirty="0"/>
              <a:t>Implementing</a:t>
            </a:r>
            <a:r>
              <a:rPr lang="en-US" dirty="0" smtClean="0"/>
              <a:t> as Unix I/O calls expensive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read</a:t>
            </a:r>
            <a:r>
              <a:rPr lang="en-US" dirty="0" smtClean="0"/>
              <a:t> and </a:t>
            </a:r>
            <a:r>
              <a:rPr lang="en-US" dirty="0" smtClean="0">
                <a:latin typeface="Courier New"/>
                <a:cs typeface="Courier New"/>
              </a:rPr>
              <a:t>write</a:t>
            </a:r>
            <a:r>
              <a:rPr lang="en-US" dirty="0" smtClean="0"/>
              <a:t> require </a:t>
            </a:r>
            <a:r>
              <a:rPr lang="en-US" dirty="0"/>
              <a:t>Unix kernel calls</a:t>
            </a:r>
          </a:p>
          <a:p>
            <a:pPr lvl="2"/>
            <a:r>
              <a:rPr lang="en-US" dirty="0"/>
              <a:t>&gt; 10,000 clock cycles</a:t>
            </a:r>
            <a:endParaRPr lang="en-US" dirty="0" smtClean="0"/>
          </a:p>
          <a:p>
            <a:r>
              <a:rPr lang="en-US" dirty="0" smtClean="0"/>
              <a:t>Solution: Buffered read</a:t>
            </a:r>
          </a:p>
          <a:p>
            <a:pPr lvl="1"/>
            <a:r>
              <a:rPr lang="en-US" dirty="0"/>
              <a:t>Use Unix </a:t>
            </a:r>
            <a:r>
              <a:rPr lang="en-US" dirty="0" smtClean="0">
                <a:latin typeface="Courier New"/>
                <a:cs typeface="Courier New"/>
              </a:rPr>
              <a:t>read </a:t>
            </a:r>
            <a:r>
              <a:rPr lang="en-US" dirty="0" smtClean="0"/>
              <a:t>to </a:t>
            </a:r>
            <a:r>
              <a:rPr lang="en-US" dirty="0"/>
              <a:t>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50476" y="5807076"/>
            <a:ext cx="2362200" cy="441325"/>
          </a:xfrm>
          <a:prstGeom prst="rect">
            <a:avLst/>
          </a:prstGeom>
          <a:solidFill>
            <a:srgbClr val="F1C7C7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unread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988276" y="5807076"/>
            <a:ext cx="2362200" cy="441325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dirty="0">
                <a:latin typeface="Calibri" pitchFamily="34" charset="0"/>
              </a:rPr>
              <a:t>already read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88276" y="5807076"/>
            <a:ext cx="6096000" cy="441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133600" y="5831299"/>
            <a:ext cx="8423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30908464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>
          <a:xfrm>
            <a:off x="859536" y="150813"/>
            <a:ext cx="10515599" cy="838199"/>
          </a:xfrm>
        </p:spPr>
        <p:txBody>
          <a:bodyPr>
            <a:normAutofit/>
          </a:bodyPr>
          <a:lstStyle/>
          <a:p>
            <a:r>
              <a:rPr lang="en-US" dirty="0"/>
              <a:t>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932688" y="1115569"/>
            <a:ext cx="10296144" cy="551383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Standard I/O functions use buffered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Buffer </a:t>
            </a:r>
            <a:r>
              <a:rPr lang="en-US" dirty="0"/>
              <a:t>flushed to output </a:t>
            </a:r>
            <a:r>
              <a:rPr lang="en-US" dirty="0" err="1"/>
              <a:t>fd</a:t>
            </a:r>
            <a:r>
              <a:rPr lang="en-US" dirty="0"/>
              <a:t> on “\n</a:t>
            </a:r>
            <a:r>
              <a:rPr lang="en-US" dirty="0" smtClean="0"/>
              <a:t>”, call 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fflush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exit</a:t>
            </a:r>
            <a:r>
              <a:rPr lang="en-US" dirty="0" smtClean="0">
                <a:latin typeface="+mn-lt"/>
                <a:cs typeface="Courier New" pitchFamily="49" charset="0"/>
              </a:rPr>
              <a:t>,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+mn-lt"/>
                <a:cs typeface="Courier New" pitchFamily="49" charset="0"/>
              </a:rPr>
              <a:t>or return from </a:t>
            </a:r>
            <a:r>
              <a:rPr lang="en-US" dirty="0" smtClean="0">
                <a:latin typeface="Courier New"/>
                <a:cs typeface="Courier New"/>
              </a:rPr>
              <a:t>main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 </a:t>
            </a:r>
            <a:endParaRPr lang="en-US" dirty="0"/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4068762" y="19050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("h");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4144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4602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4983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5440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5897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6354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6811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726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4373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4525962" y="2133600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("e");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4830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4906962" y="23637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6583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5283200" y="262413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("l");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6049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5664200" y="2897187"/>
            <a:ext cx="1651000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("o");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6151562" y="3157537"/>
            <a:ext cx="17732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</a:rPr>
              <a:t>("\n");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5211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5668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5440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5516563" y="4510088"/>
            <a:ext cx="22320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3154363" y="3076575"/>
            <a:ext cx="59372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>
                <a:latin typeface="Courier New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3459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4183400" y="5195887"/>
            <a:ext cx="252825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write(1, </a:t>
            </a:r>
            <a:r>
              <a:rPr lang="en-US" dirty="0" err="1">
                <a:latin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</a:rPr>
              <a:t>6</a:t>
            </a:r>
            <a:r>
              <a:rPr lang="en-US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852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>
          <a:xfrm>
            <a:off x="832104" y="137160"/>
            <a:ext cx="10506455" cy="841248"/>
          </a:xfrm>
        </p:spPr>
        <p:txBody>
          <a:bodyPr>
            <a:normAutofit/>
          </a:bodyPr>
          <a:lstStyle/>
          <a:p>
            <a:r>
              <a:rPr lang="en-US" dirty="0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2487" y="1203960"/>
            <a:ext cx="10559225" cy="4867656"/>
          </a:xfrm>
        </p:spPr>
        <p:txBody>
          <a:bodyPr/>
          <a:lstStyle/>
          <a:p>
            <a:r>
              <a:rPr lang="en-US" dirty="0"/>
              <a:t>You can see this buffering in action for yourself, using the always fascinating </a:t>
            </a:r>
            <a:r>
              <a:rPr lang="en-US" dirty="0" smtClean="0"/>
              <a:t>Linux </a:t>
            </a:r>
            <a:r>
              <a:rPr lang="en-US" dirty="0" err="1" smtClean="0">
                <a:latin typeface="Courier New" pitchFamily="49" charset="0"/>
              </a:rPr>
              <a:t>strace</a:t>
            </a:r>
            <a:r>
              <a:rPr lang="en-US" dirty="0" smtClean="0"/>
              <a:t> </a:t>
            </a:r>
            <a:r>
              <a:rPr lang="en-US" dirty="0"/>
              <a:t>program: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4800600" y="2438400"/>
            <a:ext cx="5638800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linux</a:t>
            </a:r>
            <a:r>
              <a:rPr lang="en-US" sz="1600" dirty="0">
                <a:latin typeface="Courier New" pitchFamily="49" charset="0"/>
              </a:rPr>
              <a:t>&gt; </a:t>
            </a:r>
            <a:r>
              <a:rPr lang="en-US" sz="1600" dirty="0" err="1">
                <a:latin typeface="Courier New" pitchFamily="49" charset="0"/>
              </a:rPr>
              <a:t>strace</a:t>
            </a:r>
            <a:r>
              <a:rPr lang="en-US" sz="1600" dirty="0">
                <a:latin typeface="Courier New" pitchFamily="49" charset="0"/>
              </a:rPr>
              <a:t> ./hello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execve</a:t>
            </a:r>
            <a:r>
              <a:rPr lang="en-US" sz="1600" dirty="0">
                <a:latin typeface="Courier New" pitchFamily="49" charset="0"/>
              </a:rPr>
              <a:t>("./hello", ["hello"], [/* ... */]).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write(1, "hello\n", </a:t>
            </a:r>
            <a:r>
              <a:rPr lang="en-US" sz="1600" dirty="0">
                <a:latin typeface="Courier New" pitchFamily="49" charset="0"/>
              </a:rPr>
              <a:t>6)               </a:t>
            </a:r>
            <a:r>
              <a:rPr lang="en-US" sz="1600" dirty="0">
                <a:latin typeface="Courier New" pitchFamily="49" charset="0"/>
              </a:rPr>
              <a:t>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...</a:t>
            </a: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exit_group(</a:t>
            </a:r>
            <a:r>
              <a:rPr lang="en-US" sz="1600" dirty="0">
                <a:latin typeface="Courier New" pitchFamily="49" charset="0"/>
              </a:rPr>
              <a:t>0)                       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>
                <a:latin typeface="Courier New" pitchFamily="49" charset="0"/>
              </a:rPr>
              <a:t>?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1981200" y="2432050"/>
            <a:ext cx="2590800" cy="3282950"/>
          </a:xfrm>
          <a:prstGeom prst="rect">
            <a:avLst/>
          </a:prstGeom>
          <a:solidFill>
            <a:srgbClr val="F6F5B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#include &lt;stdio.h&gt;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fflush(stdout);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exit(0);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17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vs. Standard </a:t>
            </a:r>
            <a:r>
              <a:rPr lang="en-US" dirty="0" smtClean="0"/>
              <a:t>I/O</a:t>
            </a:r>
            <a:endParaRPr lang="en-US" dirty="0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1289304"/>
            <a:ext cx="10393680" cy="51876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Standard I/O </a:t>
            </a:r>
            <a:r>
              <a:rPr lang="en-US" dirty="0" smtClean="0"/>
              <a:t>are </a:t>
            </a:r>
            <a:r>
              <a:rPr lang="en-US" dirty="0"/>
              <a:t>implemented using low-level </a:t>
            </a:r>
            <a:r>
              <a:rPr lang="en-US" dirty="0" smtClean="0"/>
              <a:t>Unix I/O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Which </a:t>
            </a:r>
            <a:r>
              <a:rPr lang="en-US" dirty="0"/>
              <a:t>ones should you use in your programs?</a:t>
            </a:r>
          </a:p>
        </p:txBody>
      </p:sp>
      <p:sp>
        <p:nvSpPr>
          <p:cNvPr id="671748" name="Rectangle 4"/>
          <p:cNvSpPr>
            <a:spLocks noChangeAspect="1" noChangeArrowheads="1"/>
          </p:cNvSpPr>
          <p:nvPr/>
        </p:nvSpPr>
        <p:spPr bwMode="auto">
          <a:xfrm>
            <a:off x="4264026" y="2913064"/>
            <a:ext cx="4041775" cy="15779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71749" name="Rectangle 5"/>
          <p:cNvSpPr>
            <a:spLocks noChangeAspect="1" noChangeArrowheads="1"/>
          </p:cNvSpPr>
          <p:nvPr/>
        </p:nvSpPr>
        <p:spPr bwMode="auto">
          <a:xfrm>
            <a:off x="4264026" y="4491038"/>
            <a:ext cx="4041775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Unix I/O functions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(accessed via system calls)</a:t>
            </a:r>
          </a:p>
        </p:txBody>
      </p:sp>
      <p:sp>
        <p:nvSpPr>
          <p:cNvPr id="671750" name="Rectangle 6"/>
          <p:cNvSpPr>
            <a:spLocks noChangeAspect="1" noChangeArrowheads="1"/>
          </p:cNvSpPr>
          <p:nvPr/>
        </p:nvSpPr>
        <p:spPr bwMode="auto">
          <a:xfrm>
            <a:off x="4265913" y="3805238"/>
            <a:ext cx="1447800" cy="685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 Standard I/O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functions</a:t>
            </a:r>
          </a:p>
        </p:txBody>
      </p:sp>
      <p:sp>
        <p:nvSpPr>
          <p:cNvPr id="671751" name="Text Box 7"/>
          <p:cNvSpPr txBox="1">
            <a:spLocks noChangeAspect="1" noChangeArrowheads="1"/>
          </p:cNvSpPr>
          <p:nvPr/>
        </p:nvSpPr>
        <p:spPr bwMode="auto">
          <a:xfrm>
            <a:off x="4778440" y="3124200"/>
            <a:ext cx="225125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C application program</a:t>
            </a:r>
          </a:p>
        </p:txBody>
      </p:sp>
      <p:sp>
        <p:nvSpPr>
          <p:cNvPr id="671752" name="Text Box 8"/>
          <p:cNvSpPr txBox="1">
            <a:spLocks noChangeAspect="1" noChangeArrowheads="1"/>
          </p:cNvSpPr>
          <p:nvPr/>
        </p:nvSpPr>
        <p:spPr bwMode="auto">
          <a:xfrm>
            <a:off x="1765300" y="2451100"/>
            <a:ext cx="1989138" cy="18161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fopen  fdopen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fread  fwrite fscanf fprintf  sscanf sprintf fgets  fputs fflush fseek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fclose</a:t>
            </a:r>
          </a:p>
        </p:txBody>
      </p:sp>
      <p:sp>
        <p:nvSpPr>
          <p:cNvPr id="671753" name="Text Box 9"/>
          <p:cNvSpPr txBox="1">
            <a:spLocks noChangeAspect="1" noChangeArrowheads="1"/>
          </p:cNvSpPr>
          <p:nvPr/>
        </p:nvSpPr>
        <p:spPr bwMode="auto">
          <a:xfrm>
            <a:off x="2054225" y="4419600"/>
            <a:ext cx="16637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open   read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write  lseek</a:t>
            </a:r>
          </a:p>
          <a:p>
            <a:pPr algn="l">
              <a:lnSpc>
                <a:spcPct val="100000"/>
              </a:lnSpc>
            </a:pPr>
            <a:r>
              <a:rPr lang="en-US" sz="1600">
                <a:latin typeface="Courier New" pitchFamily="49" charset="0"/>
              </a:rPr>
              <a:t>stat   close</a:t>
            </a:r>
          </a:p>
        </p:txBody>
      </p:sp>
      <p:sp>
        <p:nvSpPr>
          <p:cNvPr id="671754" name="Line 10"/>
          <p:cNvSpPr>
            <a:spLocks noChangeAspect="1" noChangeShapeType="1"/>
          </p:cNvSpPr>
          <p:nvPr/>
        </p:nvSpPr>
        <p:spPr bwMode="auto">
          <a:xfrm flipH="1" flipV="1">
            <a:off x="3754438" y="4840288"/>
            <a:ext cx="4746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71757" name="Line 13"/>
          <p:cNvSpPr>
            <a:spLocks noChangeShapeType="1"/>
          </p:cNvSpPr>
          <p:nvPr/>
        </p:nvSpPr>
        <p:spPr bwMode="auto">
          <a:xfrm flipH="1" flipV="1">
            <a:off x="3784600" y="3340100"/>
            <a:ext cx="482600" cy="7493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53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13816" y="137160"/>
            <a:ext cx="10570463" cy="822960"/>
          </a:xfrm>
        </p:spPr>
        <p:txBody>
          <a:bodyPr>
            <a:normAutofit/>
          </a:bodyPr>
          <a:lstStyle/>
          <a:p>
            <a:r>
              <a:rPr lang="en-US" dirty="0"/>
              <a:t>Pros and Cons of Unix 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3816" y="1197678"/>
            <a:ext cx="10570464" cy="51364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</a:t>
            </a:r>
            <a:r>
              <a:rPr lang="en-US" dirty="0" smtClean="0"/>
              <a:t>O</a:t>
            </a:r>
            <a:endParaRPr lang="en-US" dirty="0"/>
          </a:p>
          <a:p>
            <a:pPr lvl="2"/>
            <a:r>
              <a:rPr lang="en-US" dirty="0"/>
              <a:t>All other I/O packages are implemented using Unix I/O </a:t>
            </a:r>
            <a:r>
              <a:rPr lang="en-US" dirty="0" smtClean="0"/>
              <a:t>functions</a:t>
            </a:r>
            <a:endParaRPr lang="en-US" dirty="0"/>
          </a:p>
          <a:p>
            <a:pPr lvl="1"/>
            <a:r>
              <a:rPr lang="en-US" dirty="0"/>
              <a:t>Unix I/O provides functions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Unix I/O functions are </a:t>
            </a:r>
            <a:r>
              <a:rPr lang="en-US" dirty="0" err="1" smtClean="0"/>
              <a:t>async</a:t>
            </a:r>
            <a:r>
              <a:rPr lang="en-US" dirty="0" smtClean="0"/>
              <a:t>-signal-safe and can be used safely in signal handlers</a:t>
            </a:r>
          </a:p>
          <a:p>
            <a:endParaRPr lang="en-US" dirty="0" smtClean="0"/>
          </a:p>
          <a:p>
            <a:r>
              <a:rPr lang="en-US" dirty="0" smtClean="0"/>
              <a:t>Cons</a:t>
            </a:r>
            <a:endParaRPr lang="en-US" dirty="0"/>
          </a:p>
          <a:p>
            <a:pPr lvl="1"/>
            <a:r>
              <a:rPr lang="en-US" dirty="0"/>
              <a:t>Dealing with short counts is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Efficient reading of text lines requires some form of buffering, also tricky and error </a:t>
            </a:r>
            <a:r>
              <a:rPr lang="en-US" dirty="0" smtClean="0"/>
              <a:t>prone</a:t>
            </a:r>
            <a:endParaRPr lang="en-US" dirty="0"/>
          </a:p>
          <a:p>
            <a:pPr lvl="1"/>
            <a:r>
              <a:rPr lang="en-US" dirty="0"/>
              <a:t>Both of these issues are addressed by the standard I/O and RIO </a:t>
            </a:r>
            <a:r>
              <a:rPr lang="en-US" dirty="0" smtClean="0"/>
              <a:t>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72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479024" cy="832104"/>
          </a:xfrm>
        </p:spPr>
        <p:txBody>
          <a:bodyPr>
            <a:normAutofit/>
          </a:bodyPr>
          <a:lstStyle/>
          <a:p>
            <a:r>
              <a:rPr lang="en-US" dirty="0"/>
              <a:t>Pros and Cons of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152145"/>
            <a:ext cx="10479024" cy="51297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Buffering increases efficiency by decreasing the number of </a:t>
            </a:r>
            <a:r>
              <a:rPr lang="en-US" b="1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write</a:t>
            </a:r>
            <a:r>
              <a:rPr lang="en-US" dirty="0"/>
              <a:t> system calls</a:t>
            </a:r>
          </a:p>
          <a:p>
            <a:pPr lvl="1"/>
            <a:r>
              <a:rPr lang="en-US" dirty="0"/>
              <a:t>Short counts are handled automatically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Provides no function for accessing file </a:t>
            </a:r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Standard I/O functions are not </a:t>
            </a:r>
            <a:r>
              <a:rPr lang="en-US" dirty="0" err="1" smtClean="0"/>
              <a:t>async</a:t>
            </a:r>
            <a:r>
              <a:rPr lang="en-US" dirty="0" smtClean="0"/>
              <a:t>-signal-safe, and not appropriate for signal handlers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badly with restrictions on </a:t>
            </a:r>
            <a:r>
              <a:rPr lang="en-US" dirty="0" smtClean="0"/>
              <a:t>sockets (CS:APP3e, Sec 10.11)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75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64593"/>
            <a:ext cx="10506456" cy="822959"/>
          </a:xfrm>
        </p:spPr>
        <p:txBody>
          <a:bodyPr>
            <a:normAutofit/>
          </a:bodyPr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256" y="1216152"/>
            <a:ext cx="10424159" cy="51572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But, be sure to understand the functions you use!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</a:p>
          <a:p>
            <a:r>
              <a:rPr lang="en-US" dirty="0"/>
              <a:t>When to use raw Unix I/O </a:t>
            </a:r>
            <a:endParaRPr lang="en-US" dirty="0" smtClean="0"/>
          </a:p>
          <a:p>
            <a:pPr lvl="1"/>
            <a:r>
              <a:rPr lang="en-US" dirty="0" smtClean="0"/>
              <a:t>Inside signal handlers, because Unix I/O is </a:t>
            </a:r>
            <a:r>
              <a:rPr lang="en-US" dirty="0" err="1" smtClean="0"/>
              <a:t>async</a:t>
            </a:r>
            <a:r>
              <a:rPr lang="en-US" dirty="0" smtClean="0"/>
              <a:t>-signal-safe</a:t>
            </a:r>
          </a:p>
          <a:p>
            <a:pPr lvl="1"/>
            <a:r>
              <a:rPr lang="en-US" dirty="0"/>
              <a:t>In rare cases when you need absolute highest </a:t>
            </a:r>
            <a:r>
              <a:rPr lang="en-US" dirty="0" smtClean="0"/>
              <a:t>performance</a:t>
            </a:r>
          </a:p>
          <a:p>
            <a:r>
              <a:rPr lang="en-US" dirty="0"/>
              <a:t>When to use RIO</a:t>
            </a:r>
          </a:p>
          <a:p>
            <a:pPr lvl="1"/>
            <a:r>
              <a:rPr lang="en-US" dirty="0"/>
              <a:t>When you are reading and writing network</a:t>
            </a:r>
            <a:r>
              <a:rPr lang="en-US" dirty="0" smtClean="0"/>
              <a:t> sockets</a:t>
            </a:r>
          </a:p>
          <a:p>
            <a:pPr lvl="1"/>
            <a:r>
              <a:rPr lang="en-US" dirty="0" smtClean="0"/>
              <a:t>Avoid using standard I/O on sockets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304249" y="30825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3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73736"/>
            <a:ext cx="10488168" cy="7680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Aside: Working </a:t>
            </a:r>
            <a:r>
              <a:rPr lang="en-US" dirty="0"/>
              <a:t>with Binary Files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8" y="1060323"/>
            <a:ext cx="10588752" cy="5386197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you </a:t>
            </a:r>
            <a:r>
              <a:rPr lang="en-US" dirty="0" smtClean="0"/>
              <a:t>should never use on binary files</a:t>
            </a:r>
          </a:p>
          <a:p>
            <a:pPr lvl="1"/>
            <a:r>
              <a:rPr lang="en-US" dirty="0" smtClean="0"/>
              <a:t>Text-</a:t>
            </a:r>
            <a:r>
              <a:rPr lang="en-US" dirty="0"/>
              <a:t>oriented I/</a:t>
            </a:r>
            <a:r>
              <a:rPr lang="en-US" dirty="0" smtClean="0"/>
              <a:t>O such as 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/>
                <a:cs typeface="Courier New"/>
              </a:rPr>
              <a:t>fgets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scanf</a:t>
            </a:r>
            <a:endParaRPr lang="en-US" b="1" dirty="0" smtClean="0">
              <a:latin typeface="Courier New"/>
              <a:cs typeface="Courier New"/>
            </a:endParaRPr>
          </a:p>
          <a:p>
            <a:pPr lvl="2"/>
            <a:r>
              <a:rPr lang="en-US" dirty="0" smtClean="0"/>
              <a:t>Interpret EOL </a:t>
            </a:r>
            <a:r>
              <a:rPr lang="en-US" dirty="0" smtClean="0"/>
              <a:t>characters</a:t>
            </a:r>
            <a:endParaRPr lang="en-US" dirty="0" smtClean="0"/>
          </a:p>
          <a:p>
            <a:pPr lvl="1"/>
            <a:r>
              <a:rPr lang="en-US" dirty="0"/>
              <a:t>String functions</a:t>
            </a:r>
          </a:p>
          <a:p>
            <a:pPr lvl="2"/>
            <a:r>
              <a:rPr lang="en-US" b="1" dirty="0" err="1">
                <a:latin typeface="Courier New"/>
                <a:cs typeface="Courier New"/>
              </a:rPr>
              <a:t>strlen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strcpy</a:t>
            </a:r>
            <a:r>
              <a:rPr lang="en-US" b="1" dirty="0" smtClean="0">
                <a:latin typeface="Courier New"/>
                <a:cs typeface="Courier New"/>
              </a:rPr>
              <a:t>, </a:t>
            </a:r>
            <a:r>
              <a:rPr lang="en-US" b="1" dirty="0" err="1" smtClean="0">
                <a:latin typeface="Courier New"/>
                <a:cs typeface="Courier New"/>
              </a:rPr>
              <a:t>strcat</a:t>
            </a:r>
            <a:endParaRPr lang="en-US" b="1" dirty="0">
              <a:latin typeface="Courier New"/>
              <a:cs typeface="Courier New"/>
            </a:endParaRPr>
          </a:p>
          <a:p>
            <a:pPr lvl="2"/>
            <a:r>
              <a:rPr lang="en-US" dirty="0"/>
              <a:t>Interprets byte value 0</a:t>
            </a:r>
            <a:r>
              <a:rPr lang="en-US" dirty="0" smtClean="0"/>
              <a:t> (end of string) as </a:t>
            </a:r>
            <a:r>
              <a:rPr lang="en-US" dirty="0"/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2828342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15600" cy="822960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(1)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2" y="5546124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/>
              <a:t>”?</a:t>
            </a:r>
          </a:p>
          <a:p>
            <a:endParaRPr lang="en-US" dirty="0"/>
          </a:p>
        </p:txBody>
      </p:sp>
      <p:sp>
        <p:nvSpPr>
          <p:cNvPr id="735236" name="Text Box 4"/>
          <p:cNvSpPr txBox="1">
            <a:spLocks noChangeArrowheads="1"/>
          </p:cNvSpPr>
          <p:nvPr/>
        </p:nvSpPr>
        <p:spPr bwMode="auto">
          <a:xfrm>
            <a:off x="2057400" y="1295401"/>
            <a:ext cx="6849952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c1, c2, c3;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fd2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dup2(fd2</a:t>
            </a:r>
            <a:r>
              <a:rPr lang="en-US" sz="1600" dirty="0">
                <a:latin typeface="Courier New" pitchFamily="49" charset="0"/>
              </a:rPr>
              <a:t>, fd3);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&amp;c1,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read(fd2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read(fd3</a:t>
            </a:r>
            <a:r>
              <a:rPr lang="en-US" sz="1600" dirty="0">
                <a:latin typeface="Courier New" pitchFamily="49" charset="0"/>
              </a:rPr>
              <a:t>, &amp;c3, 1);</a:t>
            </a:r>
          </a:p>
          <a:p>
            <a:r>
              <a:rPr lang="en-US" sz="1600" dirty="0">
                <a:latin typeface="Courier New" pitchFamily="49" charset="0"/>
              </a:rPr>
              <a:t>    printf("c1 = %c, c2 = %c, c3 = %c\n", c1, c2, c3);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5988" y="4957941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ffiles1.c</a:t>
            </a:r>
          </a:p>
        </p:txBody>
      </p:sp>
    </p:spTree>
    <p:extLst>
      <p:ext uri="{BB962C8B-B14F-4D97-AF65-F5344CB8AC3E}">
        <p14:creationId xmlns:p14="http://schemas.microsoft.com/office/powerpoint/2010/main" val="14869330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79023" cy="813816"/>
          </a:xfrm>
        </p:spPr>
        <p:txBody>
          <a:bodyPr>
            <a:normAutofit/>
          </a:bodyPr>
          <a:lstStyle/>
          <a:p>
            <a:r>
              <a:rPr lang="en-US" dirty="0"/>
              <a:t>Fun with File Descriptors (2)</a:t>
            </a:r>
          </a:p>
        </p:txBody>
      </p:sp>
      <p:sp>
        <p:nvSpPr>
          <p:cNvPr id="73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6248400"/>
            <a:ext cx="8307388" cy="53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What would this program print for file containing “</a:t>
            </a:r>
            <a:r>
              <a:rPr lang="en-US" dirty="0" err="1"/>
              <a:t>abcde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2005914" y="1155442"/>
            <a:ext cx="6634188" cy="5016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fd1;</a:t>
            </a:r>
          </a:p>
          <a:p>
            <a:r>
              <a:rPr lang="en-US" sz="1600" dirty="0">
                <a:latin typeface="Courier New" pitchFamily="49" charset="0"/>
              </a:rPr>
              <a:t>    int s = getpid() &amp; 0x1;</a:t>
            </a:r>
          </a:p>
          <a:p>
            <a:r>
              <a:rPr lang="en-US" sz="1600" dirty="0">
                <a:latin typeface="Courier New" pitchFamily="49" charset="0"/>
              </a:rPr>
              <a:t>    char c1, c2;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O_RDONLY, 0);</a:t>
            </a:r>
          </a:p>
          <a:p>
            <a:r>
              <a:rPr lang="en-US" sz="1600" dirty="0">
                <a:latin typeface="Courier New" pitchFamily="49" charset="0"/>
              </a:rPr>
              <a:t>    Read(fd1, &amp;c1, 1);</a:t>
            </a:r>
          </a:p>
          <a:p>
            <a:r>
              <a:rPr lang="en-US" sz="1600" dirty="0">
                <a:latin typeface="Courier New" pitchFamily="49" charset="0"/>
              </a:rPr>
              <a:t>    if (fork()) </a:t>
            </a:r>
            <a:r>
              <a:rPr lang="en-US" sz="1600" dirty="0">
                <a:latin typeface="Courier New" pitchFamily="49" charset="0"/>
              </a:rPr>
              <a:t>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Parent */</a:t>
            </a:r>
          </a:p>
          <a:p>
            <a:r>
              <a:rPr lang="en-US" sz="1600" dirty="0">
                <a:latin typeface="Courier New" pitchFamily="49" charset="0"/>
              </a:rPr>
              <a:t>        sleep(s);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printf("Parent: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 else </a:t>
            </a:r>
            <a:r>
              <a:rPr lang="en-US" sz="1600" dirty="0">
                <a:latin typeface="Courier New" pitchFamily="49" charset="0"/>
              </a:rPr>
              <a:t>{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Child */</a:t>
            </a:r>
          </a:p>
          <a:p>
            <a:r>
              <a:rPr lang="en-US" sz="1600" dirty="0">
                <a:latin typeface="Courier New" pitchFamily="49" charset="0"/>
              </a:rPr>
              <a:t>        sleep(1-s);</a:t>
            </a:r>
          </a:p>
          <a:p>
            <a:r>
              <a:rPr lang="en-US" sz="1600" dirty="0">
                <a:latin typeface="Courier New" pitchFamily="49" charset="0"/>
              </a:rPr>
              <a:t>        </a:t>
            </a:r>
            <a:r>
              <a:rPr lang="en-US" sz="1600" dirty="0" smtClean="0">
                <a:latin typeface="Courier New" pitchFamily="49" charset="0"/>
              </a:rPr>
              <a:t>read(fd1</a:t>
            </a:r>
            <a:r>
              <a:rPr lang="en-US" sz="1600" dirty="0">
                <a:latin typeface="Courier New" pitchFamily="49" charset="0"/>
              </a:rPr>
              <a:t>, &amp;c2, 1);</a:t>
            </a:r>
          </a:p>
          <a:p>
            <a:r>
              <a:rPr lang="en-US" sz="1600" dirty="0">
                <a:latin typeface="Courier New" pitchFamily="49" charset="0"/>
              </a:rPr>
              <a:t>        printf("Child: c1 = %c, c2 = %c\n", c1, c2);</a:t>
            </a:r>
          </a:p>
          <a:p>
            <a:r>
              <a:rPr lang="en-US" sz="1600" dirty="0">
                <a:latin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08738" y="58028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ffiles2.c</a:t>
            </a:r>
          </a:p>
        </p:txBody>
      </p:sp>
    </p:spTree>
    <p:extLst>
      <p:ext uri="{BB962C8B-B14F-4D97-AF65-F5344CB8AC3E}">
        <p14:creationId xmlns:p14="http://schemas.microsoft.com/office/powerpoint/2010/main" val="34070354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039868"/>
          </a:xfrm>
        </p:spPr>
        <p:txBody>
          <a:bodyPr>
            <a:normAutofit/>
          </a:bodyPr>
          <a:lstStyle/>
          <a:p>
            <a:r>
              <a:rPr lang="en-US" dirty="0" smtClean="0"/>
              <a:t>Each file has a </a:t>
            </a:r>
            <a:r>
              <a:rPr lang="en-US" i="1" dirty="0" smtClean="0"/>
              <a:t>type</a:t>
            </a:r>
            <a:r>
              <a:rPr lang="en-US" dirty="0" smtClean="0"/>
              <a:t> indicating its role in the system</a:t>
            </a:r>
          </a:p>
          <a:p>
            <a:pPr lvl="1"/>
            <a:r>
              <a:rPr lang="en-US" i="1" dirty="0" smtClean="0"/>
              <a:t>Regular file: </a:t>
            </a:r>
            <a:r>
              <a:rPr lang="en-US" dirty="0" smtClean="0"/>
              <a:t>Contains arbitrary data</a:t>
            </a:r>
          </a:p>
          <a:p>
            <a:pPr lvl="1"/>
            <a:r>
              <a:rPr lang="en-US" i="1" dirty="0" smtClean="0"/>
              <a:t>Directory:  </a:t>
            </a:r>
            <a:r>
              <a:rPr lang="en-US" dirty="0" smtClean="0"/>
              <a:t>Index for a related group of files</a:t>
            </a:r>
          </a:p>
          <a:p>
            <a:r>
              <a:rPr lang="en-US" dirty="0" smtClean="0"/>
              <a:t>Other </a:t>
            </a:r>
            <a:r>
              <a:rPr lang="en-US" dirty="0" smtClean="0"/>
              <a:t>file </a:t>
            </a:r>
            <a:r>
              <a:rPr lang="en-US" dirty="0" smtClean="0"/>
              <a:t>types</a:t>
            </a:r>
          </a:p>
          <a:p>
            <a:pPr lvl="1"/>
            <a:r>
              <a:rPr lang="en-US" i="1" dirty="0" smtClean="0"/>
              <a:t>Named pipes (FIFOs)</a:t>
            </a:r>
          </a:p>
          <a:p>
            <a:pPr lvl="1"/>
            <a:r>
              <a:rPr lang="en-US" i="1" dirty="0" smtClean="0"/>
              <a:t>Symbolic </a:t>
            </a:r>
            <a:r>
              <a:rPr lang="en-US" i="1" dirty="0" smtClean="0"/>
              <a:t>links</a:t>
            </a:r>
          </a:p>
          <a:p>
            <a:pPr lvl="1"/>
            <a:r>
              <a:rPr lang="en-US" i="1" dirty="0" smtClean="0"/>
              <a:t>Character and block </a:t>
            </a:r>
            <a:r>
              <a:rPr lang="en-US" i="1" dirty="0" smtClean="0"/>
              <a:t>devices</a:t>
            </a:r>
          </a:p>
          <a:p>
            <a:pPr lvl="1"/>
            <a:r>
              <a:rPr lang="en-US" i="1" dirty="0" smtClean="0"/>
              <a:t>Sockets for </a:t>
            </a:r>
            <a:r>
              <a:rPr lang="en-US" i="1" dirty="0"/>
              <a:t>communicating with a process on another machine</a:t>
            </a:r>
          </a:p>
          <a:p>
            <a:pPr lvl="1"/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04022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 with File Descriptors (3)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95174" y="5029200"/>
            <a:ext cx="8307388" cy="533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would be </a:t>
            </a:r>
            <a:r>
              <a:rPr lang="en-US" dirty="0" smtClean="0"/>
              <a:t>the contents </a:t>
            </a:r>
            <a:r>
              <a:rPr lang="en-US" dirty="0"/>
              <a:t>of </a:t>
            </a:r>
            <a:r>
              <a:rPr lang="en-US" dirty="0" smtClean="0"/>
              <a:t>the resulting </a:t>
            </a:r>
            <a:r>
              <a:rPr lang="en-US" dirty="0"/>
              <a:t>file?</a:t>
            </a:r>
          </a:p>
          <a:p>
            <a:endParaRPr lang="en-US" dirty="0"/>
          </a:p>
        </p:txBody>
      </p:sp>
      <p:sp>
        <p:nvSpPr>
          <p:cNvPr id="737284" name="Text Box 4"/>
          <p:cNvSpPr txBox="1">
            <a:spLocks noChangeArrowheads="1"/>
          </p:cNvSpPr>
          <p:nvPr/>
        </p:nvSpPr>
        <p:spPr bwMode="auto">
          <a:xfrm>
            <a:off x="1997676" y="1261170"/>
            <a:ext cx="7960834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</a:t>
            </a:r>
            <a:r>
              <a:rPr lang="en-US" sz="1600" dirty="0" smtClean="0">
                <a:latin typeface="Courier New" pitchFamily="49" charset="0"/>
              </a:rPr>
              <a:t>&lt;</a:t>
            </a:r>
            <a:r>
              <a:rPr lang="en-US" sz="1600" dirty="0" err="1" smtClean="0">
                <a:latin typeface="Courier New" pitchFamily="49" charset="0"/>
              </a:rPr>
              <a:t>unistd.h</a:t>
            </a:r>
            <a:r>
              <a:rPr lang="en-US" sz="1600" dirty="0" smtClean="0">
                <a:latin typeface="Courier New" pitchFamily="49" charset="0"/>
              </a:rPr>
              <a:t>&gt;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int main(int argc, char *argv[])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  int fd1, fd2, fd3;</a:t>
            </a:r>
          </a:p>
          <a:p>
            <a:r>
              <a:rPr lang="en-US" sz="1600" dirty="0">
                <a:latin typeface="Courier New" pitchFamily="49" charset="0"/>
              </a:rPr>
              <a:t>    char *fname = argv[1];</a:t>
            </a:r>
          </a:p>
          <a:p>
            <a:r>
              <a:rPr lang="en-US" sz="1600" dirty="0">
                <a:latin typeface="Courier New" pitchFamily="49" charset="0"/>
              </a:rPr>
              <a:t>    fd1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O_CREAT|O_TRUNC|O_RDWR, S_IRUSR|S_IWUSR);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write(fd1</a:t>
            </a:r>
            <a:r>
              <a:rPr lang="en-US" sz="1600" dirty="0">
                <a:latin typeface="Courier New" pitchFamily="49" charset="0"/>
              </a:rPr>
              <a:t>, "</a:t>
            </a:r>
            <a:r>
              <a:rPr lang="en-US" sz="1600" dirty="0">
                <a:latin typeface="Courier New" pitchFamily="49" charset="0"/>
              </a:rPr>
              <a:t>pqrs", 4);</a:t>
            </a:r>
          </a:p>
          <a:p>
            <a:r>
              <a:rPr lang="en-US" sz="1600" dirty="0">
                <a:latin typeface="Courier New" pitchFamily="49" charset="0"/>
              </a:rPr>
              <a:t>    fd3 = </a:t>
            </a:r>
            <a:r>
              <a:rPr lang="en-US" sz="1600" dirty="0" smtClean="0">
                <a:latin typeface="Courier New" pitchFamily="49" charset="0"/>
              </a:rPr>
              <a:t>open(</a:t>
            </a:r>
            <a:r>
              <a:rPr lang="en-US" sz="1600" dirty="0" err="1" smtClean="0">
                <a:latin typeface="Courier New" pitchFamily="49" charset="0"/>
              </a:rPr>
              <a:t>fname</a:t>
            </a:r>
            <a:r>
              <a:rPr lang="en-US" sz="1600" dirty="0">
                <a:latin typeface="Courier New" pitchFamily="49" charset="0"/>
              </a:rPr>
              <a:t>, O_APPEND|O_WRONLY, 0);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</a:t>
            </a:r>
            <a:r>
              <a:rPr lang="en-US" sz="1600" dirty="0">
                <a:latin typeface="Courier New" pitchFamily="49" charset="0"/>
              </a:rPr>
              <a:t>jklmn", 5);</a:t>
            </a:r>
          </a:p>
          <a:p>
            <a:r>
              <a:rPr lang="en-US" sz="1600" dirty="0">
                <a:latin typeface="Courier New" pitchFamily="49" charset="0"/>
              </a:rPr>
              <a:t>    fd2 = dup(fd1);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Allocates descriptor */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write(fd2</a:t>
            </a:r>
            <a:r>
              <a:rPr lang="en-US" sz="1600" dirty="0">
                <a:latin typeface="Courier New" pitchFamily="49" charset="0"/>
              </a:rPr>
              <a:t>, "</a:t>
            </a:r>
            <a:r>
              <a:rPr lang="en-US" sz="1600" dirty="0">
                <a:latin typeface="Courier New" pitchFamily="49" charset="0"/>
              </a:rPr>
              <a:t>wxyz", 4);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smtClean="0">
                <a:latin typeface="Courier New" pitchFamily="49" charset="0"/>
              </a:rPr>
              <a:t>write(fd3</a:t>
            </a:r>
            <a:r>
              <a:rPr lang="en-US" sz="1600" dirty="0">
                <a:latin typeface="Courier New" pitchFamily="49" charset="0"/>
              </a:rPr>
              <a:t>, "</a:t>
            </a:r>
            <a:r>
              <a:rPr lang="en-US" sz="1600" dirty="0">
                <a:latin typeface="Courier New" pitchFamily="49" charset="0"/>
              </a:rPr>
              <a:t>ef", 2);</a:t>
            </a:r>
          </a:p>
          <a:p>
            <a:r>
              <a:rPr lang="en-US" sz="1600" dirty="0">
                <a:latin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27146" y="4431268"/>
            <a:ext cx="143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ffiles3.c</a:t>
            </a:r>
          </a:p>
        </p:txBody>
      </p:sp>
    </p:spTree>
    <p:extLst>
      <p:ext uri="{BB962C8B-B14F-4D97-AF65-F5344CB8AC3E}">
        <p14:creationId xmlns:p14="http://schemas.microsoft.com/office/powerpoint/2010/main" val="2571870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80" y="128016"/>
            <a:ext cx="10488167" cy="795528"/>
          </a:xfrm>
        </p:spPr>
        <p:txBody>
          <a:bodyPr>
            <a:normAutofit/>
          </a:bodyPr>
          <a:lstStyle/>
          <a:p>
            <a:r>
              <a:rPr lang="en-US" dirty="0"/>
              <a:t>Accessing Directories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8680" y="1066800"/>
            <a:ext cx="4736592" cy="5370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Only </a:t>
            </a:r>
            <a:r>
              <a:rPr lang="en-US" dirty="0"/>
              <a:t>recommended operation on a </a:t>
            </a:r>
            <a:r>
              <a:rPr lang="en-US" dirty="0" smtClean="0"/>
              <a:t>directory: read </a:t>
            </a:r>
            <a:r>
              <a:rPr lang="en-US" dirty="0"/>
              <a:t>its entries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dirent</a:t>
            </a:r>
            <a:r>
              <a:rPr lang="en-US" dirty="0"/>
              <a:t> structure contains information about a directory entry</a:t>
            </a:r>
          </a:p>
          <a:p>
            <a:pPr lvl="1"/>
            <a:r>
              <a:rPr lang="en-US" b="1" dirty="0"/>
              <a:t>DIR</a:t>
            </a:r>
            <a:r>
              <a:rPr lang="en-US" dirty="0"/>
              <a:t> structure contains information about directory while stepping through its entries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5710108" y="1491168"/>
            <a:ext cx="5646739" cy="415498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#include &lt;sys/types.h&gt;</a:t>
            </a:r>
          </a:p>
          <a:p>
            <a:r>
              <a:rPr lang="en-US" sz="1600" dirty="0">
                <a:latin typeface="Courier New" pitchFamily="49" charset="0"/>
              </a:rPr>
              <a:t>#include &lt;dirent.h&gt;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DIR *directory;</a:t>
            </a:r>
          </a:p>
          <a:p>
            <a:r>
              <a:rPr lang="en-US" sz="1600" dirty="0">
                <a:latin typeface="Courier New" pitchFamily="49" charset="0"/>
              </a:rPr>
              <a:t>  struct dirent *de;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if (!(directory = opendir(dir_name)))</a:t>
            </a:r>
          </a:p>
          <a:p>
            <a:r>
              <a:rPr lang="en-US" sz="1600" dirty="0">
                <a:latin typeface="Courier New" pitchFamily="49" charset="0"/>
              </a:rPr>
              <a:t>      error("Failed to open directory");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while (0 != (de = readdir(directory))) {</a:t>
            </a:r>
          </a:p>
          <a:p>
            <a:r>
              <a:rPr lang="en-US" sz="1600" dirty="0">
                <a:latin typeface="Courier New" pitchFamily="49" charset="0"/>
              </a:rPr>
              <a:t>      printf("Found file: %s\n", de-&gt;d_name);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...</a:t>
            </a:r>
          </a:p>
          <a:p>
            <a:r>
              <a:rPr lang="en-US" sz="1600" dirty="0">
                <a:latin typeface="Courier New" pitchFamily="49" charset="0"/>
              </a:rPr>
              <a:t>  closedir(directory);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827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738104" cy="564184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regular file contains arbitrary data</a:t>
            </a:r>
            <a:endParaRPr lang="en-US" dirty="0"/>
          </a:p>
          <a:p>
            <a:r>
              <a:rPr lang="en-US" dirty="0" smtClean="0"/>
              <a:t>Applications </a:t>
            </a:r>
            <a:r>
              <a:rPr lang="en-US" dirty="0"/>
              <a:t>often distinguish between </a:t>
            </a:r>
            <a:r>
              <a:rPr lang="en-US" i="1" dirty="0"/>
              <a:t>text files </a:t>
            </a:r>
            <a:r>
              <a:rPr lang="en-US" dirty="0"/>
              <a:t>and </a:t>
            </a:r>
            <a:r>
              <a:rPr lang="en-US" i="1" dirty="0"/>
              <a:t>binary files</a:t>
            </a:r>
          </a:p>
          <a:p>
            <a:pPr lvl="1"/>
            <a:r>
              <a:rPr lang="en-US" dirty="0" smtClean="0"/>
              <a:t>Text files are regular files with only ASCII or Unicode characters</a:t>
            </a:r>
          </a:p>
          <a:p>
            <a:pPr lvl="1"/>
            <a:r>
              <a:rPr lang="en-US" dirty="0" smtClean="0"/>
              <a:t>Binary files are everything else</a:t>
            </a:r>
          </a:p>
          <a:p>
            <a:pPr lvl="2"/>
            <a:r>
              <a:rPr lang="en-US" sz="2800" dirty="0" smtClean="0"/>
              <a:t>e.g., object files, JPEG images</a:t>
            </a:r>
          </a:p>
          <a:p>
            <a:pPr lvl="1"/>
            <a:r>
              <a:rPr lang="en-US" dirty="0" smtClean="0"/>
              <a:t>Kernel </a:t>
            </a:r>
            <a:r>
              <a:rPr lang="en-US" dirty="0" smtClean="0"/>
              <a:t>does n</a:t>
            </a:r>
            <a:r>
              <a:rPr lang="fr-FR" dirty="0"/>
              <a:t>o</a:t>
            </a:r>
            <a:r>
              <a:rPr lang="en-US" dirty="0" smtClean="0"/>
              <a:t>t </a:t>
            </a:r>
            <a:r>
              <a:rPr lang="en-US" dirty="0"/>
              <a:t>know the </a:t>
            </a:r>
            <a:r>
              <a:rPr lang="en-US" dirty="0" smtClean="0"/>
              <a:t>difference!</a:t>
            </a:r>
          </a:p>
          <a:p>
            <a:r>
              <a:rPr lang="en-US" dirty="0" smtClean="0"/>
              <a:t>Text </a:t>
            </a:r>
            <a:r>
              <a:rPr lang="en-US" dirty="0"/>
              <a:t>file is sequence of </a:t>
            </a:r>
            <a:r>
              <a:rPr lang="en-US" i="1" dirty="0"/>
              <a:t>text lines</a:t>
            </a:r>
          </a:p>
          <a:p>
            <a:pPr lvl="1"/>
            <a:r>
              <a:rPr lang="en-US" dirty="0"/>
              <a:t>Text line is sequence of chars terminated by </a:t>
            </a:r>
            <a:r>
              <a:rPr lang="en-US" i="1" dirty="0"/>
              <a:t>newline char </a:t>
            </a:r>
            <a:r>
              <a:rPr lang="en-US" dirty="0"/>
              <a:t>(‘</a:t>
            </a:r>
            <a:r>
              <a:rPr lang="en-US" dirty="0">
                <a:latin typeface="Courier New"/>
                <a:cs typeface="Courier New"/>
              </a:rPr>
              <a:t>\n</a:t>
            </a:r>
            <a:r>
              <a:rPr lang="en-US" dirty="0"/>
              <a:t>’)	</a:t>
            </a:r>
          </a:p>
          <a:p>
            <a:pPr lvl="2"/>
            <a:r>
              <a:rPr lang="en-US" dirty="0">
                <a:solidFill>
                  <a:srgbClr val="1E3272"/>
                </a:solidFill>
              </a:rPr>
              <a:t>Newline is </a:t>
            </a:r>
            <a:r>
              <a:rPr lang="en-US" dirty="0" smtClean="0">
                <a:solidFill>
                  <a:srgbClr val="1E3272"/>
                </a:solidFill>
                <a:latin typeface="Courier New"/>
                <a:cs typeface="Courier New"/>
              </a:rPr>
              <a:t>0xa</a:t>
            </a:r>
            <a:r>
              <a:rPr lang="en-US" dirty="0">
                <a:solidFill>
                  <a:srgbClr val="1E3272"/>
                </a:solidFill>
              </a:rPr>
              <a:t>, same as ASCII line feed </a:t>
            </a:r>
            <a:r>
              <a:rPr lang="en-US" dirty="0" smtClean="0">
                <a:solidFill>
                  <a:srgbClr val="1E3272"/>
                </a:solidFill>
              </a:rPr>
              <a:t>character </a:t>
            </a:r>
            <a:r>
              <a:rPr lang="en-US" dirty="0">
                <a:solidFill>
                  <a:srgbClr val="1E3272"/>
                </a:solidFill>
              </a:rPr>
              <a:t>(LF</a:t>
            </a:r>
            <a:r>
              <a:rPr lang="en-US" dirty="0" smtClean="0">
                <a:solidFill>
                  <a:srgbClr val="1E3272"/>
                </a:solidFill>
              </a:rPr>
              <a:t>)</a:t>
            </a:r>
          </a:p>
          <a:p>
            <a:r>
              <a:rPr lang="en-US" dirty="0" smtClean="0"/>
              <a:t>End of line (EOL) indicators in other systems</a:t>
            </a:r>
          </a:p>
          <a:p>
            <a:pPr lvl="1"/>
            <a:r>
              <a:rPr lang="en-US" dirty="0" smtClean="0"/>
              <a:t>Linux and Mac OS: ‘</a:t>
            </a:r>
            <a:r>
              <a:rPr lang="en-US" dirty="0" smtClean="0">
                <a:latin typeface="Courier New"/>
                <a:cs typeface="Courier New"/>
              </a:rPr>
              <a:t>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>
                <a:solidFill>
                  <a:srgbClr val="1E3272"/>
                </a:solidFill>
              </a:rPr>
              <a:t>line feed (LF)</a:t>
            </a:r>
          </a:p>
          <a:p>
            <a:pPr lvl="1"/>
            <a:r>
              <a:rPr lang="en-US" dirty="0" smtClean="0"/>
              <a:t>Windows and Internet protocols: ‘</a:t>
            </a:r>
            <a:r>
              <a:rPr lang="en-US" dirty="0" smtClean="0">
                <a:latin typeface="Courier New"/>
                <a:cs typeface="Courier New"/>
              </a:rPr>
              <a:t>\r\n</a:t>
            </a:r>
            <a:r>
              <a:rPr lang="en-US" dirty="0" smtClean="0"/>
              <a:t>’ (</a:t>
            </a:r>
            <a:r>
              <a:rPr lang="en-US" dirty="0" smtClean="0">
                <a:latin typeface="Courier New"/>
                <a:cs typeface="Courier New"/>
              </a:rPr>
              <a:t>0xd 0xa</a:t>
            </a:r>
            <a:r>
              <a:rPr lang="en-US" dirty="0" smtClean="0"/>
              <a:t>)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arriage return (CR) followed by line feed (LF)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78195"/>
          </a:xfrm>
        </p:spPr>
        <p:txBody>
          <a:bodyPr>
            <a:normAutofit/>
          </a:bodyPr>
          <a:lstStyle/>
          <a:p>
            <a:r>
              <a:rPr lang="en-US" dirty="0" smtClean="0"/>
              <a:t>Directory consists of an array of </a:t>
            </a:r>
            <a:r>
              <a:rPr lang="en-US" i="1" dirty="0" smtClean="0"/>
              <a:t>links</a:t>
            </a:r>
          </a:p>
          <a:p>
            <a:pPr lvl="1"/>
            <a:r>
              <a:rPr lang="en-US" dirty="0" smtClean="0"/>
              <a:t>Each link maps a </a:t>
            </a:r>
            <a:r>
              <a:rPr lang="en-US" i="1" dirty="0" smtClean="0"/>
              <a:t>filenam</a:t>
            </a:r>
            <a:r>
              <a:rPr lang="en-US" dirty="0" smtClean="0"/>
              <a:t>e to a file</a:t>
            </a:r>
          </a:p>
          <a:p>
            <a:r>
              <a:rPr lang="en-US" dirty="0" smtClean="0"/>
              <a:t>Each directory contains at least two entries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smtClean="0"/>
              <a:t> (dot) is  a link to itself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..</a:t>
            </a:r>
            <a:r>
              <a:rPr lang="en-US" dirty="0" smtClean="0"/>
              <a:t> (dot dot) is a link to </a:t>
            </a:r>
            <a:r>
              <a:rPr lang="en-US" i="1" dirty="0" smtClean="0"/>
              <a:t>the parent directory </a:t>
            </a:r>
            <a:r>
              <a:rPr lang="en-US" dirty="0" smtClean="0"/>
              <a:t>in the </a:t>
            </a:r>
            <a:r>
              <a:rPr lang="en-US" i="1" dirty="0" smtClean="0"/>
              <a:t>directory hierarchy</a:t>
            </a:r>
            <a:r>
              <a:rPr lang="en-US" dirty="0" smtClean="0"/>
              <a:t> (next slide)</a:t>
            </a:r>
          </a:p>
          <a:p>
            <a:r>
              <a:rPr lang="en-US" dirty="0" smtClean="0"/>
              <a:t>Commands for manipulating directories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mkdir</a:t>
            </a:r>
            <a:r>
              <a:rPr lang="en-US" dirty="0" smtClean="0"/>
              <a:t>: create empty directory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ls</a:t>
            </a:r>
            <a:r>
              <a:rPr lang="en-US" dirty="0" smtClean="0"/>
              <a:t>: view directory contents</a:t>
            </a:r>
          </a:p>
          <a:p>
            <a:pPr lvl="1"/>
            <a:r>
              <a:rPr lang="en-US" dirty="0" err="1" smtClean="0">
                <a:latin typeface="Courier New"/>
                <a:cs typeface="Courier New"/>
              </a:rPr>
              <a:t>rmdir</a:t>
            </a:r>
            <a:r>
              <a:rPr lang="en-US" dirty="0" smtClean="0"/>
              <a:t>: delete empty directory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1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Hierarchy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296"/>
            <a:ext cx="10515599" cy="540410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files are organized as a hierarchy anchored by root directory named 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/>
              <a:t> (slash)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Kernel maintains </a:t>
            </a:r>
            <a:r>
              <a:rPr lang="en-US" i="1" dirty="0" smtClean="0"/>
              <a:t>current working directory (</a:t>
            </a:r>
            <a:r>
              <a:rPr lang="en-US" i="1" dirty="0" err="1" smtClean="0"/>
              <a:t>cwd</a:t>
            </a:r>
            <a:r>
              <a:rPr lang="en-US" i="1" dirty="0" smtClean="0"/>
              <a:t>) </a:t>
            </a:r>
            <a:r>
              <a:rPr lang="en-US" dirty="0" smtClean="0"/>
              <a:t>for each process</a:t>
            </a:r>
          </a:p>
          <a:p>
            <a:pPr lvl="1"/>
            <a:r>
              <a:rPr lang="en-US" dirty="0" smtClean="0"/>
              <a:t>Modified using the </a:t>
            </a:r>
            <a:r>
              <a:rPr lang="en-US" dirty="0" smtClean="0">
                <a:latin typeface="Courier New"/>
                <a:cs typeface="Courier New"/>
              </a:rPr>
              <a:t>cd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486401" y="1770888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98354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667001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00836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981481" y="24947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19212" y="24947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>
                <a:latin typeface="Courier New"/>
                <a:cs typeface="Courier New"/>
              </a:rPr>
              <a:t>sr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698354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667001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481515" y="3142488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258150" y="3142488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553551" y="314248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1020" y="3142488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andrewt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620001" y="3142488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305012" y="314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162801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366576" y="3980688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99662" y="39806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153401" y="4861334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036949" y="2109442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005595" y="2109442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239431" y="2109442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640300" y="2109442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640300" y="2109442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5954463" y="2833342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381641" y="2833342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5953712" y="3481042"/>
            <a:ext cx="751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036948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005595" y="2833342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3881674" y="2833342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239431" y="2833342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204856" y="2833342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8957806" y="2833342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7686092" y="3481042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204856" y="3481042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643606" y="3481042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8738256" y="4319242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430420" y="3980688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hello.c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97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Pathnames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616" y="1124712"/>
            <a:ext cx="10957560" cy="218998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Locations of files in the hierarchy denoted by </a:t>
            </a:r>
            <a:r>
              <a:rPr lang="en-US" i="1" dirty="0" smtClean="0"/>
              <a:t>pathnames</a:t>
            </a:r>
          </a:p>
          <a:p>
            <a:pPr lvl="1"/>
            <a:r>
              <a:rPr lang="en-US" i="1" dirty="0" smtClean="0"/>
              <a:t>Absolute pathname </a:t>
            </a:r>
            <a:r>
              <a:rPr lang="en-US" dirty="0" smtClean="0"/>
              <a:t>starts with ‘/’ and denotes path from root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smtClean="0">
                <a:latin typeface="Courier New"/>
                <a:cs typeface="Courier New"/>
              </a:rPr>
              <a:t>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i="1" dirty="0" smtClean="0">
                <a:latin typeface="+mn-lt"/>
                <a:cs typeface="Courier New"/>
              </a:rPr>
              <a:t>Relative pathname </a:t>
            </a:r>
            <a:r>
              <a:rPr lang="en-US" dirty="0" smtClean="0">
                <a:latin typeface="+mn-lt"/>
                <a:cs typeface="Courier New"/>
              </a:rPr>
              <a:t>denotes path from current working directory</a:t>
            </a:r>
          </a:p>
          <a:p>
            <a:pPr lvl="2"/>
            <a:r>
              <a:rPr lang="en-US" dirty="0" smtClean="0">
                <a:latin typeface="Courier New"/>
                <a:cs typeface="Courier New"/>
              </a:rPr>
              <a:t>../</a:t>
            </a:r>
            <a:r>
              <a:rPr lang="en-US" dirty="0" smtClean="0">
                <a:latin typeface="Courier New"/>
                <a:cs typeface="Courier New"/>
              </a:rPr>
              <a:t>home/</a:t>
            </a:r>
            <a:r>
              <a:rPr lang="en-US" dirty="0" err="1" smtClean="0">
                <a:latin typeface="Courier New"/>
                <a:cs typeface="Courier New"/>
              </a:rPr>
              <a:t>acos</a:t>
            </a:r>
            <a:r>
              <a:rPr lang="en-US" dirty="0" smtClean="0">
                <a:latin typeface="Courier New"/>
                <a:cs typeface="Courier New"/>
              </a:rPr>
              <a:t>/</a:t>
            </a:r>
            <a:r>
              <a:rPr lang="en-US" dirty="0" err="1" smtClean="0">
                <a:latin typeface="Courier New"/>
                <a:cs typeface="Courier New"/>
              </a:rPr>
              <a:t>hello.c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15" name="TextBox 114"/>
          <p:cNvSpPr txBox="1"/>
          <p:nvPr/>
        </p:nvSpPr>
        <p:spPr>
          <a:xfrm>
            <a:off x="5806441" y="3276600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018394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987041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dev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4220876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etc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01521" y="40005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home/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939252" y="40005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</a:t>
            </a:r>
            <a:r>
              <a:rPr lang="en-US" sz="1600" dirty="0" err="1">
                <a:latin typeface="Courier New"/>
                <a:cs typeface="Courier New"/>
              </a:rPr>
              <a:t>sr</a:t>
            </a:r>
            <a:r>
              <a:rPr lang="en-US" sz="1600" dirty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018394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bash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987041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tty1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01555" y="4648200"/>
            <a:ext cx="800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group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4578190" y="4648200"/>
            <a:ext cx="923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passwd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873591" y="46482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Courier New"/>
                <a:cs typeface="Courier New"/>
              </a:rPr>
              <a:t>acos</a:t>
            </a:r>
            <a:r>
              <a:rPr lang="en-US" sz="1600" dirty="0" smtClean="0">
                <a:latin typeface="Courier New"/>
                <a:cs typeface="Courier New"/>
              </a:rPr>
              <a:t>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741060" y="4648200"/>
            <a:ext cx="1172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3333CC"/>
                </a:solidFill>
                <a:latin typeface="Courier New"/>
                <a:cs typeface="Courier New"/>
              </a:rPr>
              <a:t>andrewt</a:t>
            </a:r>
            <a:r>
              <a:rPr lang="en-US" sz="1600" dirty="0" smtClean="0">
                <a:solidFill>
                  <a:srgbClr val="3333CC"/>
                </a:solidFill>
                <a:latin typeface="Courier New"/>
                <a:cs typeface="Courier New"/>
              </a:rPr>
              <a:t>/</a:t>
            </a:r>
            <a:endParaRPr lang="en-US" sz="1600" dirty="0">
              <a:solidFill>
                <a:srgbClr val="3333CC"/>
              </a:solidFill>
              <a:latin typeface="Courier New"/>
              <a:cs typeface="Courier New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940041" y="4648200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include/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625052" y="46482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bin/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482841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stdio.h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9686616" y="5486400"/>
            <a:ext cx="554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vim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719702" y="548640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sys/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473441" y="6367046"/>
            <a:ext cx="1169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/>
                <a:cs typeface="Courier New"/>
              </a:rPr>
              <a:t>unistd.h</a:t>
            </a:r>
            <a:endParaRPr lang="en-US" sz="1600" dirty="0">
              <a:latin typeface="Courier New"/>
              <a:cs typeface="Courier New"/>
            </a:endParaRPr>
          </a:p>
        </p:txBody>
      </p:sp>
      <p:cxnSp>
        <p:nvCxnSpPr>
          <p:cNvPr id="133" name="Straight Connector 132"/>
          <p:cNvCxnSpPr>
            <a:stCxn id="115" idx="2"/>
            <a:endCxn id="116" idx="0"/>
          </p:cNvCxnSpPr>
          <p:nvPr/>
        </p:nvCxnSpPr>
        <p:spPr bwMode="auto">
          <a:xfrm flipH="1">
            <a:off x="2356989" y="3615154"/>
            <a:ext cx="360335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Connector 133"/>
          <p:cNvCxnSpPr>
            <a:stCxn id="115" idx="2"/>
            <a:endCxn id="117" idx="0"/>
          </p:cNvCxnSpPr>
          <p:nvPr/>
        </p:nvCxnSpPr>
        <p:spPr bwMode="auto">
          <a:xfrm flipH="1">
            <a:off x="3325635" y="3615154"/>
            <a:ext cx="2634704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Straight Connector 134"/>
          <p:cNvCxnSpPr>
            <a:stCxn id="115" idx="2"/>
            <a:endCxn id="118" idx="0"/>
          </p:cNvCxnSpPr>
          <p:nvPr/>
        </p:nvCxnSpPr>
        <p:spPr bwMode="auto">
          <a:xfrm flipH="1">
            <a:off x="4559471" y="3615154"/>
            <a:ext cx="1400869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Connector 135"/>
          <p:cNvCxnSpPr>
            <a:stCxn id="115" idx="2"/>
            <a:endCxn id="119" idx="0"/>
          </p:cNvCxnSpPr>
          <p:nvPr/>
        </p:nvCxnSpPr>
        <p:spPr bwMode="auto">
          <a:xfrm>
            <a:off x="5960340" y="3615154"/>
            <a:ext cx="741341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Connector 136"/>
          <p:cNvCxnSpPr>
            <a:stCxn id="115" idx="2"/>
            <a:endCxn id="120" idx="0"/>
          </p:cNvCxnSpPr>
          <p:nvPr/>
        </p:nvCxnSpPr>
        <p:spPr bwMode="auto">
          <a:xfrm>
            <a:off x="5960340" y="3615154"/>
            <a:ext cx="3317507" cy="3853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Connector 137"/>
          <p:cNvCxnSpPr>
            <a:stCxn id="119" idx="2"/>
            <a:endCxn id="125" idx="0"/>
          </p:cNvCxnSpPr>
          <p:nvPr/>
        </p:nvCxnSpPr>
        <p:spPr bwMode="auto">
          <a:xfrm flipH="1">
            <a:off x="6274503" y="4339054"/>
            <a:ext cx="427178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Connector 138"/>
          <p:cNvCxnSpPr>
            <a:stCxn id="119" idx="2"/>
            <a:endCxn id="126" idx="0"/>
          </p:cNvCxnSpPr>
          <p:nvPr/>
        </p:nvCxnSpPr>
        <p:spPr bwMode="auto">
          <a:xfrm>
            <a:off x="6701681" y="4339054"/>
            <a:ext cx="625437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Straight Connector 139"/>
          <p:cNvCxnSpPr>
            <a:stCxn id="125" idx="2"/>
          </p:cNvCxnSpPr>
          <p:nvPr/>
        </p:nvCxnSpPr>
        <p:spPr bwMode="auto">
          <a:xfrm flipH="1">
            <a:off x="6273750" y="4986754"/>
            <a:ext cx="753" cy="5377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Connector 140"/>
          <p:cNvCxnSpPr>
            <a:stCxn id="116" idx="2"/>
            <a:endCxn id="121" idx="0"/>
          </p:cNvCxnSpPr>
          <p:nvPr/>
        </p:nvCxnSpPr>
        <p:spPr bwMode="auto">
          <a:xfrm>
            <a:off x="2356988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Connector 141"/>
          <p:cNvCxnSpPr>
            <a:stCxn id="117" idx="2"/>
            <a:endCxn id="122" idx="0"/>
          </p:cNvCxnSpPr>
          <p:nvPr/>
        </p:nvCxnSpPr>
        <p:spPr bwMode="auto">
          <a:xfrm>
            <a:off x="3325635" y="4339054"/>
            <a:ext cx="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>
            <a:stCxn id="118" idx="2"/>
            <a:endCxn id="123" idx="0"/>
          </p:cNvCxnSpPr>
          <p:nvPr/>
        </p:nvCxnSpPr>
        <p:spPr bwMode="auto">
          <a:xfrm flipH="1">
            <a:off x="4201714" y="4339054"/>
            <a:ext cx="357756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Straight Connector 143"/>
          <p:cNvCxnSpPr>
            <a:stCxn id="118" idx="2"/>
            <a:endCxn id="124" idx="0"/>
          </p:cNvCxnSpPr>
          <p:nvPr/>
        </p:nvCxnSpPr>
        <p:spPr bwMode="auto">
          <a:xfrm>
            <a:off x="4559471" y="4339054"/>
            <a:ext cx="480445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Straight Connector 144"/>
          <p:cNvCxnSpPr>
            <a:stCxn id="120" idx="2"/>
            <a:endCxn id="127" idx="0"/>
          </p:cNvCxnSpPr>
          <p:nvPr/>
        </p:nvCxnSpPr>
        <p:spPr bwMode="auto">
          <a:xfrm flipH="1">
            <a:off x="8524896" y="4339054"/>
            <a:ext cx="75295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Straight Connector 145"/>
          <p:cNvCxnSpPr>
            <a:stCxn id="120" idx="2"/>
            <a:endCxn id="128" idx="0"/>
          </p:cNvCxnSpPr>
          <p:nvPr/>
        </p:nvCxnSpPr>
        <p:spPr bwMode="auto">
          <a:xfrm>
            <a:off x="9277846" y="4339054"/>
            <a:ext cx="685800" cy="3091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Straight Connector 146"/>
          <p:cNvCxnSpPr>
            <a:stCxn id="127" idx="2"/>
            <a:endCxn id="129" idx="0"/>
          </p:cNvCxnSpPr>
          <p:nvPr/>
        </p:nvCxnSpPr>
        <p:spPr bwMode="auto">
          <a:xfrm flipH="1">
            <a:off x="8006132" y="4986754"/>
            <a:ext cx="518765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Straight Connector 147"/>
          <p:cNvCxnSpPr>
            <a:stCxn id="127" idx="2"/>
            <a:endCxn id="131" idx="0"/>
          </p:cNvCxnSpPr>
          <p:nvPr/>
        </p:nvCxnSpPr>
        <p:spPr bwMode="auto">
          <a:xfrm>
            <a:off x="8524896" y="4986754"/>
            <a:ext cx="533400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Straight Connector 148"/>
          <p:cNvCxnSpPr>
            <a:stCxn id="128" idx="2"/>
            <a:endCxn id="130" idx="0"/>
          </p:cNvCxnSpPr>
          <p:nvPr/>
        </p:nvCxnSpPr>
        <p:spPr bwMode="auto">
          <a:xfrm flipH="1">
            <a:off x="9963646" y="4986754"/>
            <a:ext cx="1" cy="499646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" name="Straight Connector 149"/>
          <p:cNvCxnSpPr>
            <a:stCxn id="131" idx="2"/>
            <a:endCxn id="132" idx="0"/>
          </p:cNvCxnSpPr>
          <p:nvPr/>
        </p:nvCxnSpPr>
        <p:spPr bwMode="auto">
          <a:xfrm>
            <a:off x="9058296" y="5824954"/>
            <a:ext cx="0" cy="54209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" name="TextBox 150"/>
          <p:cNvSpPr txBox="1"/>
          <p:nvPr/>
        </p:nvSpPr>
        <p:spPr>
          <a:xfrm>
            <a:off x="5750460" y="5486400"/>
            <a:ext cx="10465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  <a:latin typeface="Courier New"/>
                <a:cs typeface="Courier New"/>
              </a:rPr>
              <a:t>hello.c</a:t>
            </a:r>
            <a:endParaRPr lang="en-US" sz="1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71546" y="3245822"/>
            <a:ext cx="2559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cs typeface="Courier New"/>
              </a:rPr>
              <a:t>cwd</a:t>
            </a:r>
            <a:r>
              <a:rPr lang="en-US" dirty="0">
                <a:cs typeface="Courier New"/>
              </a:rPr>
              <a:t>: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/>
                <a:cs typeface="Courier New"/>
              </a:rPr>
              <a:t>/</a:t>
            </a:r>
            <a:r>
              <a:rPr lang="en-US" dirty="0" smtClean="0">
                <a:solidFill>
                  <a:schemeClr val="accent2"/>
                </a:solidFill>
                <a:latin typeface="Courier New"/>
                <a:cs typeface="Courier New"/>
              </a:rPr>
              <a:t>home/</a:t>
            </a:r>
            <a:r>
              <a:rPr lang="en-US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andrewt</a:t>
            </a:r>
            <a:endParaRPr lang="en-US" dirty="0">
              <a:solidFill>
                <a:schemeClr val="accent2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650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51560"/>
            <a:ext cx="10515600" cy="561879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bin</a:t>
            </a:r>
            <a:r>
              <a:rPr lang="en-US" sz="2000" dirty="0"/>
              <a:t>  – Essential user command binaries (for use by all users)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boot</a:t>
            </a:r>
            <a:r>
              <a:rPr lang="en-US" sz="2000" dirty="0"/>
              <a:t>  – Static files of the boot loader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dev</a:t>
            </a:r>
            <a:r>
              <a:rPr lang="en-US" sz="2000" dirty="0"/>
              <a:t> –  Device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etc</a:t>
            </a:r>
            <a:r>
              <a:rPr lang="en-US" sz="2000" dirty="0"/>
              <a:t>  – Host-specific system configuration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home</a:t>
            </a:r>
            <a:r>
              <a:rPr lang="en-US" sz="2000" dirty="0"/>
              <a:t>  – User home directories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 </a:t>
            </a:r>
            <a:r>
              <a:rPr lang="en-US" sz="2000" dirty="0"/>
              <a:t>–  Essential shared libraries and kernel modules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lib&lt;</a:t>
            </a:r>
            <a:r>
              <a:rPr lang="en-US" sz="2000" b="1" dirty="0" err="1"/>
              <a:t>qual</a:t>
            </a:r>
            <a:r>
              <a:rPr lang="en-US" sz="2000" b="1" dirty="0"/>
              <a:t>&gt;</a:t>
            </a:r>
            <a:r>
              <a:rPr lang="en-US" sz="2000" dirty="0"/>
              <a:t> – Alternate format essential shared libraries (optional)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media </a:t>
            </a:r>
            <a:r>
              <a:rPr lang="en-US" sz="2000" dirty="0"/>
              <a:t>– Mount point for removable media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mnt</a:t>
            </a:r>
            <a:r>
              <a:rPr lang="en-US" sz="2000" b="1" dirty="0"/>
              <a:t>  </a:t>
            </a:r>
            <a:r>
              <a:rPr lang="en-US" sz="2000" dirty="0"/>
              <a:t>– Mount point for a temporarily mounted filesystem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opt  </a:t>
            </a:r>
            <a:r>
              <a:rPr lang="en-US" sz="2000" dirty="0"/>
              <a:t>–  Add-on application software packages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root</a:t>
            </a:r>
            <a:r>
              <a:rPr lang="en-US" sz="2000" dirty="0"/>
              <a:t>  –  Home directory for the root user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proc  </a:t>
            </a:r>
            <a:r>
              <a:rPr lang="en-US" sz="2000" dirty="0"/>
              <a:t>– Virtual filesystem providing process and kernel information as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run  </a:t>
            </a:r>
            <a:r>
              <a:rPr lang="en-US" sz="2000" dirty="0"/>
              <a:t>–  Run-time variable data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sbin</a:t>
            </a:r>
            <a:r>
              <a:rPr lang="en-US" sz="2000" b="1" dirty="0"/>
              <a:t> </a:t>
            </a:r>
            <a:r>
              <a:rPr lang="en-US" sz="2000" dirty="0"/>
              <a:t>– System binaries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srv</a:t>
            </a:r>
            <a:r>
              <a:rPr lang="en-US" sz="2000" b="1" dirty="0"/>
              <a:t> </a:t>
            </a:r>
            <a:r>
              <a:rPr lang="en-US" sz="2000" dirty="0"/>
              <a:t>– Data for services provided by this system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/>
              <a:t>sys </a:t>
            </a:r>
            <a:r>
              <a:rPr lang="en-US" sz="2000" dirty="0"/>
              <a:t>– Kernel and system information virtual filesystem</a:t>
            </a:r>
          </a:p>
          <a:p>
            <a:pPr>
              <a:spcBef>
                <a:spcPts val="0"/>
              </a:spcBef>
            </a:pPr>
            <a:r>
              <a:rPr lang="en-US" sz="2000" b="1" i="1" dirty="0" smtClean="0"/>
              <a:t>/</a:t>
            </a:r>
            <a:r>
              <a:rPr lang="en-US" sz="2000" b="1" i="1" dirty="0" err="1"/>
              <a:t>tmp</a:t>
            </a:r>
            <a:r>
              <a:rPr lang="en-US" sz="2000" b="1" i="1" dirty="0"/>
              <a:t>  </a:t>
            </a:r>
            <a:r>
              <a:rPr lang="en-US" sz="2000" dirty="0"/>
              <a:t>–  Temporary files</a:t>
            </a:r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usr</a:t>
            </a:r>
            <a:r>
              <a:rPr lang="en-US" sz="2000" b="1" dirty="0"/>
              <a:t> </a:t>
            </a:r>
            <a:r>
              <a:rPr lang="en-US" sz="2000" dirty="0"/>
              <a:t>–  Secondary hierarchy for read-only user data; contains the majority of (multi-) user </a:t>
            </a:r>
            <a:r>
              <a:rPr lang="en-US" sz="2000" dirty="0" smtClean="0"/>
              <a:t>tools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b="1" dirty="0" smtClean="0"/>
              <a:t>/</a:t>
            </a:r>
            <a:r>
              <a:rPr lang="en-US" sz="2000" b="1" dirty="0" err="1"/>
              <a:t>var</a:t>
            </a:r>
            <a:r>
              <a:rPr lang="en-US" sz="2000" b="1" dirty="0"/>
              <a:t> </a:t>
            </a:r>
            <a:r>
              <a:rPr lang="en-US" sz="2000" dirty="0"/>
              <a:t>–  Variable files: files whose content is expected to </a:t>
            </a:r>
            <a:r>
              <a:rPr lang="en-US" sz="2000" dirty="0" smtClean="0"/>
              <a:t>change </a:t>
            </a:r>
            <a:r>
              <a:rPr lang="en-US" sz="2000" dirty="0"/>
              <a:t>during normal operation of the system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Filesystem Hierarchy Standard</a:t>
            </a:r>
          </a:p>
        </p:txBody>
      </p:sp>
    </p:spTree>
    <p:extLst>
      <p:ext uri="{BB962C8B-B14F-4D97-AF65-F5344CB8AC3E}">
        <p14:creationId xmlns:p14="http://schemas.microsoft.com/office/powerpoint/2010/main" val="4244158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24696</TotalTime>
  <Words>3585</Words>
  <Application>Microsoft Office PowerPoint</Application>
  <PresentationFormat>Widescreen</PresentationFormat>
  <Paragraphs>790</Paragraphs>
  <Slides>42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MS PGothic</vt:lpstr>
      <vt:lpstr>Arial</vt:lpstr>
      <vt:lpstr>Calibri</vt:lpstr>
      <vt:lpstr>Calibri Light</vt:lpstr>
      <vt:lpstr>Courier New</vt:lpstr>
      <vt:lpstr>Monotype Sorts</vt:lpstr>
      <vt:lpstr>Times New Roman</vt:lpstr>
      <vt:lpstr>Wingdings</vt:lpstr>
      <vt:lpstr>Тема Office</vt:lpstr>
      <vt:lpstr>Computer Architecture and Operating Systems Lecture 7: I/O and Files</vt:lpstr>
      <vt:lpstr>Unix I/O Overview</vt:lpstr>
      <vt:lpstr>Unix I/O Overview</vt:lpstr>
      <vt:lpstr>File Types </vt:lpstr>
      <vt:lpstr>Regular Files</vt:lpstr>
      <vt:lpstr>Directories </vt:lpstr>
      <vt:lpstr>Directory Hierarchy </vt:lpstr>
      <vt:lpstr>Pathnames </vt:lpstr>
      <vt:lpstr>Linux Filesystem Hierarchy Standard</vt:lpstr>
      <vt:lpstr>Virtual File Systems</vt:lpstr>
      <vt:lpstr>Virtual File Systems (Cont.)</vt:lpstr>
      <vt:lpstr>Virtual File System Implementation</vt:lpstr>
      <vt:lpstr>Opening Files</vt:lpstr>
      <vt:lpstr>Closing Files</vt:lpstr>
      <vt:lpstr>Reading Files</vt:lpstr>
      <vt:lpstr>Writing Files</vt:lpstr>
      <vt:lpstr>Simple Unix I/O example</vt:lpstr>
      <vt:lpstr>On Short Counts</vt:lpstr>
      <vt:lpstr>File Metadata</vt:lpstr>
      <vt:lpstr>Example of Accessing File Metadata</vt:lpstr>
      <vt:lpstr>How the Unix Kernel Represents Open Files</vt:lpstr>
      <vt:lpstr>File Sharing</vt:lpstr>
      <vt:lpstr>How Processes Share Files: fork</vt:lpstr>
      <vt:lpstr>How Processes Share Files: fork</vt:lpstr>
      <vt:lpstr>I/O Redirection</vt:lpstr>
      <vt:lpstr>I/O Redirection Example</vt:lpstr>
      <vt:lpstr>I/O Redirection Example (cont.)</vt:lpstr>
      <vt:lpstr>Standard I/O Functions</vt:lpstr>
      <vt:lpstr>Standard I/O Streams</vt:lpstr>
      <vt:lpstr>Buffered I/O: Motivation</vt:lpstr>
      <vt:lpstr>Buffering in Standard I/O</vt:lpstr>
      <vt:lpstr>Standard I/O Buffering in Action</vt:lpstr>
      <vt:lpstr>Unix I/O vs. Standard I/O</vt:lpstr>
      <vt:lpstr>Pros and Cons of Unix I/O</vt:lpstr>
      <vt:lpstr>Pros and Cons of Standard I/O</vt:lpstr>
      <vt:lpstr>Choosing I/O Functions</vt:lpstr>
      <vt:lpstr>Aside: Working with Binary Files</vt:lpstr>
      <vt:lpstr>Fun with File Descriptors (1)</vt:lpstr>
      <vt:lpstr>Fun with File Descriptors (2)</vt:lpstr>
      <vt:lpstr>Fun with File Descriptors (3)</vt:lpstr>
      <vt:lpstr>Accessing Directories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652</cp:revision>
  <dcterms:created xsi:type="dcterms:W3CDTF">2015-11-11T03:30:50Z</dcterms:created>
  <dcterms:modified xsi:type="dcterms:W3CDTF">2021-04-20T07:58:20Z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