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73" r:id="rId3"/>
    <p:sldId id="274" r:id="rId4"/>
    <p:sldId id="276" r:id="rId5"/>
    <p:sldId id="277" r:id="rId6"/>
    <p:sldId id="278" r:id="rId7"/>
    <p:sldId id="279" r:id="rId8"/>
    <p:sldId id="275" r:id="rId9"/>
    <p:sldId id="272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Камкин Александр Сергеевич" initials="КАС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B217"/>
    <a:srgbClr val="1E3272"/>
    <a:srgbClr val="2F5CB5"/>
    <a:srgbClr val="F3B217"/>
    <a:srgbClr val="F07F09"/>
    <a:srgbClr val="FF6600"/>
    <a:srgbClr val="273272"/>
    <a:srgbClr val="F8BA30"/>
    <a:srgbClr val="FFC000"/>
    <a:srgbClr val="2E5E8E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32" autoAdjust="0"/>
    <p:restoredTop sz="99729" autoAdjust="0"/>
  </p:normalViewPr>
  <p:slideViewPr>
    <p:cSldViewPr snapToGrid="0">
      <p:cViewPr>
        <p:scale>
          <a:sx n="75" d="100"/>
          <a:sy n="75" d="100"/>
        </p:scale>
        <p:origin x="-1974" y="-7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-3072" y="-96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106195-8D78-4F6F-B8E4-FA67975ACEF5}" type="datetimeFigureOut">
              <a:rPr lang="ru-RU" smtClean="0"/>
              <a:pPr/>
              <a:t>03.03.2021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F301F6-630C-4517-9108-FC1E44EE8C8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827279973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8212F1-C3D9-4F2B-8F42-5E960FE8BE51}" type="datetimeFigureOut">
              <a:rPr lang="ru-RU" smtClean="0"/>
              <a:pPr/>
              <a:t>03.03.2021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83B3A5-99BF-45D9-956B-DC57CC23AD9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86502139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3B3A5-99BF-45D9-956B-DC57CC23AD97}" type="slidenum">
              <a:rPr lang="ru-RU" smtClean="0"/>
              <a:pPr/>
              <a:t>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Верхний колонтитул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3817915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Верхний колонтитул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3B3A5-99BF-45D9-956B-DC57CC23AD97}" type="slidenum">
              <a:rPr lang="ru-RU" smtClean="0"/>
              <a:pPr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915950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5"/>
          <p:cNvSpPr/>
          <p:nvPr userDrawn="1"/>
        </p:nvSpPr>
        <p:spPr>
          <a:xfrm>
            <a:off x="-1" y="2601087"/>
            <a:ext cx="12192001" cy="1603772"/>
          </a:xfrm>
          <a:prstGeom prst="rect">
            <a:avLst/>
          </a:prstGeom>
          <a:solidFill>
            <a:srgbClr val="2F5CB5"/>
          </a:solidFill>
          <a:ln w="19050" cap="sq" cmpd="sng" algn="ctr">
            <a:solidFill>
              <a:srgbClr val="FF6600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ectangle 6"/>
          <p:cNvSpPr/>
          <p:nvPr userDrawn="1"/>
        </p:nvSpPr>
        <p:spPr>
          <a:xfrm>
            <a:off x="0" y="2545985"/>
            <a:ext cx="12192000" cy="59883"/>
          </a:xfrm>
          <a:prstGeom prst="rect">
            <a:avLst/>
          </a:prstGeom>
          <a:solidFill>
            <a:srgbClr val="F7B217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Rectangle 9"/>
          <p:cNvSpPr/>
          <p:nvPr userDrawn="1"/>
        </p:nvSpPr>
        <p:spPr>
          <a:xfrm>
            <a:off x="0" y="4210574"/>
            <a:ext cx="12192000" cy="45719"/>
          </a:xfrm>
          <a:prstGeom prst="rect">
            <a:avLst/>
          </a:prstGeom>
          <a:solidFill>
            <a:srgbClr val="F7B217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Title 7"/>
          <p:cNvSpPr>
            <a:spLocks noGrp="1"/>
          </p:cNvSpPr>
          <p:nvPr>
            <p:ph type="ctrTitle"/>
          </p:nvPr>
        </p:nvSpPr>
        <p:spPr>
          <a:xfrm>
            <a:off x="0" y="2601227"/>
            <a:ext cx="12192000" cy="1840144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9" name="Рисунок 8" descr="logo_с_hse_cmyk_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934031" y="213770"/>
            <a:ext cx="1704213" cy="2196275"/>
          </a:xfrm>
          <a:prstGeom prst="rect">
            <a:avLst/>
          </a:prstGeom>
        </p:spPr>
      </p:pic>
      <p:pic>
        <p:nvPicPr>
          <p:cNvPr id="10" name="Рисунок 9" descr="Unknown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045713" y="219880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24551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971117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3488778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 userDrawn="1"/>
        </p:nvSpPr>
        <p:spPr>
          <a:xfrm>
            <a:off x="838200" y="123553"/>
            <a:ext cx="10515600" cy="842818"/>
          </a:xfrm>
          <a:prstGeom prst="rect">
            <a:avLst/>
          </a:prstGeom>
          <a:solidFill>
            <a:srgbClr val="2F5CB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273272"/>
              </a:solidFill>
            </a:endParaRPr>
          </a:p>
        </p:txBody>
      </p:sp>
      <p:sp>
        <p:nvSpPr>
          <p:cNvPr id="21" name="Овал 20"/>
          <p:cNvSpPr/>
          <p:nvPr userDrawn="1"/>
        </p:nvSpPr>
        <p:spPr>
          <a:xfrm flipV="1">
            <a:off x="10775841" y="6190935"/>
            <a:ext cx="584617" cy="502173"/>
          </a:xfrm>
          <a:prstGeom prst="ellipse">
            <a:avLst/>
          </a:prstGeom>
          <a:solidFill>
            <a:srgbClr val="2F5C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73272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178053"/>
            <a:ext cx="10515600" cy="4997896"/>
          </a:xfrm>
        </p:spPr>
        <p:txBody>
          <a:bodyPr/>
          <a:lstStyle>
            <a:lvl1pPr>
              <a:buFont typeface="Wingdings" pitchFamily="2" charset="2"/>
              <a:buChar char="§"/>
              <a:defRPr sz="3600">
                <a:solidFill>
                  <a:srgbClr val="273272"/>
                </a:solidFill>
              </a:defRPr>
            </a:lvl1pPr>
            <a:lvl2pPr>
              <a:buClr>
                <a:srgbClr val="F7B217"/>
              </a:buClr>
              <a:buFont typeface="Wingdings" pitchFamily="2" charset="2"/>
              <a:buChar char="§"/>
              <a:defRPr sz="3200">
                <a:solidFill>
                  <a:srgbClr val="273272"/>
                </a:solidFill>
              </a:defRPr>
            </a:lvl2pPr>
            <a:lvl3pPr>
              <a:buFont typeface="Wingdings" pitchFamily="2" charset="2"/>
              <a:buChar char="§"/>
              <a:defRPr sz="2400">
                <a:solidFill>
                  <a:srgbClr val="273272"/>
                </a:solidFill>
              </a:defRPr>
            </a:lvl3pPr>
            <a:lvl4pPr>
              <a:defRPr sz="2000">
                <a:solidFill>
                  <a:srgbClr val="273272"/>
                </a:solidFill>
              </a:defRPr>
            </a:lvl4pPr>
            <a:lvl5pPr>
              <a:defRPr sz="1800">
                <a:solidFill>
                  <a:srgbClr val="273272"/>
                </a:solidFill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>
            <a:lvl1pPr>
              <a:defRPr sz="2000" b="1">
                <a:solidFill>
                  <a:srgbClr val="F7B217"/>
                </a:solidFill>
              </a:defRPr>
            </a:lvl1pPr>
          </a:lstStyle>
          <a:p>
            <a:pPr algn="ctr"/>
            <a:fld id="{1397BFD8-F312-4EF2-A268-44FB4BDDBBB0}" type="slidenum">
              <a:rPr lang="ru-RU" smtClean="0"/>
              <a:pPr algn="ctr"/>
              <a:t>‹#›</a:t>
            </a:fld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838200" y="107867"/>
            <a:ext cx="10515600" cy="840215"/>
          </a:xfrm>
          <a:noFill/>
          <a:effectLst/>
        </p:spPr>
        <p:txBody>
          <a:bodyPr lIns="72000" tIns="25200" rIns="0" bIns="25200"/>
          <a:lstStyle>
            <a:lvl1pPr algn="ctr">
              <a:lnSpc>
                <a:spcPct val="100000"/>
              </a:lnSpc>
              <a:defRPr sz="4800" b="1">
                <a:solidFill>
                  <a:srgbClr val="F7B217"/>
                </a:solidFill>
              </a:defRPr>
            </a:lvl1pPr>
          </a:lstStyle>
          <a:p>
            <a:r>
              <a:rPr lang="en-US" dirty="0" smtClean="0"/>
              <a:t>Slide Header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2569539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0670768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7100159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0755909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8896048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523847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1277918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7527051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968833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2600696"/>
            <a:ext cx="12192000" cy="1543791"/>
          </a:xfrm>
          <a:effectLst/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7B217"/>
                </a:solidFill>
              </a:rPr>
              <a:t>Computer Architecture </a:t>
            </a:r>
            <a:r>
              <a:rPr lang="en-US" b="1" dirty="0" smtClean="0"/>
              <a:t>and Operating Systems</a:t>
            </a:r>
            <a:br>
              <a:rPr lang="en-US" b="1" dirty="0" smtClean="0"/>
            </a:br>
            <a:r>
              <a:rPr lang="en-US" b="1" dirty="0" smtClean="0"/>
              <a:t>Lecture </a:t>
            </a:r>
            <a:r>
              <a:rPr lang="ru-RU" b="1" dirty="0" smtClean="0"/>
              <a:t>1</a:t>
            </a:r>
            <a:r>
              <a:rPr lang="en-US" b="1" dirty="0" smtClean="0"/>
              <a:t>5: Optimizations</a:t>
            </a:r>
            <a:endParaRPr lang="ru-RU" b="1" dirty="0"/>
          </a:p>
        </p:txBody>
      </p:sp>
      <p:sp>
        <p:nvSpPr>
          <p:cNvPr id="5" name="Subtitle 11"/>
          <p:cNvSpPr>
            <a:spLocks noGrp="1"/>
          </p:cNvSpPr>
          <p:nvPr>
            <p:ph type="subTitle" idx="4294967295"/>
          </p:nvPr>
        </p:nvSpPr>
        <p:spPr>
          <a:xfrm>
            <a:off x="0" y="4423118"/>
            <a:ext cx="12192000" cy="573664"/>
          </a:xfrm>
        </p:spPr>
        <p:txBody>
          <a:bodyPr>
            <a:noAutofit/>
          </a:bodyPr>
          <a:lstStyle/>
          <a:p>
            <a:pPr algn="ctr">
              <a:buNone/>
              <a:defRPr/>
            </a:pPr>
            <a:r>
              <a:rPr lang="en-US" sz="4800" b="1" dirty="0" smtClean="0"/>
              <a:t>Andrei Tatarnikov</a:t>
            </a:r>
            <a:endParaRPr lang="en-US" sz="48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-47500" y="5305305"/>
            <a:ext cx="122395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800" b="1" u="sng" dirty="0" smtClean="0">
                <a:solidFill>
                  <a:srgbClr val="0070C0"/>
                </a:solidFill>
                <a:latin typeface="+mj-lt"/>
                <a:cs typeface="Calibri" pitchFamily="34" charset="0"/>
              </a:rPr>
              <a:t>atatarnikov@hse.ru </a:t>
            </a:r>
          </a:p>
          <a:p>
            <a:pPr algn="ctr">
              <a:defRPr/>
            </a:pPr>
            <a:r>
              <a:rPr lang="en-US" sz="2800" b="1" u="sng" dirty="0" smtClean="0">
                <a:solidFill>
                  <a:srgbClr val="0070C0"/>
                </a:solidFill>
                <a:latin typeface="+mj-lt"/>
                <a:cs typeface="Calibri" pitchFamily="34" charset="0"/>
              </a:rPr>
              <a:t>@andrewt0301</a:t>
            </a:r>
            <a:endParaRPr lang="en-US" sz="2800" b="1" u="sng" dirty="0">
              <a:solidFill>
                <a:srgbClr val="0070C0"/>
              </a:solidFill>
              <a:latin typeface="+mj-lt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92894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200" y="1178053"/>
            <a:ext cx="10515600" cy="1628647"/>
          </a:xfrm>
        </p:spPr>
        <p:txBody>
          <a:bodyPr/>
          <a:lstStyle/>
          <a:p>
            <a:r>
              <a:rPr lang="en-US" b="1" dirty="0" smtClean="0">
                <a:solidFill>
                  <a:srgbClr val="F7B217"/>
                </a:solidFill>
              </a:rPr>
              <a:t>Definition:</a:t>
            </a:r>
            <a:r>
              <a:rPr lang="en-US" b="1" dirty="0" smtClean="0"/>
              <a:t> </a:t>
            </a:r>
            <a:r>
              <a:rPr lang="en-US" dirty="0" smtClean="0"/>
              <a:t>The </a:t>
            </a:r>
            <a:r>
              <a:rPr lang="en-US" dirty="0" smtClean="0"/>
              <a:t>work of a program (on a given input) is the sum total of all the operations executed by the program.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</a:t>
            </a:r>
            <a:endParaRPr lang="ru-RU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75193" y="3044819"/>
            <a:ext cx="2835036" cy="2720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200" y="1178052"/>
            <a:ext cx="10769600" cy="5489448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sz="2800" dirty="0" smtClean="0"/>
              <a:t>Algorithm design can produce dramatic reductions in the amount of work it takes to solve a problem, as when a Θ(n </a:t>
            </a:r>
            <a:r>
              <a:rPr lang="en-US" sz="2800" dirty="0" err="1" smtClean="0"/>
              <a:t>lg</a:t>
            </a:r>
            <a:r>
              <a:rPr lang="en-US" sz="2800" dirty="0" smtClean="0"/>
              <a:t> n)-time sort replaces a Θ(n</a:t>
            </a:r>
            <a:r>
              <a:rPr lang="en-US" sz="2800" baseline="30000" dirty="0" smtClean="0"/>
              <a:t>2</a:t>
            </a:r>
            <a:r>
              <a:rPr lang="en-US" sz="2800" dirty="0" smtClean="0"/>
              <a:t>)-time sort.</a:t>
            </a:r>
          </a:p>
          <a:p>
            <a:pPr>
              <a:spcBef>
                <a:spcPts val="600"/>
              </a:spcBef>
            </a:pPr>
            <a:r>
              <a:rPr lang="en-US" sz="2800" dirty="0" smtClean="0"/>
              <a:t>However, reducing </a:t>
            </a:r>
            <a:r>
              <a:rPr lang="en-US" sz="2800" dirty="0" smtClean="0"/>
              <a:t>the work of a program does not </a:t>
            </a:r>
            <a:r>
              <a:rPr lang="en-US" sz="2800" dirty="0" smtClean="0"/>
              <a:t>automatically </a:t>
            </a:r>
            <a:r>
              <a:rPr lang="en-US" sz="2800" dirty="0" smtClean="0"/>
              <a:t>reduce its running </a:t>
            </a:r>
            <a:r>
              <a:rPr lang="en-US" sz="2800" dirty="0" smtClean="0"/>
              <a:t>time due </a:t>
            </a:r>
            <a:r>
              <a:rPr lang="en-US" sz="2800" dirty="0" smtClean="0"/>
              <a:t>to </a:t>
            </a:r>
            <a:r>
              <a:rPr lang="en-US" sz="2800" dirty="0" smtClean="0"/>
              <a:t>complex </a:t>
            </a:r>
            <a:r>
              <a:rPr lang="en-US" sz="2800" dirty="0" smtClean="0"/>
              <a:t>nature of computer hardware:</a:t>
            </a:r>
          </a:p>
          <a:p>
            <a:pPr lvl="1">
              <a:spcBef>
                <a:spcPts val="600"/>
              </a:spcBef>
            </a:pPr>
            <a:r>
              <a:rPr lang="en-US" sz="2800" dirty="0" smtClean="0"/>
              <a:t>instruction-level </a:t>
            </a:r>
            <a:r>
              <a:rPr lang="en-US" sz="2800" dirty="0" smtClean="0"/>
              <a:t>parallelism (ILP</a:t>
            </a:r>
            <a:r>
              <a:rPr lang="en-US" sz="2800" dirty="0" smtClean="0"/>
              <a:t>)</a:t>
            </a:r>
          </a:p>
          <a:p>
            <a:pPr lvl="1">
              <a:spcBef>
                <a:spcPts val="600"/>
              </a:spcBef>
            </a:pPr>
            <a:r>
              <a:rPr lang="en-US" sz="2800" dirty="0" smtClean="0"/>
              <a:t>caching</a:t>
            </a:r>
            <a:endParaRPr lang="en-US" sz="2800" dirty="0" smtClean="0"/>
          </a:p>
          <a:p>
            <a:pPr lvl="1">
              <a:spcBef>
                <a:spcPts val="600"/>
              </a:spcBef>
            </a:pPr>
            <a:r>
              <a:rPr lang="en-US" sz="2800" dirty="0" err="1" smtClean="0"/>
              <a:t>vectorization</a:t>
            </a:r>
            <a:endParaRPr lang="en-US" sz="2800" dirty="0" smtClean="0"/>
          </a:p>
          <a:p>
            <a:pPr lvl="1">
              <a:spcBef>
                <a:spcPts val="600"/>
              </a:spcBef>
            </a:pPr>
            <a:r>
              <a:rPr lang="en-US" sz="2800" dirty="0" smtClean="0"/>
              <a:t>speculation </a:t>
            </a:r>
            <a:r>
              <a:rPr lang="en-US" sz="2800" dirty="0" smtClean="0"/>
              <a:t>and branch </a:t>
            </a:r>
            <a:r>
              <a:rPr lang="en-US" sz="2800" dirty="0" smtClean="0"/>
              <a:t>prediction</a:t>
            </a:r>
          </a:p>
          <a:p>
            <a:pPr lvl="1">
              <a:spcBef>
                <a:spcPts val="600"/>
              </a:spcBef>
            </a:pPr>
            <a:r>
              <a:rPr lang="en-US" sz="2800" dirty="0" smtClean="0"/>
              <a:t>etc</a:t>
            </a:r>
            <a:r>
              <a:rPr lang="en-US" sz="2800" dirty="0" smtClean="0"/>
              <a:t>.</a:t>
            </a:r>
          </a:p>
          <a:p>
            <a:pPr>
              <a:spcBef>
                <a:spcPts val="600"/>
              </a:spcBef>
            </a:pPr>
            <a:r>
              <a:rPr lang="en-US" sz="2800" dirty="0" smtClean="0"/>
              <a:t>Nevertheless</a:t>
            </a:r>
            <a:r>
              <a:rPr lang="en-US" sz="2800" dirty="0" smtClean="0"/>
              <a:t>, reducing the work serves as a good heuristic for reducing overall running </a:t>
            </a:r>
            <a:r>
              <a:rPr lang="en-US" sz="2800" dirty="0" smtClean="0"/>
              <a:t>time</a:t>
            </a:r>
            <a:endParaRPr lang="ru-RU" sz="28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3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Optimizing Work</a:t>
            </a:r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4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Recommendations</a:t>
            </a:r>
            <a:endParaRPr lang="ru-RU" dirty="0"/>
          </a:p>
        </p:txBody>
      </p:sp>
      <p:sp>
        <p:nvSpPr>
          <p:cNvPr id="5" name="Содержимое 1"/>
          <p:cNvSpPr>
            <a:spLocks noGrp="1"/>
          </p:cNvSpPr>
          <p:nvPr>
            <p:ph idx="1"/>
          </p:nvPr>
        </p:nvSpPr>
        <p:spPr>
          <a:xfrm>
            <a:off x="800100" y="1241552"/>
            <a:ext cx="4978400" cy="5311647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Data structures</a:t>
            </a:r>
          </a:p>
          <a:p>
            <a:pPr lvl="1"/>
            <a:r>
              <a:rPr lang="en-US" dirty="0" smtClean="0"/>
              <a:t>Packing </a:t>
            </a:r>
            <a:r>
              <a:rPr lang="en-US" dirty="0" smtClean="0"/>
              <a:t>and </a:t>
            </a:r>
            <a:r>
              <a:rPr lang="en-US" dirty="0" smtClean="0"/>
              <a:t>encoding</a:t>
            </a:r>
          </a:p>
          <a:p>
            <a:pPr lvl="1"/>
            <a:r>
              <a:rPr lang="en-US" dirty="0" smtClean="0"/>
              <a:t>Augmentation</a:t>
            </a:r>
            <a:endParaRPr lang="en-US" dirty="0" smtClean="0"/>
          </a:p>
          <a:p>
            <a:pPr lvl="1"/>
            <a:r>
              <a:rPr lang="en-US" dirty="0" err="1" smtClean="0"/>
              <a:t>Precomputation</a:t>
            </a:r>
            <a:endParaRPr lang="en-US" dirty="0" smtClean="0"/>
          </a:p>
          <a:p>
            <a:pPr lvl="1"/>
            <a:r>
              <a:rPr lang="en-US" dirty="0" smtClean="0"/>
              <a:t>Compile-time initialization</a:t>
            </a:r>
          </a:p>
          <a:p>
            <a:pPr lvl="1"/>
            <a:r>
              <a:rPr lang="en-US" dirty="0" smtClean="0"/>
              <a:t>Caching</a:t>
            </a:r>
            <a:endParaRPr lang="en-US" dirty="0" smtClean="0"/>
          </a:p>
          <a:p>
            <a:pPr lvl="1"/>
            <a:r>
              <a:rPr lang="en-US" dirty="0" smtClean="0"/>
              <a:t>Lazy </a:t>
            </a:r>
            <a:r>
              <a:rPr lang="en-US" dirty="0" smtClean="0"/>
              <a:t>evaluation</a:t>
            </a:r>
          </a:p>
          <a:p>
            <a:pPr lvl="1"/>
            <a:r>
              <a:rPr lang="en-US" dirty="0" err="1" smtClean="0"/>
              <a:t>Sparsity</a:t>
            </a:r>
            <a:endParaRPr lang="en-US" dirty="0" smtClean="0"/>
          </a:p>
          <a:p>
            <a:r>
              <a:rPr lang="en-US" dirty="0" smtClean="0"/>
              <a:t>Loops</a:t>
            </a:r>
          </a:p>
          <a:p>
            <a:pPr lvl="1"/>
            <a:r>
              <a:rPr lang="en-US" dirty="0" smtClean="0"/>
              <a:t>Hoisting</a:t>
            </a:r>
            <a:endParaRPr lang="en-US" dirty="0" smtClean="0"/>
          </a:p>
          <a:p>
            <a:pPr lvl="1"/>
            <a:r>
              <a:rPr lang="en-US" dirty="0" smtClean="0"/>
              <a:t>Sentinels</a:t>
            </a:r>
            <a:endParaRPr lang="en-US" dirty="0" smtClean="0"/>
          </a:p>
          <a:p>
            <a:pPr lvl="1"/>
            <a:r>
              <a:rPr lang="en-US" dirty="0" smtClean="0"/>
              <a:t>Loop </a:t>
            </a:r>
            <a:r>
              <a:rPr lang="en-US" dirty="0" smtClean="0"/>
              <a:t>unrolling</a:t>
            </a:r>
          </a:p>
          <a:p>
            <a:pPr lvl="1"/>
            <a:r>
              <a:rPr lang="en-US" dirty="0" smtClean="0"/>
              <a:t>Loop </a:t>
            </a:r>
            <a:r>
              <a:rPr lang="en-US" dirty="0" smtClean="0"/>
              <a:t>fusion</a:t>
            </a:r>
          </a:p>
          <a:p>
            <a:pPr lvl="1"/>
            <a:r>
              <a:rPr lang="en-US" dirty="0" smtClean="0"/>
              <a:t>Eliminating </a:t>
            </a:r>
            <a:r>
              <a:rPr lang="en-US" dirty="0" smtClean="0"/>
              <a:t>wasted iterations</a:t>
            </a:r>
            <a:endParaRPr lang="ru-RU" dirty="0"/>
          </a:p>
        </p:txBody>
      </p:sp>
      <p:sp>
        <p:nvSpPr>
          <p:cNvPr id="7" name="Содержимое 1"/>
          <p:cNvSpPr txBox="1">
            <a:spLocks/>
          </p:cNvSpPr>
          <p:nvPr/>
        </p:nvSpPr>
        <p:spPr>
          <a:xfrm>
            <a:off x="5753100" y="1178053"/>
            <a:ext cx="5765800" cy="531164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/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Wingdings" pitchFamily="2" charset="2"/>
              <a:buChar char="§"/>
            </a:pPr>
            <a:r>
              <a:rPr lang="en-US" sz="3600" dirty="0" smtClean="0">
                <a:solidFill>
                  <a:srgbClr val="273272"/>
                </a:solidFill>
              </a:rPr>
              <a:t>Logic</a:t>
            </a:r>
            <a:endParaRPr kumimoji="0" lang="en-US" sz="3600" b="0" i="0" u="none" strike="noStrike" kern="1200" cap="none" spc="0" normalizeH="0" baseline="0" noProof="0" dirty="0" smtClean="0">
              <a:ln>
                <a:noFill/>
              </a:ln>
              <a:solidFill>
                <a:srgbClr val="27327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Clr>
                <a:srgbClr val="F7B217"/>
              </a:buClr>
              <a:buFont typeface="Wingdings" pitchFamily="2" charset="2"/>
              <a:buChar char="§"/>
            </a:pPr>
            <a:r>
              <a:rPr lang="en-US" sz="3200" dirty="0" smtClean="0">
                <a:solidFill>
                  <a:srgbClr val="273272"/>
                </a:solidFill>
              </a:rPr>
              <a:t>Constant </a:t>
            </a:r>
            <a:r>
              <a:rPr lang="en-US" sz="3200" dirty="0" smtClean="0">
                <a:solidFill>
                  <a:srgbClr val="273272"/>
                </a:solidFill>
              </a:rPr>
              <a:t>folding and propagation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Clr>
                <a:srgbClr val="F7B217"/>
              </a:buClr>
              <a:buFont typeface="Wingdings" pitchFamily="2" charset="2"/>
              <a:buChar char="§"/>
            </a:pPr>
            <a:r>
              <a:rPr lang="en-US" sz="3200" dirty="0" smtClean="0">
                <a:solidFill>
                  <a:srgbClr val="273272"/>
                </a:solidFill>
              </a:rPr>
              <a:t>Common-</a:t>
            </a:r>
            <a:r>
              <a:rPr lang="en-US" sz="3200" dirty="0" err="1" smtClean="0">
                <a:solidFill>
                  <a:srgbClr val="273272"/>
                </a:solidFill>
              </a:rPr>
              <a:t>subexpression</a:t>
            </a:r>
            <a:r>
              <a:rPr lang="en-US" sz="3200" dirty="0" smtClean="0">
                <a:solidFill>
                  <a:srgbClr val="273272"/>
                </a:solidFill>
              </a:rPr>
              <a:t> elimination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Clr>
                <a:srgbClr val="F7B217"/>
              </a:buClr>
              <a:buFont typeface="Wingdings" pitchFamily="2" charset="2"/>
              <a:buChar char="§"/>
            </a:pPr>
            <a:r>
              <a:rPr lang="en-US" sz="3200" dirty="0" smtClean="0">
                <a:solidFill>
                  <a:srgbClr val="273272"/>
                </a:solidFill>
              </a:rPr>
              <a:t>Algebraic identities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Clr>
                <a:srgbClr val="F7B217"/>
              </a:buClr>
              <a:buFont typeface="Wingdings" pitchFamily="2" charset="2"/>
              <a:buChar char="§"/>
            </a:pPr>
            <a:r>
              <a:rPr lang="en-US" sz="3200" dirty="0" smtClean="0">
                <a:solidFill>
                  <a:srgbClr val="273272"/>
                </a:solidFill>
              </a:rPr>
              <a:t>Short-circuiting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Clr>
                <a:srgbClr val="F7B217"/>
              </a:buClr>
              <a:buFont typeface="Wingdings" pitchFamily="2" charset="2"/>
              <a:buChar char="§"/>
            </a:pPr>
            <a:r>
              <a:rPr lang="en-US" sz="3200" dirty="0" smtClean="0">
                <a:solidFill>
                  <a:srgbClr val="273272"/>
                </a:solidFill>
              </a:rPr>
              <a:t>Ordering tests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Clr>
                <a:srgbClr val="F7B217"/>
              </a:buClr>
              <a:buFont typeface="Wingdings" pitchFamily="2" charset="2"/>
              <a:buChar char="§"/>
            </a:pPr>
            <a:r>
              <a:rPr lang="en-US" sz="3200" dirty="0" smtClean="0">
                <a:solidFill>
                  <a:srgbClr val="273272"/>
                </a:solidFill>
              </a:rPr>
              <a:t>Creating a fast path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Clr>
                <a:srgbClr val="F7B217"/>
              </a:buClr>
              <a:buFont typeface="Wingdings" pitchFamily="2" charset="2"/>
              <a:buChar char="§"/>
            </a:pPr>
            <a:r>
              <a:rPr lang="en-US" sz="3200" dirty="0" smtClean="0">
                <a:solidFill>
                  <a:srgbClr val="273272"/>
                </a:solidFill>
              </a:rPr>
              <a:t>Combining tests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rgbClr val="27327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Functions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Clr>
                <a:srgbClr val="F7B217"/>
              </a:buClr>
              <a:buFont typeface="Wingdings" pitchFamily="2" charset="2"/>
              <a:buChar char="§"/>
            </a:pPr>
            <a:r>
              <a:rPr lang="en-US" sz="3200" dirty="0" err="1" smtClean="0">
                <a:solidFill>
                  <a:srgbClr val="273272"/>
                </a:solidFill>
              </a:rPr>
              <a:t>Inlining</a:t>
            </a:r>
            <a:endParaRPr lang="en-US" sz="3200" dirty="0" smtClean="0">
              <a:solidFill>
                <a:srgbClr val="273272"/>
              </a:solidFill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Clr>
                <a:srgbClr val="F7B217"/>
              </a:buClr>
              <a:buFont typeface="Wingdings" pitchFamily="2" charset="2"/>
              <a:buChar char="§"/>
            </a:pPr>
            <a:r>
              <a:rPr lang="en-US" sz="3200" dirty="0" smtClean="0">
                <a:solidFill>
                  <a:srgbClr val="273272"/>
                </a:solidFill>
              </a:rPr>
              <a:t>Tail-recursion elimination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Clr>
                <a:srgbClr val="F7B217"/>
              </a:buClr>
              <a:buFont typeface="Wingdings" pitchFamily="2" charset="2"/>
              <a:buChar char="§"/>
            </a:pPr>
            <a:r>
              <a:rPr lang="en-US" sz="3200" dirty="0" smtClean="0">
                <a:solidFill>
                  <a:srgbClr val="273272"/>
                </a:solidFill>
              </a:rPr>
              <a:t>Coarsening </a:t>
            </a:r>
            <a:r>
              <a:rPr lang="en-US" sz="3200" dirty="0" smtClean="0">
                <a:solidFill>
                  <a:srgbClr val="273272"/>
                </a:solidFill>
              </a:rPr>
              <a:t>recursion</a:t>
            </a:r>
            <a:endParaRPr lang="en-US" sz="3200" dirty="0" smtClean="0">
              <a:solidFill>
                <a:srgbClr val="27327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/>
              <a:t>goal of hoisting — also called loop-invariant code motion — is to avoid </a:t>
            </a:r>
            <a:r>
              <a:rPr lang="en-US" dirty="0" err="1" smtClean="0"/>
              <a:t>recomputing</a:t>
            </a:r>
            <a:r>
              <a:rPr lang="en-US" dirty="0" smtClean="0"/>
              <a:t> loop-invariant code each time through the body of a loop.</a:t>
            </a:r>
          </a:p>
          <a:p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5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Hoisting</a:t>
            </a:r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200" y="1178052"/>
            <a:ext cx="10515600" cy="5273547"/>
          </a:xfrm>
        </p:spPr>
        <p:txBody>
          <a:bodyPr/>
          <a:lstStyle/>
          <a:p>
            <a:r>
              <a:rPr lang="en-US" dirty="0" smtClean="0"/>
              <a:t>Loop unrolling attempts to save work by combining several consecutive iterations of a loop into a single iteration, thereby reducing the total number of iterations of the loop and, consequently, the number of times that the instructions that control the loop must be executed.</a:t>
            </a:r>
          </a:p>
          <a:p>
            <a:pPr lvl="1"/>
            <a:r>
              <a:rPr lang="en-US" sz="3600" dirty="0" smtClean="0"/>
              <a:t>Full </a:t>
            </a:r>
            <a:r>
              <a:rPr lang="en-US" sz="3600" dirty="0" smtClean="0"/>
              <a:t>loop unrolling: All iterations are unrolled.</a:t>
            </a:r>
          </a:p>
          <a:p>
            <a:pPr lvl="1"/>
            <a:r>
              <a:rPr lang="en-US" sz="3600" dirty="0" smtClean="0"/>
              <a:t>Partial </a:t>
            </a:r>
            <a:r>
              <a:rPr lang="en-US" sz="3600" dirty="0" smtClean="0"/>
              <a:t>loop unrolling: Several, but not all, of the iterations are unrolled.</a:t>
            </a:r>
            <a:endParaRPr lang="ru-RU" sz="36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6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 </a:t>
            </a:r>
            <a:r>
              <a:rPr lang="en-US" dirty="0" smtClean="0"/>
              <a:t>Unrolling</a:t>
            </a:r>
            <a:endParaRPr lang="ru-R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7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Avoid premature optimization. First get correct working code. Then optimize, preserving correctness by regression testing.</a:t>
            </a:r>
          </a:p>
          <a:p>
            <a:r>
              <a:rPr lang="en-US" dirty="0" smtClean="0"/>
              <a:t>Reducing </a:t>
            </a:r>
            <a:r>
              <a:rPr lang="en-US" dirty="0" smtClean="0"/>
              <a:t>the work of a program does not necessarily decrease its running time, but it is a good heuristic.</a:t>
            </a:r>
          </a:p>
          <a:p>
            <a:r>
              <a:rPr lang="en-US" dirty="0" smtClean="0"/>
              <a:t>The </a:t>
            </a:r>
            <a:r>
              <a:rPr lang="en-US" dirty="0" smtClean="0"/>
              <a:t>compiler automates many low-level optimizations.</a:t>
            </a:r>
          </a:p>
          <a:p>
            <a:r>
              <a:rPr lang="en-US" dirty="0" smtClean="0"/>
              <a:t>To </a:t>
            </a:r>
            <a:r>
              <a:rPr lang="en-US" dirty="0" smtClean="0"/>
              <a:t>tell if the compiler is actually performing a particular optimization, look at the assembly code.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8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ru-RU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664999" y="472120"/>
            <a:ext cx="7524751" cy="5262979"/>
          </a:xfrm>
          <a:prstGeom prst="rect">
            <a:avLst/>
          </a:prstGeom>
          <a:noFill/>
          <a:ln>
            <a:noFill/>
          </a:ln>
          <a:scene3d>
            <a:camera prst="perspectiveRelaxed"/>
            <a:lightRig rig="threePt" dir="t"/>
          </a:scene3d>
        </p:spPr>
        <p:txBody>
          <a:bodyPr wrap="square" lIns="91440" tIns="45720" rIns="91440" bIns="45720">
            <a:spAutoFit/>
          </a:bodyPr>
          <a:lstStyle/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.text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__start:	addi t1, zero, 0x18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addi t2, zero, 0x21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cycle: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beq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t1, t2, done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slt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t0, t1, t2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bne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t0, zero, 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if_less</a:t>
            </a:r>
            <a:endParaRPr lang="en-US" sz="2400" dirty="0" smtClean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nop</a:t>
            </a:r>
            <a:endParaRPr lang="en-US" sz="2400" dirty="0" smtClean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sub t1, t1, t2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j cycle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nop</a:t>
            </a:r>
            <a:endParaRPr lang="en-US" sz="2400" dirty="0" smtClean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if_less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:	sub t2, t2, t1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j cycle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done:		add t3, t1, zero</a:t>
            </a:r>
            <a:endParaRPr lang="ru-RU" sz="2400" b="0" cap="none" spc="0" dirty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Any Questions?</a:t>
            </a:r>
            <a:endParaRPr lang="ru-RU" sz="40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4217875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Дымчатое стекло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solidFill>
          <a:schemeClr val="bg1"/>
        </a:solidFill>
      </a:spPr>
      <a:bodyPr wrap="square" lIns="72000" tIns="25200" rIns="0" bIns="25200" rtlCol="0" anchor="ctr" anchorCtr="0">
        <a:normAutofit/>
      </a:bodyPr>
      <a:lstStyle>
        <a:defPPr>
          <a:defRPr sz="4400" b="0" dirty="0" smtClean="0">
            <a:solidFill>
              <a:srgbClr val="2E5E8E"/>
            </a:solidFill>
            <a:latin typeface="+mj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TM03090434[[fn=Дерево]]</Template>
  <TotalTime>21313</TotalTime>
  <Words>354</Words>
  <Application>Microsoft Office PowerPoint</Application>
  <PresentationFormat>Произвольный</PresentationFormat>
  <Paragraphs>79</Paragraphs>
  <Slides>9</Slides>
  <Notes>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Тема Office</vt:lpstr>
      <vt:lpstr>Computer Architecture and Operating Systems Lecture 15: Optimizations</vt:lpstr>
      <vt:lpstr>Work</vt:lpstr>
      <vt:lpstr>Optimizing Work</vt:lpstr>
      <vt:lpstr>Recommendations</vt:lpstr>
      <vt:lpstr>Hoisting</vt:lpstr>
      <vt:lpstr>Loop Unrolling</vt:lpstr>
      <vt:lpstr>Слайд 7</vt:lpstr>
      <vt:lpstr>Conclusion</vt:lpstr>
      <vt:lpstr>Any Questions?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Architecture and Operating Systems Lecture X: Lecture Topic</dc:title>
  <dc:creator>Sergey</dc:creator>
  <cp:lastModifiedBy>Sergey</cp:lastModifiedBy>
  <cp:revision>539</cp:revision>
  <dcterms:created xsi:type="dcterms:W3CDTF">2015-11-11T03:30:50Z</dcterms:created>
  <dcterms:modified xsi:type="dcterms:W3CDTF">2021-03-03T13:42:57Z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(2)G/0n5s0OJt210kN0rMWPVQgnJI6CDE+6BJT+m6OwLQhkCYjwBoWUkYgkanWIKkgRsYh1B8Uj
e9GKfJM6aX3r56ETiFwURgdOiBOzXg//2GJs86GhGmUDxNF53xchHKM7j5AmpDAb9kCVOthI
Vzwq8aqehDohU2q0rm75EVuWLFLycQxUptlmAykA+3y+mCquEUlzScYjU+C0yNJA0e25zFTR
VsiptQwuBlrGi0PH0B</vt:lpwstr>
  </property>
  <property fmtid="{D5CDD505-2E9C-101B-9397-08002B2CF9AE}" pid="3" name="_2015_ms_pID_7253431">
    <vt:lpwstr>cFpAZV5KZCnc4SP5f7FtzXr/76MDjckm9A3DXxVCfqeMgEQYiQ0I+M
4j2HbcKpUuwdcu9RQEEs4C2URPiN+OAiEjj+Hnx0ogsoNU0RUZ2tVUDezP69WF3SgS0C61Fy
Mt8fLffal9Igb8Y/bfA71baKTUgfKfEcrC/ahGnsp/HEWn8Mjtc1ed1HsSBiMbW5tJ3TsC4f
MGpi5EfdQ8hu73PY</vt:lpwstr>
  </property>
</Properties>
</file>