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87" r:id="rId12"/>
    <p:sldId id="279" r:id="rId13"/>
    <p:sldId id="288" r:id="rId14"/>
    <p:sldId id="286" r:id="rId15"/>
    <p:sldId id="281" r:id="rId16"/>
    <p:sldId id="278" r:id="rId17"/>
    <p:sldId id="275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273272"/>
    <a:srgbClr val="1E3272"/>
    <a:srgbClr val="F7B217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18.10.2020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18.10.2020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</a:t>
                      </a:r>
                      <a:r>
                        <a:rPr lang="en-US" sz="2000" smtClean="0"/>
                        <a:t>per </a:t>
                      </a:r>
                      <a:r>
                        <a:rPr lang="en-US" sz="2000" smtClean="0"/>
                        <a:t>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8 GB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7033591" cy="4997896"/>
          </a:xfrm>
        </p:spPr>
        <p:txBody>
          <a:bodyPr>
            <a:noAutofit/>
          </a:bodyPr>
          <a:lstStyle/>
          <a:p>
            <a:r>
              <a:rPr lang="en-US" smtClean="0"/>
              <a:t>Designed </a:t>
            </a:r>
            <a:r>
              <a:rPr lang="en-US"/>
              <a:t>by Charles Babbage from 1834 – 1871</a:t>
            </a:r>
          </a:p>
          <a:p>
            <a:r>
              <a:rPr lang="en-US" smtClean="0"/>
              <a:t>Built </a:t>
            </a:r>
            <a:r>
              <a:rPr lang="en-US"/>
              <a:t>from mechanical gears, where each gear represented a discrete value (</a:t>
            </a:r>
            <a:r>
              <a:rPr lang="en-US"/>
              <a:t>0-9</a:t>
            </a:r>
            <a:r>
              <a:rPr lang="en-US" smtClean="0"/>
              <a:t>)</a:t>
            </a:r>
          </a:p>
          <a:p>
            <a:r>
              <a:rPr lang="en-US" smtClean="0"/>
              <a:t>Programs provided as punched cards</a:t>
            </a:r>
            <a:endParaRPr lang="en-US"/>
          </a:p>
          <a:p>
            <a:r>
              <a:rPr lang="en-US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History: </a:t>
            </a:r>
            <a:r>
              <a:rPr lang="en-US"/>
              <a:t>0</a:t>
            </a:r>
            <a:r>
              <a:rPr lang="en-US" baseline="30000"/>
              <a:t>th</a:t>
            </a:r>
            <a:r>
              <a:rPr lang="en-US"/>
              <a:t> </a:t>
            </a:r>
            <a:r>
              <a:rPr lang="en-US" smtClean="0"/>
              <a:t>Generation - Analytical Engine</a:t>
            </a:r>
            <a:endParaRPr lang="en-US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91" y="1923590"/>
            <a:ext cx="342900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4997896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In 1945–55 first machines were created: Atanasoff–Berry computer, Z3, Colossus, ENIAC</a:t>
            </a:r>
          </a:p>
          <a:p>
            <a:r>
              <a:rPr lang="en-US" smtClean="0"/>
              <a:t>All programming was done in machine language by connecting boards and wires</a:t>
            </a:r>
          </a:p>
          <a:p>
            <a:r>
              <a:rPr lang="en-US" smtClean="0"/>
              <a:t>Stored program concept was formulated</a:t>
            </a:r>
          </a:p>
          <a:p>
            <a:endParaRPr lang="en-US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History: </a:t>
            </a: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</a:t>
            </a:r>
            <a:r>
              <a:rPr lang="en-US" smtClean="0"/>
              <a:t>Generation - </a:t>
            </a:r>
            <a:r>
              <a:rPr lang="en-US"/>
              <a:t>Vacuum </a:t>
            </a:r>
            <a:r>
              <a:rPr lang="en-US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Input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Memory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94577" y="2916936"/>
            <a:ext cx="1871736" cy="679544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2F5CB5"/>
                </a:solidFill>
              </a:rPr>
              <a:t>Arithmetical / Logic Unit</a:t>
            </a:r>
            <a:endParaRPr lang="en-US" sz="2000" b="1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91197" y="3851438"/>
            <a:ext cx="1871736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2F5CB5"/>
                </a:solidFill>
              </a:rPr>
              <a:t>Control Unit</a:t>
            </a:r>
            <a:endParaRPr lang="en-US" sz="2000" b="1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1955–65: 2</a:t>
            </a:r>
            <a:r>
              <a:rPr lang="en-US" b="1" baseline="30000"/>
              <a:t>nd</a:t>
            </a:r>
            <a:r>
              <a:rPr lang="en-US" b="1"/>
              <a:t> Generation. Transistors and Batch Systems.</a:t>
            </a:r>
          </a:p>
          <a:p>
            <a:r>
              <a:rPr lang="en-US" b="1"/>
              <a:t>1965–1980: 3</a:t>
            </a:r>
            <a:r>
              <a:rPr lang="en-US" b="1" baseline="30000"/>
              <a:t>rd</a:t>
            </a:r>
            <a:r>
              <a:rPr lang="en-US" b="1"/>
              <a:t> Generation. ICs and Multiprogramming.</a:t>
            </a:r>
          </a:p>
          <a:p>
            <a:r>
              <a:rPr lang="en-US" b="1"/>
              <a:t>1980–Present: 4</a:t>
            </a:r>
            <a:r>
              <a:rPr lang="en-US" b="1" baseline="30000"/>
              <a:t>th</a:t>
            </a:r>
            <a:r>
              <a:rPr lang="en-US" b="1"/>
              <a:t> Generation. Personal Computers.</a:t>
            </a:r>
          </a:p>
          <a:p>
            <a:r>
              <a:rPr lang="en-US" b="1"/>
              <a:t>1990–Present: 5</a:t>
            </a:r>
            <a:r>
              <a:rPr lang="en-US" b="1" baseline="30000"/>
              <a:t>th</a:t>
            </a:r>
            <a:r>
              <a:rPr lang="en-US" b="1"/>
              <a:t> Generation. Mobile Computers.</a:t>
            </a:r>
            <a:endParaRPr lang="ru-RU" b="1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6407426" cy="499789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/>
              <a:t>Cofounded Intel in 1968 with Robert Noyce. </a:t>
            </a:r>
          </a:p>
          <a:p>
            <a:pPr>
              <a:spcBef>
                <a:spcPct val="20000"/>
              </a:spcBef>
            </a:pPr>
            <a:r>
              <a:rPr lang="en-US" b="1"/>
              <a:t>Moore’s Law:</a:t>
            </a:r>
            <a:r>
              <a:rPr lang="en-US"/>
              <a:t> number of transistors on a computer chip doubles every year (observed in 1965)</a:t>
            </a:r>
          </a:p>
          <a:p>
            <a:pPr>
              <a:spcBef>
                <a:spcPct val="20000"/>
              </a:spcBef>
            </a:pPr>
            <a:r>
              <a:rPr lang="en-US"/>
              <a:t>Since 1975, transistor counts have doubled every two years.</a:t>
            </a:r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Gordon Moore</a:t>
            </a:r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81" y="1288774"/>
            <a:ext cx="30162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8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508802" y="6371263"/>
            <a:ext cx="7174395" cy="331969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1800"/>
              <a:t>Constrained by power, instruction-level parallelism, memory latency</a:t>
            </a:r>
          </a:p>
        </p:txBody>
      </p:sp>
    </p:spTree>
    <p:extLst>
      <p:ext uri="{BB962C8B-B14F-4D97-AF65-F5344CB8AC3E}">
        <p14:creationId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Design for </a:t>
            </a:r>
            <a:r>
              <a:rPr lang="en-US" altLang="en-US" sz="3200" b="1" i="1" dirty="0" smtClean="0"/>
              <a:t>Moore’s Law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Use </a:t>
            </a:r>
            <a:r>
              <a:rPr lang="en-US" altLang="en-US" sz="3200" b="1" i="1" dirty="0" smtClean="0"/>
              <a:t>abstraction</a:t>
            </a:r>
            <a:r>
              <a:rPr lang="en-US" altLang="en-US" sz="3200" dirty="0" smtClean="0"/>
              <a:t> to simplify design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Make the </a:t>
            </a:r>
            <a:r>
              <a:rPr lang="en-US" altLang="en-US" sz="3200" b="1" i="1" dirty="0" smtClean="0"/>
              <a:t>common case fast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parallelism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pipelining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prediction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Hierarchy</a:t>
            </a:r>
            <a:r>
              <a:rPr lang="en-US" altLang="en-US" sz="3200" dirty="0" smtClean="0"/>
              <a:t> of memories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Dependability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redundancy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Eight Great Ideas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1787" y="1077212"/>
            <a:ext cx="1211580" cy="136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8348" y="1428021"/>
            <a:ext cx="1092994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2894" y="2709813"/>
            <a:ext cx="1257300" cy="101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83779" y="3044682"/>
            <a:ext cx="1171575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74813" y="3917900"/>
            <a:ext cx="1257300" cy="142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23676" y="4327957"/>
            <a:ext cx="1143000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11908" y="5390405"/>
            <a:ext cx="1257300" cy="1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74257" y="5913080"/>
            <a:ext cx="1376363" cy="88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838199" y="1178053"/>
            <a:ext cx="5289469" cy="5282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Hiding details when  they are</a:t>
            </a:r>
            <a:r>
              <a:rPr lang="ru-RU" sz="4000" dirty="0" smtClean="0"/>
              <a:t> </a:t>
            </a:r>
            <a:r>
              <a:rPr lang="en-US" sz="4000" dirty="0" smtClean="0"/>
              <a:t>not important</a:t>
            </a:r>
            <a:endParaRPr lang="ru-RU" sz="4000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24597" y="1036120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Левая фигурная скобка 9"/>
          <p:cNvSpPr/>
          <p:nvPr/>
        </p:nvSpPr>
        <p:spPr>
          <a:xfrm>
            <a:off x="7600203" y="1080655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48286" y="1674423"/>
            <a:ext cx="1674421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F5CB5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channel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https://t.me/joinchat/AAAAAFDXhCd-WvYYZwBPGQ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694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2299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54704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100982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4649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400" dirty="0" smtClean="0"/>
              <a:t>Syllabus (</a:t>
            </a:r>
            <a:r>
              <a:rPr lang="en-US" sz="440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smtClean="0"/>
              <a:t>)</a:t>
            </a:r>
            <a:endParaRPr lang="en-US" sz="4400" dirty="0" smtClean="0"/>
          </a:p>
          <a:p>
            <a:r>
              <a:rPr lang="en-US" dirty="0" smtClean="0"/>
              <a:t>Module 3: Computer Architecture</a:t>
            </a:r>
          </a:p>
          <a:p>
            <a:pPr lvl="1"/>
            <a:r>
              <a:rPr lang="en-US" dirty="0" smtClean="0"/>
              <a:t>Computer architecture</a:t>
            </a:r>
          </a:p>
          <a:p>
            <a:pPr lvl="1"/>
            <a:r>
              <a:rPr lang="en-US" dirty="0" smtClean="0"/>
              <a:t>Assembly language programming (RISC-V)</a:t>
            </a:r>
          </a:p>
          <a:p>
            <a:pPr lvl="1"/>
            <a:r>
              <a:rPr lang="en-US" dirty="0" smtClean="0"/>
              <a:t>Home works, quizzes, </a:t>
            </a:r>
            <a:r>
              <a:rPr lang="en-US" smtClean="0"/>
              <a:t>and test</a:t>
            </a:r>
            <a:endParaRPr lang="en-US" dirty="0" smtClean="0"/>
          </a:p>
          <a:p>
            <a:r>
              <a:rPr lang="en-US" dirty="0" smtClean="0"/>
              <a:t>Module 4: Operating Systems</a:t>
            </a:r>
          </a:p>
          <a:p>
            <a:pPr lvl="1"/>
            <a:r>
              <a:rPr lang="en-US" dirty="0" smtClean="0"/>
              <a:t>Operating System Architecture (Linux)</a:t>
            </a:r>
          </a:p>
          <a:p>
            <a:pPr lvl="1"/>
            <a:r>
              <a:rPr lang="en-US" dirty="0" smtClean="0"/>
              <a:t>System programming in C</a:t>
            </a:r>
          </a:p>
          <a:p>
            <a:pPr lvl="1"/>
            <a:r>
              <a:rPr lang="en-US" dirty="0" smtClean="0"/>
              <a:t>Home works, quizzes, and test</a:t>
            </a:r>
          </a:p>
          <a:p>
            <a:r>
              <a:rPr lang="en-US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Increase your computer liretacy</a:t>
            </a:r>
          </a:p>
          <a:p>
            <a:pPr>
              <a:lnSpc>
                <a:spcPct val="150000"/>
              </a:lnSpc>
            </a:pPr>
            <a:r>
              <a:rPr lang="en-US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mtClean="0"/>
              <a:t>Be familiar with system tools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25184" y="1272105"/>
            <a:ext cx="4160113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[[random.random()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[[random.random()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C[i][j]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A[i][k]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~ 4,27 MFLOPS</a:t>
                </a:r>
                <a:endParaRPr lang="en-US" sz="320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java.util.Random 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r.nextDouble();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r.nextDouble();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start = System.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+=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[i][k] *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stop = System.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~ 165 MFLOPS</a:t>
                </a:r>
                <a:endParaRPr lang="en-US" sz="320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35508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&lt;stdlib.h&gt;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&lt;stdio.h&gt;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&lt;sys/time.h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tdiff(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*start,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*end)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tv_sec - start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tv_sec) 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tv_usec - start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tv_usec);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argc,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const char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*argv[])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i &lt; n; i++)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j &lt; n; j++)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A[i][j] =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B[i][j] =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C[i][j]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start, end;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gettimeofday(&amp;start, NULL);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i &lt; n; i++)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j &lt; n; j++)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    C[i][j] += A[i][k] * B[k][j];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gettimeofday(&amp;end, NULL);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en-US" altLang="en-US" sz="1100" b="1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1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, tdiff(&amp;start, &amp;end));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1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k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Loop order: k, j, i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4936</TotalTime>
  <Words>582</Words>
  <Application>Microsoft Office PowerPoint</Application>
  <PresentationFormat>Widescreen</PresentationFormat>
  <Paragraphs>184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History: 0th Generation - Analytical Engine</vt:lpstr>
      <vt:lpstr>History: 1st Generation - Vacuum Tubes</vt:lpstr>
      <vt:lpstr>PowerPoint Presentation</vt:lpstr>
      <vt:lpstr>Gordon Moore</vt:lpstr>
      <vt:lpstr>Single Core Performance</vt:lpstr>
      <vt:lpstr>Eight Great Ideas</vt:lpstr>
      <vt:lpstr>Abstraction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36</cp:revision>
  <dcterms:created xsi:type="dcterms:W3CDTF">2015-11-11T03:30:50Z</dcterms:created>
  <dcterms:modified xsi:type="dcterms:W3CDTF">2020-10-18T17:11:17Z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