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25" r:id="rId10"/>
    <p:sldId id="326" r:id="rId11"/>
    <p:sldId id="327" r:id="rId12"/>
    <p:sldId id="328" r:id="rId13"/>
    <p:sldId id="282" r:id="rId14"/>
    <p:sldId id="283" r:id="rId15"/>
    <p:sldId id="284" r:id="rId16"/>
    <p:sldId id="285" r:id="rId17"/>
    <p:sldId id="286" r:id="rId18"/>
    <p:sldId id="28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4" r:id="rId34"/>
    <p:sldId id="315" r:id="rId35"/>
    <p:sldId id="316" r:id="rId36"/>
    <p:sldId id="317" r:id="rId37"/>
    <p:sldId id="318" r:id="rId38"/>
    <p:sldId id="321" r:id="rId39"/>
    <p:sldId id="322" r:id="rId40"/>
    <p:sldId id="323" r:id="rId41"/>
    <p:sldId id="324" r:id="rId42"/>
    <p:sldId id="27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9" d="100"/>
          <a:sy n="79" d="100"/>
        </p:scale>
        <p:origin x="-58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76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32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734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62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84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33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691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70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89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43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674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03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9294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498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4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81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729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6763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20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502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40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4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126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420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446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625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13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858D00-E8B7-4F4D-BCE9-FF5B824B8466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02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C06BB9-079E-47C6-98C3-99C4F7612A68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59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66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1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36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47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7: I/O and Files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74" y="156411"/>
            <a:ext cx="10515600" cy="7820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Virtual File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161288"/>
            <a:ext cx="10607040" cy="535982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Virtual File Systems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F7B217"/>
                </a:solidFill>
              </a:rPr>
              <a:t>VFS</a:t>
            </a:r>
            <a:r>
              <a:rPr lang="en-US" altLang="en-US" dirty="0" smtClean="0"/>
              <a:t>) on Unix provide an object-oriented way of implementing file systems</a:t>
            </a:r>
          </a:p>
          <a:p>
            <a:r>
              <a:rPr lang="en-US" altLang="en-US" dirty="0" smtClean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 smtClean="0"/>
              <a:t>Separates file-system generic operations from implementation details</a:t>
            </a:r>
          </a:p>
          <a:p>
            <a:pPr lvl="1"/>
            <a:r>
              <a:rPr lang="en-US" altLang="en-US" dirty="0" smtClean="0"/>
              <a:t>Implementation can be one of many file systems types, or network file system</a:t>
            </a:r>
          </a:p>
          <a:p>
            <a:pPr lvl="2"/>
            <a:r>
              <a:rPr lang="en-US" altLang="en-US" dirty="0" smtClean="0"/>
              <a:t>Implements </a:t>
            </a:r>
            <a:r>
              <a:rPr lang="en-US" altLang="en-US" b="1" dirty="0" err="1" smtClean="0">
                <a:solidFill>
                  <a:srgbClr val="F7B217"/>
                </a:solidFill>
              </a:rPr>
              <a:t>vnodes</a:t>
            </a:r>
            <a:r>
              <a:rPr lang="en-US" altLang="en-US" dirty="0" smtClean="0">
                <a:solidFill>
                  <a:srgbClr val="F7B217"/>
                </a:solidFill>
              </a:rPr>
              <a:t> </a:t>
            </a:r>
            <a:r>
              <a:rPr lang="en-US" altLang="en-US" dirty="0" smtClean="0"/>
              <a:t>which hold </a:t>
            </a:r>
            <a:r>
              <a:rPr lang="en-US" altLang="en-US" dirty="0" err="1" smtClean="0"/>
              <a:t>inodes</a:t>
            </a:r>
            <a:r>
              <a:rPr lang="en-US" altLang="en-US" dirty="0" smtClean="0"/>
              <a:t> or network file details</a:t>
            </a:r>
          </a:p>
          <a:p>
            <a:pPr lvl="1"/>
            <a:r>
              <a:rPr lang="en-US" altLang="en-US" dirty="0" smtClean="0"/>
              <a:t>Then dispatches operation to appropriate file system implementation routines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158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179" y="156410"/>
            <a:ext cx="10515600" cy="77002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Virtual File Systems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901701"/>
            <a:ext cx="10533888" cy="148488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 smtClean="0"/>
              <a:t>The API is to the VFS interface, rather than any specific type of file system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0464" y="2346159"/>
            <a:ext cx="5311189" cy="386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254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822960" y="128016"/>
            <a:ext cx="10524743" cy="82296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Virtual File System Implementation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822960" y="1152144"/>
            <a:ext cx="10524744" cy="5550408"/>
          </a:xfrm>
        </p:spPr>
        <p:txBody>
          <a:bodyPr>
            <a:normAutofit lnSpcReduction="10000"/>
          </a:bodyPr>
          <a:lstStyle/>
          <a:p>
            <a:r>
              <a:rPr lang="en-US" altLang="en-US" sz="3500" dirty="0" smtClean="0"/>
              <a:t>For example, Linux has four object types:</a:t>
            </a:r>
          </a:p>
          <a:p>
            <a:pPr lvl="1"/>
            <a:r>
              <a:rPr lang="en-US" altLang="en-US" sz="3000" dirty="0" err="1" smtClean="0"/>
              <a:t>inode</a:t>
            </a:r>
            <a:r>
              <a:rPr lang="en-US" altLang="en-US" sz="3000" dirty="0" smtClean="0"/>
              <a:t>, file, superblock, </a:t>
            </a:r>
            <a:r>
              <a:rPr lang="en-US" altLang="en-US" sz="3000" dirty="0" err="1" smtClean="0"/>
              <a:t>dentry</a:t>
            </a:r>
            <a:endParaRPr lang="en-US" altLang="en-US" sz="3000" dirty="0" smtClean="0"/>
          </a:p>
          <a:p>
            <a:r>
              <a:rPr lang="en-US" altLang="en-US" sz="3500" dirty="0" smtClean="0"/>
              <a:t>VFS defines set of operations on the objects that must be implemented</a:t>
            </a:r>
          </a:p>
          <a:p>
            <a:pPr lvl="1"/>
            <a:r>
              <a:rPr lang="en-US" altLang="en-US" sz="3000" dirty="0" smtClean="0"/>
              <a:t>Every object has a pointer to a function table</a:t>
            </a:r>
          </a:p>
          <a:p>
            <a:pPr lvl="2"/>
            <a:r>
              <a:rPr lang="en-US" altLang="en-US" sz="2600" dirty="0" smtClean="0"/>
              <a:t>Function table has addresses of routines to implement that function on that object</a:t>
            </a:r>
          </a:p>
          <a:p>
            <a:pPr lvl="2"/>
            <a:r>
              <a:rPr lang="en-US" altLang="en-US" sz="2600" dirty="0" smtClean="0"/>
              <a:t>For example: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open(...)</a:t>
            </a:r>
            <a:r>
              <a:rPr lang="en-US" altLang="en-US" sz="2600" dirty="0" smtClean="0"/>
              <a:t>— Open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close(...)</a:t>
            </a:r>
            <a:r>
              <a:rPr lang="en-US" altLang="en-US" sz="2600" dirty="0" smtClean="0"/>
              <a:t>— Close an already-open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read(...)</a:t>
            </a:r>
            <a:r>
              <a:rPr lang="en-US" altLang="en-US" sz="2600" dirty="0" smtClean="0"/>
              <a:t>— Read from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write(...)</a:t>
            </a:r>
            <a:r>
              <a:rPr lang="en-US" altLang="en-US" sz="2600" dirty="0" smtClean="0"/>
              <a:t>— Write to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Memory-map a file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5026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488168" cy="777240"/>
          </a:xfrm>
        </p:spPr>
        <p:txBody>
          <a:bodyPr>
            <a:noAutofit/>
          </a:bodyPr>
          <a:lstStyle/>
          <a:p>
            <a:r>
              <a:rPr lang="en-US" dirty="0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92" y="922084"/>
            <a:ext cx="10488168" cy="56067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Opening a file informs the kernel that you are getting ready to access that file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Returns </a:t>
            </a:r>
            <a:r>
              <a:rPr lang="en-US" sz="2800" dirty="0"/>
              <a:t>a small identifying integer </a:t>
            </a:r>
            <a:r>
              <a:rPr lang="en-US" sz="2800" b="1" i="1" dirty="0">
                <a:solidFill>
                  <a:srgbClr val="1E3272"/>
                </a:solidFill>
              </a:rPr>
              <a:t>file descriptor</a:t>
            </a:r>
          </a:p>
          <a:p>
            <a:pPr lvl="1">
              <a:lnSpc>
                <a:spcPct val="110000"/>
              </a:lnSpc>
            </a:pPr>
            <a:r>
              <a:rPr lang="en-US" sz="2400" b="1" dirty="0" err="1">
                <a:latin typeface="Courier New" pitchFamily="49" charset="0"/>
              </a:rPr>
              <a:t>fd</a:t>
            </a:r>
            <a:r>
              <a:rPr lang="en-US" sz="2400" b="1" dirty="0">
                <a:latin typeface="Courier New" pitchFamily="49" charset="0"/>
              </a:rPr>
              <a:t> == -1</a:t>
            </a:r>
            <a:r>
              <a:rPr lang="en-US" sz="2400" b="1" dirty="0"/>
              <a:t> </a:t>
            </a:r>
            <a:r>
              <a:rPr lang="en-US" sz="2400" dirty="0"/>
              <a:t>indicates that an error occurred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/>
              <a:t>Each process created by a </a:t>
            </a:r>
            <a:r>
              <a:rPr lang="en-US" sz="2800" dirty="0" smtClean="0"/>
              <a:t>Linux </a:t>
            </a:r>
            <a:r>
              <a:rPr lang="en-US" sz="2800" dirty="0"/>
              <a:t>shell begins life with three open files associated with a terminal: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0: standard </a:t>
            </a:r>
            <a:r>
              <a:rPr lang="en-US" sz="2400" dirty="0" smtClean="0"/>
              <a:t>input (</a:t>
            </a:r>
            <a:r>
              <a:rPr lang="en-US" sz="2400" b="1" dirty="0" err="1" smtClean="0"/>
              <a:t>stdin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1: standard </a:t>
            </a:r>
            <a:r>
              <a:rPr lang="en-US" sz="2400" dirty="0" smtClean="0"/>
              <a:t>output (</a:t>
            </a:r>
            <a:r>
              <a:rPr lang="en-US" sz="2400" b="1" dirty="0" err="1" smtClean="0"/>
              <a:t>stdout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2: standard </a:t>
            </a:r>
            <a:r>
              <a:rPr lang="en-US" sz="2400" dirty="0" smtClean="0"/>
              <a:t>error (</a:t>
            </a:r>
            <a:r>
              <a:rPr lang="en-US" sz="2400" b="1" dirty="0" err="1" smtClean="0"/>
              <a:t>stderr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3150396" y="1627633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10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304"/>
            <a:ext cx="10515599" cy="832104"/>
          </a:xfrm>
        </p:spPr>
        <p:txBody>
          <a:bodyPr>
            <a:normAutofit/>
          </a:bodyPr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250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3020568" y="2185416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622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37161"/>
            <a:ext cx="10497312" cy="841247"/>
          </a:xfrm>
        </p:spPr>
        <p:txBody>
          <a:bodyPr>
            <a:normAutofit/>
          </a:bodyPr>
          <a:lstStyle/>
          <a:p>
            <a:r>
              <a:rPr lang="en-US" dirty="0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181" y="1070809"/>
            <a:ext cx="10672008" cy="559468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  <a:buNone/>
            </a:pPr>
            <a:endParaRPr lang="en-US" sz="2800" dirty="0" smtClean="0"/>
          </a:p>
          <a:p>
            <a:pPr>
              <a:lnSpc>
                <a:spcPct val="85000"/>
              </a:lnSpc>
              <a:spcBef>
                <a:spcPts val="2400"/>
              </a:spcBef>
            </a:pPr>
            <a:r>
              <a:rPr lang="en-US" sz="2800" dirty="0" smtClean="0"/>
              <a:t>Returns </a:t>
            </a:r>
            <a:r>
              <a:rPr lang="en-US" sz="2800" dirty="0"/>
              <a:t>number of bytes read from file </a:t>
            </a:r>
            <a:r>
              <a:rPr lang="en-US" sz="2800" dirty="0" err="1">
                <a:latin typeface="Courier New" pitchFamily="49" charset="0"/>
              </a:rPr>
              <a:t>fd</a:t>
            </a:r>
            <a:r>
              <a:rPr lang="en-US" sz="2800" dirty="0"/>
              <a:t> into </a:t>
            </a:r>
            <a:r>
              <a:rPr lang="en-US" sz="2800" dirty="0" err="1">
                <a:latin typeface="Courier New" pitchFamily="49" charset="0"/>
              </a:rPr>
              <a:t>buf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Return type </a:t>
            </a:r>
            <a:r>
              <a:rPr lang="en-US" sz="2400" b="1" dirty="0" err="1">
                <a:latin typeface="Courier New" pitchFamily="49" charset="0"/>
              </a:rPr>
              <a:t>ssize_t</a:t>
            </a:r>
            <a:r>
              <a:rPr lang="en-US" sz="2400" dirty="0"/>
              <a:t> is signed integer</a:t>
            </a:r>
            <a:endParaRPr lang="en-US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latin typeface="Courier New" pitchFamily="49" charset="0"/>
              </a:rPr>
              <a:t>nbytes</a:t>
            </a:r>
            <a:r>
              <a:rPr lang="en-US" sz="2400" b="1" dirty="0">
                <a:latin typeface="Courier New" pitchFamily="49" charset="0"/>
              </a:rPr>
              <a:t> &lt; 0</a:t>
            </a:r>
            <a:r>
              <a:rPr lang="en-US" sz="2400" b="1" dirty="0"/>
              <a:t> </a:t>
            </a:r>
            <a:r>
              <a:rPr lang="en-US" sz="2400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7B217"/>
                </a:solidFill>
              </a:rPr>
              <a:t>S</a:t>
            </a:r>
            <a:r>
              <a:rPr lang="en-US" sz="2400" b="1" i="1" dirty="0" smtClean="0">
                <a:solidFill>
                  <a:srgbClr val="F7B217"/>
                </a:solidFill>
              </a:rPr>
              <a:t>hort </a:t>
            </a:r>
            <a:r>
              <a:rPr lang="en-US" sz="2400" b="1" i="1" dirty="0">
                <a:solidFill>
                  <a:srgbClr val="F7B217"/>
                </a:solidFill>
              </a:rPr>
              <a:t>counts</a:t>
            </a:r>
            <a:r>
              <a:rPr lang="en-US" sz="2400" b="1" dirty="0">
                <a:solidFill>
                  <a:srgbClr val="F7B217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 err="1">
                <a:latin typeface="Courier New" pitchFamily="49" charset="0"/>
              </a:rPr>
              <a:t>nbytes</a:t>
            </a:r>
            <a:r>
              <a:rPr lang="en-US" sz="2400" b="1" dirty="0">
                <a:latin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</a:rPr>
              <a:t>sizeof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buf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3140476" y="192956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66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1" y="123826"/>
            <a:ext cx="10512551" cy="818005"/>
          </a:xfrm>
        </p:spPr>
        <p:txBody>
          <a:bodyPr>
            <a:normAutofit/>
          </a:bodyPr>
          <a:lstStyle/>
          <a:p>
            <a:r>
              <a:rPr lang="en-US" dirty="0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729" y="978408"/>
            <a:ext cx="10439399" cy="556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Writing a file copies bytes from memory to the current file position, and then updates current file position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Returns </a:t>
            </a:r>
            <a:r>
              <a:rPr lang="en-US" sz="3200" dirty="0"/>
              <a:t>number of bytes written from </a:t>
            </a:r>
            <a:r>
              <a:rPr lang="en-US" sz="3200" dirty="0" err="1">
                <a:latin typeface="Courier New" pitchFamily="49" charset="0"/>
              </a:rPr>
              <a:t>buf</a:t>
            </a:r>
            <a:r>
              <a:rPr lang="en-US" sz="3200" dirty="0"/>
              <a:t> to file </a:t>
            </a:r>
            <a:r>
              <a:rPr lang="en-US" sz="3200" dirty="0" err="1">
                <a:latin typeface="Courier New" pitchFamily="49" charset="0"/>
              </a:rPr>
              <a:t>fd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2800" b="1" dirty="0" err="1">
                <a:latin typeface="Courier New" pitchFamily="49" charset="0"/>
              </a:rPr>
              <a:t>nbytes</a:t>
            </a:r>
            <a:r>
              <a:rPr lang="en-US" sz="2800" b="1" dirty="0">
                <a:latin typeface="Courier New" pitchFamily="49" charset="0"/>
              </a:rPr>
              <a:t> &lt; 0</a:t>
            </a:r>
            <a:r>
              <a:rPr lang="en-US" sz="2800" b="1" dirty="0"/>
              <a:t> </a:t>
            </a:r>
            <a:r>
              <a:rPr lang="en-US" sz="2800" dirty="0"/>
              <a:t>indicates that an error occurred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2826766" y="2353057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804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52144"/>
            <a:ext cx="10515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2514601" y="2057401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unistd.h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ead(STDIN_FILENO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write(STDOUT_FILENO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5645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488168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8680" y="1219200"/>
            <a:ext cx="10488168" cy="5048250"/>
          </a:xfrm>
        </p:spPr>
        <p:txBody>
          <a:bodyPr>
            <a:normAutofit/>
          </a:bodyPr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431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Metadata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05078"/>
            <a:ext cx="10515600" cy="154609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i="1" dirty="0">
                <a:solidFill>
                  <a:srgbClr val="F7B217"/>
                </a:solidFill>
              </a:rPr>
              <a:t>Metadata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data about data, in this case file data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Per-file metadata maintained by kernel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2208074" y="2608172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28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37161"/>
            <a:ext cx="10497312" cy="813816"/>
          </a:xfrm>
        </p:spPr>
        <p:txBody>
          <a:bodyPr>
            <a:normAutofit/>
          </a:bodyPr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240" y="1197864"/>
            <a:ext cx="11146536" cy="5136261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F7B217"/>
                </a:solidFill>
              </a:rPr>
              <a:t>file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(terminal)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 smtClean="0">
                <a:latin typeface="Courier New"/>
                <a:cs typeface="Courier New"/>
              </a:rPr>
              <a:t>vmlinuz-3.13.0-55-generic </a:t>
            </a:r>
            <a:r>
              <a:rPr lang="en-US" dirty="0" smtClean="0"/>
              <a:t>(kernel 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/>
              <a:t>kernel data </a:t>
            </a:r>
            <a:r>
              <a:rPr lang="en-US" dirty="0" smtClean="0"/>
              <a:t>structures</a:t>
            </a:r>
            <a:r>
              <a:rPr lang="en-US" dirty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386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46304"/>
            <a:ext cx="10533888" cy="813816"/>
          </a:xfrm>
        </p:spPr>
        <p:txBody>
          <a:bodyPr>
            <a:normAutofit/>
          </a:bodyPr>
          <a:lstStyle/>
          <a:p>
            <a:r>
              <a:rPr lang="en-US" sz="4400" dirty="0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32104" y="1620034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7251192" y="1105411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104" y="1105411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0320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850392" y="79952"/>
            <a:ext cx="10552176" cy="896777"/>
          </a:xfrm>
        </p:spPr>
        <p:txBody>
          <a:bodyPr>
            <a:normAutofit/>
          </a:bodyPr>
          <a:lstStyle/>
          <a:p>
            <a:r>
              <a:rPr lang="en-US" sz="4400" dirty="0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850392" y="1176754"/>
            <a:ext cx="10552176" cy="1414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9499600" y="3886201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9135076" y="4028694"/>
            <a:ext cx="366418" cy="430054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684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6" y="1067159"/>
            <a:ext cx="10448544" cy="14339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3640138" y="3657596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3640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6230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12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Processes Share </a:t>
            </a:r>
            <a:r>
              <a:rPr lang="en-US" sz="4400" dirty="0" smtClean="0"/>
              <a:t>Files: </a:t>
            </a:r>
            <a:r>
              <a:rPr lang="en-US" sz="4400" dirty="0" smtClean="0">
                <a:latin typeface="Courier New"/>
                <a:cs typeface="Courier New"/>
              </a:rPr>
              <a:t>fork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6507"/>
            <a:ext cx="10515600" cy="1391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600" dirty="0"/>
              <a:t>Note: situation unchanged by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en-US" sz="2600" dirty="0"/>
              <a:t>functions (use </a:t>
            </a:r>
            <a:r>
              <a:rPr lang="en-US" sz="2600" b="1" dirty="0" err="1">
                <a:latin typeface="Courier New"/>
                <a:cs typeface="Courier New"/>
              </a:rPr>
              <a:t>fcntl</a:t>
            </a:r>
            <a:r>
              <a:rPr lang="en-US" sz="2600" dirty="0"/>
              <a:t> to change)</a:t>
            </a:r>
          </a:p>
          <a:p>
            <a:r>
              <a:rPr lang="en-US" i="1" dirty="0" smtClean="0">
                <a:solidFill>
                  <a:srgbClr val="F7B217"/>
                </a:solidFill>
              </a:rPr>
              <a:t>Before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336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10729"/>
            <a:ext cx="10533888" cy="837425"/>
          </a:xfrm>
        </p:spPr>
        <p:txBody>
          <a:bodyPr>
            <a:normAutofit/>
          </a:bodyPr>
          <a:lstStyle/>
          <a:p>
            <a:r>
              <a:rPr lang="en-US" sz="4400" dirty="0"/>
              <a:t>How Processes Share Files: </a:t>
            </a:r>
            <a:r>
              <a:rPr lang="en-US" sz="4400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100553"/>
            <a:ext cx="10533888" cy="1383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3352800" y="4683126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031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3031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3031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3031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3031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421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2421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2421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2421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2421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2921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2913743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3332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3336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018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06455" cy="830104"/>
          </a:xfrm>
        </p:spPr>
        <p:txBody>
          <a:bodyPr>
            <a:normAutofit/>
          </a:bodyPr>
          <a:lstStyle/>
          <a:p>
            <a:r>
              <a:rPr lang="en-US" sz="4400" dirty="0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9" y="1219199"/>
            <a:ext cx="10506454" cy="20086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2397211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2665798" y="3673119"/>
            <a:ext cx="229723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48648" y="3673119"/>
            <a:ext cx="3969486" cy="2651482"/>
            <a:chOff x="3624648" y="3673118"/>
            <a:chExt cx="3969486" cy="2651482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73118"/>
              <a:ext cx="2131161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9496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I/O Redirection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14769"/>
            <a:ext cx="10445496" cy="1292853"/>
          </a:xfrm>
        </p:spPr>
        <p:txBody>
          <a:bodyPr>
            <a:normAutofit fontScale="92500"/>
          </a:bodyPr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352800" y="4683126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8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87480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79952"/>
            <a:ext cx="10497311" cy="898367"/>
          </a:xfrm>
        </p:spPr>
        <p:txBody>
          <a:bodyPr>
            <a:normAutofit/>
          </a:bodyPr>
          <a:lstStyle/>
          <a:p>
            <a:r>
              <a:rPr lang="en-US" sz="4400" dirty="0"/>
              <a:t>I/O Redirection Example (</a:t>
            </a:r>
            <a:r>
              <a:rPr lang="en-US" sz="4400" dirty="0" smtClean="0"/>
              <a:t>cont.)</a:t>
            </a:r>
            <a:endParaRPr lang="en-US" sz="4400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71994"/>
            <a:ext cx="10497311" cy="1114006"/>
          </a:xfrm>
        </p:spPr>
        <p:txBody>
          <a:bodyPr>
            <a:normAutofit/>
          </a:bodyPr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3352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559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51560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92" y="1197678"/>
            <a:ext cx="10515600" cy="5136447"/>
          </a:xfrm>
        </p:spPr>
        <p:txBody>
          <a:bodyPr>
            <a:normAutofit/>
          </a:bodyPr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F7B217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292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9848"/>
            <a:ext cx="10774680" cy="3182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F7B217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2438400" y="458724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 (descriptor 0)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 (descriptor 2) */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83600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09728"/>
            <a:ext cx="10479024" cy="882028"/>
          </a:xfrm>
        </p:spPr>
        <p:txBody>
          <a:bodyPr>
            <a:normAutofit/>
          </a:bodyPr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672" y="1152144"/>
            <a:ext cx="10479024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4000" dirty="0" smtClean="0"/>
              <a:t>Elegant </a:t>
            </a:r>
            <a:r>
              <a:rPr lang="en-US" sz="4000" dirty="0"/>
              <a:t>mapping of files to devices allows kernel to export simple interface called </a:t>
            </a:r>
            <a:r>
              <a:rPr lang="en-US" sz="4000" i="1" dirty="0"/>
              <a:t>Unix </a:t>
            </a:r>
            <a:r>
              <a:rPr lang="en-US" sz="4000" i="1" dirty="0" smtClean="0"/>
              <a:t>I/O:</a:t>
            </a:r>
            <a:endParaRPr lang="en-US" sz="4000" i="1" dirty="0"/>
          </a:p>
          <a:p>
            <a:pPr lvl="1">
              <a:spcBef>
                <a:spcPts val="1800"/>
              </a:spcBef>
            </a:pPr>
            <a:r>
              <a:rPr lang="en-US" sz="3600" dirty="0" smtClean="0"/>
              <a:t>Opening </a:t>
            </a:r>
            <a:r>
              <a:rPr lang="en-US" sz="3600" dirty="0"/>
              <a:t>and closing files</a:t>
            </a:r>
          </a:p>
          <a:p>
            <a:pPr lvl="2">
              <a:spcBef>
                <a:spcPts val="1800"/>
              </a:spcBef>
            </a:pPr>
            <a:r>
              <a:rPr lang="en-US" sz="2800" b="1" dirty="0">
                <a:latin typeface="Courier New" pitchFamily="49" charset="0"/>
              </a:rPr>
              <a:t>open()</a:t>
            </a:r>
            <a:r>
              <a:rPr lang="en-US" sz="2800" dirty="0"/>
              <a:t>and </a:t>
            </a:r>
            <a:r>
              <a:rPr lang="en-US" sz="2800" b="1" dirty="0">
                <a:latin typeface="Courier New" pitchFamily="49" charset="0"/>
              </a:rPr>
              <a:t>close()</a:t>
            </a:r>
          </a:p>
          <a:p>
            <a:pPr lvl="1">
              <a:spcBef>
                <a:spcPts val="1800"/>
              </a:spcBef>
            </a:pPr>
            <a:r>
              <a:rPr lang="en-US" sz="3600" dirty="0"/>
              <a:t>Reading and writing a file</a:t>
            </a:r>
          </a:p>
          <a:p>
            <a:pPr lvl="2">
              <a:spcBef>
                <a:spcPts val="1800"/>
              </a:spcBef>
            </a:pPr>
            <a:r>
              <a:rPr lang="en-US" sz="2800" b="1" dirty="0">
                <a:latin typeface="Courier New" pitchFamily="49" charset="0"/>
              </a:rPr>
              <a:t>read()</a:t>
            </a:r>
            <a:r>
              <a:rPr lang="en-US" sz="2800" b="1" dirty="0"/>
              <a:t> </a:t>
            </a:r>
            <a:r>
              <a:rPr lang="en-US" sz="2800" dirty="0"/>
              <a:t>and  </a:t>
            </a:r>
            <a:r>
              <a:rPr lang="en-US" sz="2800" b="1" dirty="0">
                <a:latin typeface="Courier New" pitchFamily="49" charset="0"/>
              </a:rPr>
              <a:t>write()</a:t>
            </a:r>
          </a:p>
          <a:p>
            <a:pPr lvl="1">
              <a:spcBef>
                <a:spcPts val="1800"/>
              </a:spcBef>
            </a:pPr>
            <a:r>
              <a:rPr lang="en-US" sz="3600" dirty="0"/>
              <a:t>Changing the </a:t>
            </a:r>
            <a:r>
              <a:rPr lang="en-US" sz="3600" b="1" i="1" dirty="0">
                <a:solidFill>
                  <a:srgbClr val="F7B217"/>
                </a:solidFill>
              </a:rPr>
              <a:t>current file position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(seek)</a:t>
            </a:r>
          </a:p>
          <a:p>
            <a:pPr lvl="2">
              <a:spcBef>
                <a:spcPts val="1800"/>
              </a:spcBef>
            </a:pPr>
            <a:r>
              <a:rPr lang="en-US" sz="2800" dirty="0"/>
              <a:t>indicates next offset into file to read or write</a:t>
            </a:r>
          </a:p>
          <a:p>
            <a:pPr lvl="2">
              <a:spcBef>
                <a:spcPts val="1800"/>
              </a:spcBef>
            </a:pPr>
            <a:r>
              <a:rPr lang="en-US" sz="2800" b="1" dirty="0" err="1" smtClean="0">
                <a:latin typeface="Courier New" pitchFamily="49" charset="0"/>
              </a:rPr>
              <a:t>lseek</a:t>
            </a:r>
            <a:r>
              <a:rPr lang="en-US" sz="2800" b="1" dirty="0" smtClean="0">
                <a:latin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24838" y="2899182"/>
            <a:ext cx="4622866" cy="1360942"/>
            <a:chOff x="3048000" y="5561999"/>
            <a:chExt cx="4767648" cy="1205591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 err="1">
                  <a:latin typeface="Calibri" pitchFamily="34" charset="0"/>
                </a:rPr>
                <a:t>B</a:t>
              </a:r>
              <a:r>
                <a:rPr lang="en-US" baseline="-25000" dirty="0" err="1">
                  <a:latin typeface="Calibri" pitchFamily="34" charset="0"/>
                </a:rPr>
                <a:t>k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203717" cy="408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1E3272"/>
                  </a:solidFill>
                  <a:latin typeface="Calibri" pitchFamily="34" charset="0"/>
                </a:rPr>
                <a:t>Current file position = k</a:t>
              </a:r>
            </a:p>
          </p:txBody>
        </p:sp>
      </p:grpSp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88701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4562"/>
            <a:ext cx="10515600" cy="4612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50476" y="580707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88276" y="580707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88276" y="5807076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33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0846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859536" y="150813"/>
            <a:ext cx="10515599" cy="838199"/>
          </a:xfrm>
        </p:spPr>
        <p:txBody>
          <a:bodyPr>
            <a:normAutofit/>
          </a:bodyPr>
          <a:lstStyle/>
          <a:p>
            <a:r>
              <a:rPr lang="en-US" sz="4400" dirty="0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932688" y="1115569"/>
            <a:ext cx="10296144" cy="5513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4068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4144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4602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4983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5440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5897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6354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6811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726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4373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4525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4830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4906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6583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5283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6049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5664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6151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5211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5668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5440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5516563" y="4510088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3154363" y="30765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3459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4183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write(1,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, 6);</a:t>
            </a:r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85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832104" y="137160"/>
            <a:ext cx="10506455" cy="841248"/>
          </a:xfrm>
        </p:spPr>
        <p:txBody>
          <a:bodyPr>
            <a:normAutofit/>
          </a:bodyPr>
          <a:lstStyle/>
          <a:p>
            <a:r>
              <a:rPr lang="en-US" sz="4400" dirty="0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2487" y="1203960"/>
            <a:ext cx="10559225" cy="4867656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4800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exit_group(0)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1981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51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Unix I/O vs. Standard </a:t>
            </a:r>
            <a:r>
              <a:rPr lang="en-US" sz="4400" dirty="0" smtClean="0"/>
              <a:t>I/O</a:t>
            </a:r>
            <a:endParaRPr lang="en-US" sz="4400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1289304"/>
            <a:ext cx="10393680" cy="5187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 I/O </a:t>
            </a:r>
            <a:r>
              <a:rPr lang="en-US" dirty="0" smtClean="0"/>
              <a:t>are </a:t>
            </a:r>
            <a:r>
              <a:rPr lang="en-US" dirty="0"/>
              <a:t>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4264026" y="2913064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4264026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4265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4778440" y="3124200"/>
            <a:ext cx="22512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1765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2054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3754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3784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2685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13816" y="137160"/>
            <a:ext cx="10570463" cy="822960"/>
          </a:xfrm>
        </p:spPr>
        <p:txBody>
          <a:bodyPr>
            <a:normAutofit/>
          </a:bodyPr>
          <a:lstStyle/>
          <a:p>
            <a:r>
              <a:rPr lang="en-US" sz="4400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3816" y="1197678"/>
            <a:ext cx="10570464" cy="51364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237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479024" cy="832104"/>
          </a:xfrm>
        </p:spPr>
        <p:txBody>
          <a:bodyPr>
            <a:normAutofit/>
          </a:bodyPr>
          <a:lstStyle/>
          <a:p>
            <a:r>
              <a:rPr lang="en-US" dirty="0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52145"/>
            <a:ext cx="10479024" cy="51297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6675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64593"/>
            <a:ext cx="10506456" cy="822959"/>
          </a:xfrm>
        </p:spPr>
        <p:txBody>
          <a:bodyPr>
            <a:normAutofit/>
          </a:bodyPr>
          <a:lstStyle/>
          <a:p>
            <a:r>
              <a:rPr lang="en-US" dirty="0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6" y="1216152"/>
            <a:ext cx="10424159" cy="5157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3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73736"/>
            <a:ext cx="10488168" cy="768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8" y="1060323"/>
            <a:ext cx="10588752" cy="53861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you </a:t>
            </a:r>
            <a:r>
              <a:rPr lang="en-US" dirty="0" smtClean="0"/>
              <a:t>should never use on binary files</a:t>
            </a:r>
          </a:p>
          <a:p>
            <a:pPr lvl="1"/>
            <a:r>
              <a:rPr lang="en-US" dirty="0" smtClean="0"/>
              <a:t>Text-</a:t>
            </a:r>
            <a:r>
              <a:rPr lang="en-US" dirty="0"/>
              <a:t>oriented I/</a:t>
            </a:r>
            <a:r>
              <a:rPr lang="en-US" dirty="0" smtClean="0"/>
              <a:t>O such as 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scanf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</a:t>
            </a:r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2834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5546124"/>
            <a:ext cx="8307388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2057400" y="1295401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fd2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dup2(fd2</a:t>
            </a:r>
            <a:r>
              <a:rPr lang="en-US" sz="1600" dirty="0">
                <a:latin typeface="Courier New" pitchFamily="49" charset="0"/>
              </a:rPr>
              <a:t>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read(fd2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read(fd3</a:t>
            </a:r>
            <a:r>
              <a:rPr lang="en-US" sz="1600" dirty="0">
                <a:latin typeface="Courier New" pitchFamily="49" charset="0"/>
              </a:rPr>
              <a:t>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5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693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79023" cy="813816"/>
          </a:xfrm>
        </p:spPr>
        <p:txBody>
          <a:bodyPr>
            <a:normAutofit/>
          </a:bodyPr>
          <a:lstStyle/>
          <a:p>
            <a:r>
              <a:rPr lang="en-US" dirty="0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174" y="6248400"/>
            <a:ext cx="8307388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2005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8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0703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039868"/>
          </a:xfrm>
        </p:spPr>
        <p:txBody>
          <a:bodyPr>
            <a:normAutofit/>
          </a:bodyPr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r>
              <a:rPr lang="en-US" dirty="0" smtClean="0"/>
              <a:t>Other file types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  <a:p>
            <a:pPr lvl="1"/>
            <a:r>
              <a:rPr lang="en-US" i="1" dirty="0" smtClean="0"/>
              <a:t>Sockets for </a:t>
            </a:r>
            <a:r>
              <a:rPr lang="en-US" i="1" dirty="0"/>
              <a:t>communicating with a process on another machine</a:t>
            </a:r>
          </a:p>
          <a:p>
            <a:pPr lvl="1"/>
            <a:endParaRPr lang="en-US" i="1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02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174" y="5029200"/>
            <a:ext cx="8307388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1997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write(fd1</a:t>
            </a:r>
            <a:r>
              <a:rPr lang="en-US" sz="1600" dirty="0">
                <a:latin typeface="Courier New" pitchFamily="49" charset="0"/>
              </a:rPr>
              <a:t>, "pqrs", 4);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write(fd3</a:t>
            </a:r>
            <a:r>
              <a:rPr lang="en-US" sz="1600" dirty="0">
                <a:latin typeface="Courier New" pitchFamily="49" charset="0"/>
              </a:rPr>
              <a:t>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write(fd2</a:t>
            </a:r>
            <a:r>
              <a:rPr lang="en-US" sz="1600" dirty="0">
                <a:latin typeface="Courier New" pitchFamily="49" charset="0"/>
              </a:rPr>
              <a:t>, "wxyz", 4);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write(fd3</a:t>
            </a:r>
            <a:r>
              <a:rPr lang="en-US" sz="1600" dirty="0">
                <a:latin typeface="Courier New" pitchFamily="49" charset="0"/>
              </a:rPr>
              <a:t>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7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187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28016"/>
            <a:ext cx="10488167" cy="795528"/>
          </a:xfrm>
        </p:spPr>
        <p:txBody>
          <a:bodyPr>
            <a:normAutofit/>
          </a:bodyPr>
          <a:lstStyle/>
          <a:p>
            <a:r>
              <a:rPr lang="en-US" dirty="0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066800"/>
            <a:ext cx="4736592" cy="5370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b="1" dirty="0"/>
              <a:t>DIR</a:t>
            </a:r>
            <a:r>
              <a:rPr lang="en-US" dirty="0"/>
              <a:t>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5710108" y="1491168"/>
            <a:ext cx="5646739" cy="4154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84827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738104" cy="56418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sz="2800" dirty="0" smtClean="0"/>
              <a:t>e.g., object files, JPEG images</a:t>
            </a:r>
          </a:p>
          <a:p>
            <a:pPr lvl="1"/>
            <a:r>
              <a:rPr lang="en-US" dirty="0" smtClean="0"/>
              <a:t>Kernel does n</a:t>
            </a:r>
            <a:r>
              <a:rPr lang="fr-FR" dirty="0"/>
              <a:t>o</a:t>
            </a:r>
            <a:r>
              <a:rPr lang="en-US" dirty="0" smtClean="0"/>
              <a:t>t </a:t>
            </a:r>
            <a:r>
              <a:rPr lang="en-US" dirty="0"/>
              <a:t>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>
                <a:solidFill>
                  <a:srgbClr val="1E3272"/>
                </a:solidFill>
              </a:rPr>
              <a:t>Newline is </a:t>
            </a:r>
            <a:r>
              <a:rPr lang="en-US" dirty="0" smtClean="0">
                <a:solidFill>
                  <a:srgbClr val="1E3272"/>
                </a:solidFill>
                <a:latin typeface="Courier New"/>
                <a:cs typeface="Courier New"/>
              </a:rPr>
              <a:t>0xa</a:t>
            </a:r>
            <a:r>
              <a:rPr lang="en-US" dirty="0">
                <a:solidFill>
                  <a:srgbClr val="1E3272"/>
                </a:solidFill>
              </a:rPr>
              <a:t>, same as ASCII line feed </a:t>
            </a:r>
            <a:r>
              <a:rPr lang="en-US" dirty="0" smtClean="0">
                <a:solidFill>
                  <a:srgbClr val="1E3272"/>
                </a:solidFill>
              </a:rPr>
              <a:t>character </a:t>
            </a:r>
            <a:r>
              <a:rPr lang="en-US" dirty="0">
                <a:solidFill>
                  <a:srgbClr val="1E3272"/>
                </a:solidFill>
              </a:rPr>
              <a:t>(LF</a:t>
            </a:r>
            <a:r>
              <a:rPr lang="en-US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‘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1E3272"/>
                </a:solidFill>
              </a:rPr>
              <a:t>line feed (LF)</a:t>
            </a:r>
          </a:p>
          <a:p>
            <a:pPr lvl="1"/>
            <a:r>
              <a:rPr lang="en-US" dirty="0" smtClean="0"/>
              <a:t>Windows and Internet protocols: ‘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93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8195"/>
          </a:xfrm>
        </p:spPr>
        <p:txBody>
          <a:bodyPr>
            <a:normAutofit/>
          </a:bodyPr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3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599" cy="54041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486401" y="177088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698354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67001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00836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81481" y="2494788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619212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98354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667001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481515" y="3142488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58150" y="3142488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53551" y="314248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acos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21020" y="314248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andrewt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20001" y="3142488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305012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62801" y="3980688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366576" y="3980688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99662" y="39806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153401" y="4861334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2036949" y="2109442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3005595" y="2109442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4239431" y="2109442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5640300" y="2109442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5640300" y="2109442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5954463" y="2833342"/>
            <a:ext cx="427178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6381641" y="2833342"/>
            <a:ext cx="625437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 flipH="1">
            <a:off x="5953712" y="3481042"/>
            <a:ext cx="751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2036948" y="2833342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3005595" y="2833342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3881674" y="2833342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4239431" y="2833342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8204856" y="2833342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8957806" y="2833342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7686092" y="3481042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8204856" y="3481042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9643606" y="3481042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8738256" y="4319242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430420" y="3980688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9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" y="1124712"/>
            <a:ext cx="10957560" cy="21899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/home/</a:t>
            </a:r>
            <a:r>
              <a:rPr lang="en-US" dirty="0" err="1" smtClean="0">
                <a:latin typeface="Courier New"/>
                <a:cs typeface="Courier New"/>
              </a:rPr>
              <a:t>acos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../home/</a:t>
            </a:r>
            <a:r>
              <a:rPr lang="en-US" dirty="0" err="1" smtClean="0">
                <a:latin typeface="Courier New"/>
                <a:cs typeface="Courier New"/>
              </a:rPr>
              <a:t>acos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5806441" y="3276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18394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87041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20876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01521" y="40005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39252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018394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87041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01555" y="46482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78190" y="46482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73591" y="46482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acos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060" y="464820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andrewt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40041" y="46482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625052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82841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686616" y="54864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719702" y="5486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473441" y="63670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2356989" y="36151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3325635" y="36151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4559471" y="36151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5960340" y="36151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5960340" y="36151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6274503" y="4339054"/>
            <a:ext cx="427178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6701681" y="4339054"/>
            <a:ext cx="625437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 flipH="1">
            <a:off x="6273750" y="4986754"/>
            <a:ext cx="753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2356988" y="43390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3325635" y="43390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4201714" y="43390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4559471" y="43390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8524896" y="43390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9277846" y="43390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8006132" y="49867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8524896" y="49867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9963646" y="49867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9058296" y="58249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750460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1546" y="3245822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Courier New"/>
              </a:rPr>
              <a:t>cwd</a:t>
            </a:r>
            <a:r>
              <a:rPr lang="en-US" dirty="0"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/>
                <a:cs typeface="Courier New"/>
              </a:rPr>
              <a:t>/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home/</a:t>
            </a:r>
            <a:r>
              <a:rPr lang="en-US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andrewt</a:t>
            </a:r>
            <a:endParaRPr lang="en-US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65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187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bin</a:t>
            </a:r>
            <a:r>
              <a:rPr lang="en-US" sz="2000" dirty="0"/>
              <a:t>  – Essential user command binaries (for use by all users)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boot</a:t>
            </a:r>
            <a:r>
              <a:rPr lang="en-US" sz="2000" dirty="0"/>
              <a:t>  – Static files of the boot loader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dev</a:t>
            </a:r>
            <a:r>
              <a:rPr lang="en-US" sz="2000" dirty="0"/>
              <a:t> –  Device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etc</a:t>
            </a:r>
            <a:r>
              <a:rPr lang="en-US" sz="2000" dirty="0"/>
              <a:t>  – Host-specific system configuration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home</a:t>
            </a:r>
            <a:r>
              <a:rPr lang="en-US" sz="2000" dirty="0"/>
              <a:t>  – User home directories (optional)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lib </a:t>
            </a:r>
            <a:r>
              <a:rPr lang="en-US" sz="2000" dirty="0"/>
              <a:t>–  Essential shared libraries and kernel modules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lib&lt;</a:t>
            </a:r>
            <a:r>
              <a:rPr lang="en-US" sz="2000" b="1" dirty="0" err="1"/>
              <a:t>qual</a:t>
            </a:r>
            <a:r>
              <a:rPr lang="en-US" sz="2000" b="1" dirty="0"/>
              <a:t>&gt;</a:t>
            </a:r>
            <a:r>
              <a:rPr lang="en-US" sz="2000" dirty="0"/>
              <a:t> – Alternate format essential shared libraries (optional)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media </a:t>
            </a:r>
            <a:r>
              <a:rPr lang="en-US" sz="2000" dirty="0"/>
              <a:t>– Mount point for removable media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mnt</a:t>
            </a:r>
            <a:r>
              <a:rPr lang="en-US" sz="2000" b="1" dirty="0"/>
              <a:t>  </a:t>
            </a:r>
            <a:r>
              <a:rPr lang="en-US" sz="2000" dirty="0"/>
              <a:t>– Mount point for a temporarily mounted filesystem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opt  </a:t>
            </a:r>
            <a:r>
              <a:rPr lang="en-US" sz="2000" dirty="0"/>
              <a:t>–  Add-on application software packages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root</a:t>
            </a:r>
            <a:r>
              <a:rPr lang="en-US" sz="2000" dirty="0"/>
              <a:t>  –  Home directory for the root user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proc  </a:t>
            </a:r>
            <a:r>
              <a:rPr lang="en-US" sz="2000" dirty="0"/>
              <a:t>– Virtual filesystem providing process and kernel information as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run  </a:t>
            </a:r>
            <a:r>
              <a:rPr lang="en-US" sz="2000" dirty="0"/>
              <a:t>–  Run-time variable data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sbin</a:t>
            </a:r>
            <a:r>
              <a:rPr lang="en-US" sz="2000" b="1" dirty="0"/>
              <a:t> </a:t>
            </a:r>
            <a:r>
              <a:rPr lang="en-US" sz="2000" dirty="0"/>
              <a:t>– System binaries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srv</a:t>
            </a:r>
            <a:r>
              <a:rPr lang="en-US" sz="2000" b="1" dirty="0"/>
              <a:t> </a:t>
            </a:r>
            <a:r>
              <a:rPr lang="en-US" sz="2000" dirty="0"/>
              <a:t>– Data for services provided by this system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sys </a:t>
            </a:r>
            <a:r>
              <a:rPr lang="en-US" sz="2000" dirty="0"/>
              <a:t>– Kernel and system information virtual filesystem</a:t>
            </a:r>
          </a:p>
          <a:p>
            <a:pPr>
              <a:spcBef>
                <a:spcPts val="0"/>
              </a:spcBef>
            </a:pPr>
            <a:r>
              <a:rPr lang="en-US" sz="2000" b="1" i="1" dirty="0" smtClean="0"/>
              <a:t>/</a:t>
            </a:r>
            <a:r>
              <a:rPr lang="en-US" sz="2000" b="1" i="1" dirty="0" err="1"/>
              <a:t>tmp</a:t>
            </a:r>
            <a:r>
              <a:rPr lang="en-US" sz="2000" b="1" i="1" dirty="0"/>
              <a:t>  </a:t>
            </a:r>
            <a:r>
              <a:rPr lang="en-US" sz="2000" dirty="0"/>
              <a:t>–  Temporary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usr</a:t>
            </a:r>
            <a:r>
              <a:rPr lang="en-US" sz="2000" b="1" dirty="0"/>
              <a:t> </a:t>
            </a:r>
            <a:r>
              <a:rPr lang="en-US" sz="2000" dirty="0"/>
              <a:t>–  Secondary hierarchy for read-only user data; contains the majority of (multi-) user </a:t>
            </a:r>
            <a:r>
              <a:rPr lang="en-US" sz="2000" dirty="0" smtClean="0"/>
              <a:t>tools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–  Variable files: files whose content is expected to </a:t>
            </a:r>
            <a:r>
              <a:rPr lang="en-US" sz="2000" dirty="0" smtClean="0"/>
              <a:t>change </a:t>
            </a:r>
            <a:r>
              <a:rPr lang="en-US" sz="2000" dirty="0"/>
              <a:t>during normal operation of the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Filesystem Hierarchy Standard</a:t>
            </a:r>
          </a:p>
        </p:txBody>
      </p:sp>
    </p:spTree>
    <p:extLst>
      <p:ext uri="{BB962C8B-B14F-4D97-AF65-F5344CB8AC3E}">
        <p14:creationId xmlns:p14="http://schemas.microsoft.com/office/powerpoint/2010/main" xmlns="" val="4244158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24707</TotalTime>
  <Words>3624</Words>
  <Application>Microsoft Office PowerPoint</Application>
  <PresentationFormat>Произвольный</PresentationFormat>
  <Paragraphs>826</Paragraphs>
  <Slides>42</Slides>
  <Notes>35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Computer Architecture and Operating Systems Lecture 7: I/O and Files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Linux Filesystem Hierarchy Standard</vt:lpstr>
      <vt:lpstr>Virtual File Systems</vt:lpstr>
      <vt:lpstr>Virtual File Systems (Cont.)</vt:lpstr>
      <vt:lpstr>Virtual File System Implementation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Unix I/O vs. Standard I/O</vt:lpstr>
      <vt:lpstr>Pros and Cons of Unix I/O</vt:lpstr>
      <vt:lpstr>Pros and Cons of Standard I/O</vt:lpstr>
      <vt:lpstr>Choosing I/O Functions</vt:lpstr>
      <vt:lpstr>Aside: Working with Binary Files</vt:lpstr>
      <vt:lpstr>Fun with File Descriptors (1)</vt:lpstr>
      <vt:lpstr>Fun with File Descriptors (2)</vt:lpstr>
      <vt:lpstr>Fun with File Descriptors (3)</vt:lpstr>
      <vt:lpstr>Accessing Directories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654</cp:revision>
  <dcterms:created xsi:type="dcterms:W3CDTF">2015-11-11T03:30:50Z</dcterms:created>
  <dcterms:modified xsi:type="dcterms:W3CDTF">2021-04-20T08:29:47Z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