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11" r:id="rId3"/>
    <p:sldId id="309" r:id="rId4"/>
    <p:sldId id="310" r:id="rId5"/>
    <p:sldId id="312" r:id="rId6"/>
    <p:sldId id="313" r:id="rId7"/>
    <p:sldId id="27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27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</a:t>
            </a:r>
            <a:r>
              <a:rPr lang="en-US" b="1" dirty="0" smtClean="0"/>
              <a:t>Instructions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i="1" dirty="0" smtClean="0"/>
              <a:t>Design Principle 1:</a:t>
            </a:r>
            <a:r>
              <a:rPr lang="en-US" altLang="en-US" dirty="0" smtClean="0"/>
              <a:t> Simplicity </a:t>
            </a:r>
            <a:r>
              <a:rPr lang="en-US" altLang="en-US" dirty="0" smtClean="0"/>
              <a:t>favors </a:t>
            </a:r>
            <a:r>
              <a:rPr lang="en-US" altLang="en-US" dirty="0" smtClean="0"/>
              <a:t>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i="1" dirty="0" smtClean="0"/>
              <a:t>Design Principle 2:</a:t>
            </a:r>
            <a:r>
              <a:rPr lang="en-US" altLang="en-US" dirty="0" smtClean="0"/>
              <a:t> Smaller is faster</a:t>
            </a:r>
          </a:p>
          <a:p>
            <a:pPr lvl="1">
              <a:defRPr/>
            </a:pPr>
            <a:r>
              <a:rPr lang="en-US" altLang="en-US" dirty="0" smtClean="0"/>
              <a:t>c.f. main memory: millions of </a:t>
            </a:r>
            <a:r>
              <a:rPr lang="en-US" altLang="en-US" dirty="0" smtClean="0"/>
              <a:t>locations</a:t>
            </a:r>
          </a:p>
          <a:p>
            <a:r>
              <a:rPr lang="en-US" altLang="en-US" i="1" dirty="0" smtClean="0"/>
              <a:t>Design </a:t>
            </a:r>
            <a:r>
              <a:rPr lang="en-US" altLang="en-US" i="1" dirty="0" smtClean="0"/>
              <a:t>Principle 3: </a:t>
            </a:r>
            <a:r>
              <a:rPr lang="en-US" altLang="en-US" dirty="0" smtClean="0"/>
              <a:t>Good design demands good </a:t>
            </a:r>
            <a:r>
              <a:rPr lang="en-US" altLang="en-US" dirty="0" smtClean="0"/>
              <a:t>compromises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  <a:endParaRPr lang="en-US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</a:t>
            </a:r>
            <a:r>
              <a:rPr lang="en-US" altLang="en-US" dirty="0" smtClean="0"/>
              <a:t>register </a:t>
            </a:r>
            <a:r>
              <a:rPr lang="en-US" altLang="en-US" dirty="0" smtClean="0"/>
              <a:t>5-bit numbers</a:t>
            </a:r>
            <a:endParaRPr lang="en-US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</a:t>
            </a:r>
            <a:r>
              <a:rPr lang="en-US" altLang="en-US" dirty="0" smtClean="0"/>
              <a:t>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Example</a:t>
            </a:r>
            <a:endParaRPr lang="ru-RU" dirty="0"/>
          </a:p>
        </p:txBody>
      </p:sp>
      <p:sp>
        <p:nvSpPr>
          <p:cNvPr id="5" name="Rectangle 37"/>
          <p:cNvSpPr txBox="1">
            <a:spLocks noChangeArrowheads="1"/>
          </p:cNvSpPr>
          <p:nvPr/>
        </p:nvSpPr>
        <p:spPr>
          <a:xfrm>
            <a:off x="683170" y="3228078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ea typeface="+mn-ea"/>
                <a:cs typeface="+mn-cs"/>
              </a:rPr>
              <a:t>	add x9, x20, x21</a:t>
            </a:r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65078" y="4730257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1E3272"/>
                </a:solidFill>
              </a:rPr>
              <a:t>0000 0001 0101 1010 0000 0100 1011 0011</a:t>
            </a:r>
            <a:r>
              <a:rPr lang="en-US" altLang="en-US" sz="3200" baseline="-25000" dirty="0">
                <a:solidFill>
                  <a:srgbClr val="1E3272"/>
                </a:solidFill>
              </a:rPr>
              <a:t>two</a:t>
            </a:r>
            <a:r>
              <a:rPr lang="en-US" altLang="en-US" sz="3200" dirty="0">
                <a:solidFill>
                  <a:srgbClr val="1E3272"/>
                </a:solidFill>
              </a:rPr>
              <a:t> </a:t>
            </a:r>
            <a:r>
              <a:rPr lang="en-US" altLang="en-US" sz="3200" dirty="0" smtClean="0">
                <a:solidFill>
                  <a:srgbClr val="1E3272"/>
                </a:solidFill>
              </a:rPr>
              <a:t>= 015A04B3</a:t>
            </a:r>
            <a:r>
              <a:rPr lang="en-US" altLang="en-US" sz="3200" baseline="-25000" dirty="0" smtClean="0">
                <a:solidFill>
                  <a:srgbClr val="1E3272"/>
                </a:solidFill>
              </a:rPr>
              <a:t>16</a:t>
            </a:r>
            <a:endParaRPr lang="en-AU" altLang="en-US" sz="3200" dirty="0">
              <a:solidFill>
                <a:srgbClr val="1E3272"/>
              </a:solidFill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2834893" y="1371218"/>
            <a:ext cx="6801485" cy="776901"/>
            <a:chOff x="1331640" y="1391533"/>
            <a:chExt cx="6771978" cy="778313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funct7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rs2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rs1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rd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funct3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opcode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634552" y="1828096"/>
              <a:ext cx="645123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09544" y="1830677"/>
              <a:ext cx="645122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875932" y="1828096"/>
              <a:ext cx="645122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3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85071" y="3865329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292568" y="3865329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372068" y="3865329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391368" y="3865329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453156" y="3865329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470868" y="3865329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85071" y="4276664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292568" y="4276664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372068" y="4276664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391368" y="4276664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453156" y="4276664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470868" y="4276664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2691542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402749"/>
            <a:ext cx="6772275" cy="776287"/>
            <a:chOff x="1331640" y="1391533"/>
            <a:chExt cx="6771978" cy="77769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 dirty="0"/>
                <a:t>opcode</a:t>
              </a:r>
              <a:endParaRPr lang="en-AU" altLang="en-US" sz="20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511973"/>
            <a:ext cx="10515600" cy="36639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14176" y="1402748"/>
            <a:ext cx="6772275" cy="776901"/>
            <a:chOff x="1331640" y="1391533"/>
            <a:chExt cx="6771978" cy="77831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</a:t>
              </a:r>
              <a:endParaRPr lang="en-AU" altLang="en-US" sz="20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rs2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rs1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funct3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opcode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33163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08153" y="1830677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938212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74540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3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671326" y="1424973"/>
            <a:ext cx="1181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 err="1">
                <a:solidFill>
                  <a:srgbClr val="1E3272"/>
                </a:solidFill>
              </a:rPr>
              <a:t>imm</a:t>
            </a:r>
            <a:r>
              <a:rPr lang="en-US" altLang="en-US" dirty="0">
                <a:solidFill>
                  <a:srgbClr val="1E3272"/>
                </a:solidFill>
              </a:rPr>
              <a:t>[11:5]</a:t>
            </a: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7017901" y="1424973"/>
            <a:ext cx="1069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 err="1">
                <a:solidFill>
                  <a:srgbClr val="1E3272"/>
                </a:solidFill>
              </a:rPr>
              <a:t>imm</a:t>
            </a:r>
            <a:r>
              <a:rPr lang="en-US" altLang="en-US" dirty="0">
                <a:solidFill>
                  <a:srgbClr val="1E3272"/>
                </a:solidFill>
              </a:rPr>
              <a:t>[4:0]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11053</TotalTime>
  <Words>312</Words>
  <Application>Microsoft Office PowerPoint</Application>
  <PresentationFormat>Произвольный</PresentationFormat>
  <Paragraphs>131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Computer Architecture and Operating Systems Lecture 4: Instructions</vt:lpstr>
      <vt:lpstr>ISA Design Principles</vt:lpstr>
      <vt:lpstr>R-format Instructions</vt:lpstr>
      <vt:lpstr>R-format Example</vt:lpstr>
      <vt:lpstr>I-format Instructions</vt:lpstr>
      <vt:lpstr>S-format Instructions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149</cp:revision>
  <dcterms:created xsi:type="dcterms:W3CDTF">2015-11-11T03:30:50Z</dcterms:created>
  <dcterms:modified xsi:type="dcterms:W3CDTF">2020-10-29T22:03:07Z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