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6" r:id="rId3"/>
    <p:sldId id="273" r:id="rId4"/>
    <p:sldId id="274" r:id="rId5"/>
    <p:sldId id="277" r:id="rId6"/>
    <p:sldId id="280" r:id="rId7"/>
    <p:sldId id="282" r:id="rId8"/>
    <p:sldId id="283" r:id="rId9"/>
    <p:sldId id="284" r:id="rId10"/>
    <p:sldId id="285" r:id="rId11"/>
    <p:sldId id="287" r:id="rId12"/>
    <p:sldId id="279" r:id="rId13"/>
    <p:sldId id="289" r:id="rId14"/>
    <p:sldId id="290" r:id="rId15"/>
    <p:sldId id="291" r:id="rId16"/>
    <p:sldId id="288" r:id="rId17"/>
    <p:sldId id="286" r:id="rId18"/>
    <p:sldId id="281" r:id="rId19"/>
    <p:sldId id="278" r:id="rId20"/>
    <p:sldId id="275" r:id="rId21"/>
    <p:sldId id="272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272"/>
    <a:srgbClr val="1E3272"/>
    <a:srgbClr val="2F5CB5"/>
    <a:srgbClr val="F7B217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>
        <p:scale>
          <a:sx n="50" d="100"/>
          <a:sy n="50" d="100"/>
        </p:scale>
        <p:origin x="572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19.10.2020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19.10.2020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ndrewt0301.github.io/hse-acos-cours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smtClean="0"/>
              <a:t>: Introduction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019934"/>
              </p:ext>
            </p:extLst>
          </p:nvPr>
        </p:nvGraphicFramePr>
        <p:xfrm>
          <a:off x="1981200" y="1164336"/>
          <a:ext cx="8229600" cy="4583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99288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Feature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Specifiction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319191">
                <a:tc>
                  <a:txBody>
                    <a:bodyPr/>
                    <a:lstStyle/>
                    <a:p>
                      <a:r>
                        <a:rPr lang="en-US" sz="2000" smtClean="0"/>
                        <a:t>Model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MacBook Pro 9,1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Name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Quad-Core Intel Core i7</a:t>
                      </a:r>
                      <a:endParaRPr lang="en-US" sz="2000"/>
                    </a:p>
                  </a:txBody>
                  <a:tcPr/>
                </a:tc>
              </a:tr>
              <a:tr h="453649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Speed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2,3 GHz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Number of Processors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1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Total Number of Cores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Floating-Point Operations per Cycle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L2 Cache (per Core)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256 KB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L3 Cache: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6 MB</a:t>
                      </a:r>
                      <a:endParaRPr lang="en-US" sz="2000"/>
                    </a:p>
                  </a:txBody>
                  <a:tcPr/>
                </a:tc>
              </a:tr>
              <a:tr h="441865">
                <a:tc>
                  <a:txBody>
                    <a:bodyPr/>
                    <a:lstStyle/>
                    <a:p>
                      <a:r>
                        <a:rPr lang="en-US" sz="2000" smtClean="0"/>
                        <a:t>Hyper-Threading Technology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Enabled</a:t>
                      </a:r>
                      <a:endParaRPr lang="en-US" sz="2000"/>
                    </a:p>
                  </a:txBody>
                  <a:tcPr/>
                </a:tc>
              </a:tr>
              <a:tr h="310047">
                <a:tc>
                  <a:txBody>
                    <a:bodyPr/>
                    <a:lstStyle/>
                    <a:p>
                      <a:r>
                        <a:rPr lang="en-US" sz="2000" smtClean="0"/>
                        <a:t>Memory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8 GB</a:t>
                      </a:r>
                      <a:endParaRPr lang="en-US" sz="2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5)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solidFill>
                <a:srgbClr val="F7B217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smtClean="0">
                    <a:solidFill>
                      <a:srgbClr val="1E3272"/>
                    </a:solidFill>
                  </a:rPr>
                  <a:t>Peak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en-US" sz="3200" b="1">
                    <a:solidFill>
                      <a:srgbClr val="1E3272"/>
                    </a:solidFill>
                  </a:rPr>
                  <a:t>)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* 1 * 4 * 4 </a:t>
                </a:r>
                <a:r>
                  <a:rPr lang="en-US" sz="3200" b="1">
                    <a:solidFill>
                      <a:srgbClr val="1E3272"/>
                    </a:solidFill>
                  </a:rPr>
                  <a:t>=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36 800 MFLOPS</a:t>
                </a:r>
                <a:endParaRPr lang="en-US" sz="3200" b="1">
                  <a:solidFill>
                    <a:srgbClr val="1E3272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blipFill rotWithShape="0">
                <a:blip r:embed="rId2"/>
                <a:stretch>
                  <a:fillRect l="-1185" t="-4808" r="-118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8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2" y="1178053"/>
            <a:ext cx="6119190" cy="5093538"/>
          </a:xfrm>
        </p:spPr>
        <p:txBody>
          <a:bodyPr>
            <a:noAutofit/>
          </a:bodyPr>
          <a:lstStyle/>
          <a:p>
            <a:r>
              <a:rPr lang="en-US" dirty="0"/>
              <a:t>1834 –</a:t>
            </a:r>
            <a:r>
              <a:rPr lang="en-US" dirty="0" smtClean="0"/>
              <a:t>71: </a:t>
            </a:r>
            <a:r>
              <a:rPr lang="en-US" dirty="0" smtClean="0"/>
              <a:t>Analytical Engine designed </a:t>
            </a:r>
            <a:r>
              <a:rPr lang="en-US" dirty="0"/>
              <a:t>by Charles </a:t>
            </a:r>
            <a:r>
              <a:rPr lang="en-US" dirty="0" smtClean="0"/>
              <a:t>Babbage</a:t>
            </a:r>
          </a:p>
          <a:p>
            <a:r>
              <a:rPr lang="en-US" dirty="0" smtClean="0"/>
              <a:t>Mechanical gears, where each gear represented a discrete value (0-9)</a:t>
            </a:r>
          </a:p>
          <a:p>
            <a:r>
              <a:rPr lang="en-US" dirty="0" smtClean="0"/>
              <a:t>Programs provided as </a:t>
            </a:r>
            <a:r>
              <a:rPr lang="en-US" dirty="0" smtClean="0"/>
              <a:t>punched cards</a:t>
            </a:r>
            <a:endParaRPr lang="en-US" dirty="0"/>
          </a:p>
          <a:p>
            <a:r>
              <a:rPr lang="en-US" dirty="0" smtClean="0"/>
              <a:t>Never finished due to technological restrictions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Generation </a:t>
            </a:r>
            <a:r>
              <a:rPr lang="en-US" dirty="0" smtClean="0"/>
              <a:t>– Mechanical</a:t>
            </a:r>
            <a:endParaRPr lang="en-US" dirty="0"/>
          </a:p>
        </p:txBody>
      </p:sp>
      <p:pic>
        <p:nvPicPr>
          <p:cNvPr id="1026" name="Picture 2" descr="https://upload.wikimedia.org/wikipedia/commons/thumb/a/ac/AnalyticalMachine_Babbage_London.jpg/800px-AnalyticalMachine_Babbage_Lond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704" y="1557830"/>
            <a:ext cx="419100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9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7" y="1178053"/>
            <a:ext cx="5473151" cy="5071048"/>
          </a:xfrm>
        </p:spPr>
        <p:txBody>
          <a:bodyPr>
            <a:normAutofit/>
          </a:bodyPr>
          <a:lstStyle/>
          <a:p>
            <a:r>
              <a:rPr lang="en-US" dirty="0" smtClean="0"/>
              <a:t>1945–55: </a:t>
            </a:r>
            <a:r>
              <a:rPr lang="en-US" dirty="0" smtClean="0"/>
              <a:t>first machines were </a:t>
            </a:r>
            <a:r>
              <a:rPr lang="en-US" dirty="0" smtClean="0"/>
              <a:t>created (</a:t>
            </a:r>
            <a:r>
              <a:rPr lang="en-US" dirty="0" err="1" smtClean="0"/>
              <a:t>Atanasoff</a:t>
            </a:r>
            <a:r>
              <a:rPr lang="en-US" dirty="0" smtClean="0"/>
              <a:t>–Berry, </a:t>
            </a:r>
            <a:r>
              <a:rPr lang="en-US" dirty="0" smtClean="0"/>
              <a:t>Z3, Colossus, </a:t>
            </a:r>
            <a:r>
              <a:rPr lang="en-US" dirty="0" smtClean="0"/>
              <a:t>ENIAC)</a:t>
            </a:r>
            <a:endParaRPr lang="en-US" dirty="0" smtClean="0"/>
          </a:p>
          <a:p>
            <a:r>
              <a:rPr lang="en-US" dirty="0" smtClean="0"/>
              <a:t>All programming </a:t>
            </a:r>
            <a:r>
              <a:rPr lang="en-US" dirty="0" smtClean="0"/>
              <a:t>in pure </a:t>
            </a:r>
            <a:r>
              <a:rPr lang="en-US" dirty="0" smtClean="0"/>
              <a:t>machine </a:t>
            </a:r>
            <a:r>
              <a:rPr lang="en-US" dirty="0" smtClean="0"/>
              <a:t>language</a:t>
            </a:r>
          </a:p>
          <a:p>
            <a:r>
              <a:rPr lang="en-US" dirty="0"/>
              <a:t>C</a:t>
            </a:r>
            <a:r>
              <a:rPr lang="en-US" dirty="0" smtClean="0"/>
              <a:t>onnecting </a:t>
            </a:r>
            <a:r>
              <a:rPr lang="en-US" dirty="0"/>
              <a:t>boards and </a:t>
            </a:r>
            <a:r>
              <a:rPr lang="en-US" dirty="0" smtClean="0"/>
              <a:t>wires, punched cards</a:t>
            </a:r>
            <a:r>
              <a:rPr lang="en-US" dirty="0" smtClean="0"/>
              <a:t> (later)</a:t>
            </a:r>
          </a:p>
          <a:p>
            <a:r>
              <a:rPr lang="en-US" dirty="0" smtClean="0"/>
              <a:t>Stored </a:t>
            </a:r>
            <a:r>
              <a:rPr lang="en-US" dirty="0" smtClean="0"/>
              <a:t>program </a:t>
            </a:r>
            <a:r>
              <a:rPr lang="en-US" dirty="0" smtClean="0"/>
              <a:t>concept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Generation - </a:t>
            </a:r>
            <a:r>
              <a:rPr lang="en-US" dirty="0"/>
              <a:t>Vacuum </a:t>
            </a:r>
            <a:r>
              <a:rPr lang="en-US" dirty="0" smtClean="0"/>
              <a:t>Tubes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142386" y="1289132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Input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42387" y="5463909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7B217"/>
                </a:solidFill>
              </a:rPr>
              <a:t>Output</a:t>
            </a:r>
            <a:endParaRPr lang="en-US" sz="3200" b="1">
              <a:solidFill>
                <a:srgbClr val="F7B21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1657" y="2506814"/>
            <a:ext cx="4962144" cy="25040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8872729" y="2074324"/>
            <a:ext cx="1190" cy="43249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8872729" y="5010911"/>
            <a:ext cx="1191" cy="452998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32233" y="2770632"/>
            <a:ext cx="1749287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Memory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99583" y="2770632"/>
            <a:ext cx="2454965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054548" y="3339592"/>
            <a:ext cx="377685" cy="3534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9054548" y="4187952"/>
            <a:ext cx="377685" cy="508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21425" y="2980944"/>
            <a:ext cx="2023872" cy="71323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Arithmetical </a:t>
            </a:r>
            <a:r>
              <a:rPr lang="en-US" sz="2400" b="1" dirty="0">
                <a:solidFill>
                  <a:srgbClr val="2F5CB5"/>
                </a:solidFill>
              </a:rPr>
              <a:t>/</a:t>
            </a:r>
            <a:r>
              <a:rPr lang="en-US" sz="2400" b="1" dirty="0" smtClean="0">
                <a:solidFill>
                  <a:srgbClr val="2F5CB5"/>
                </a:solidFill>
              </a:rPr>
              <a:t> </a:t>
            </a:r>
            <a:r>
              <a:rPr lang="en-US" sz="2400" b="1" dirty="0" smtClean="0">
                <a:solidFill>
                  <a:srgbClr val="2F5CB5"/>
                </a:solidFill>
              </a:rPr>
              <a:t>Logic Unit</a:t>
            </a:r>
            <a:endParaRPr lang="en-US" sz="2400" b="1" dirty="0">
              <a:solidFill>
                <a:srgbClr val="2F5CB5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18045" y="3869726"/>
            <a:ext cx="2023872" cy="72056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Control Unit</a:t>
            </a:r>
            <a:endParaRPr lang="en-US" sz="2400" b="1" dirty="0">
              <a:solidFill>
                <a:srgbClr val="2F5CB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5846064" cy="52227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1955-65: era of mainframes (e.g. IBM 7094)</a:t>
            </a:r>
            <a:r>
              <a:rPr lang="ru-RU" dirty="0" smtClean="0"/>
              <a:t> </a:t>
            </a:r>
            <a:r>
              <a:rPr lang="en-US" dirty="0" smtClean="0"/>
              <a:t>used in large companies</a:t>
            </a:r>
          </a:p>
          <a:p>
            <a:r>
              <a:rPr lang="en-US" dirty="0" smtClean="0"/>
              <a:t>Programming in assembly language and FORTRAN</a:t>
            </a:r>
          </a:p>
          <a:p>
            <a:r>
              <a:rPr lang="en-US" dirty="0" smtClean="0"/>
              <a:t>Batch systems (IO was separated from calculations)</a:t>
            </a:r>
          </a:p>
          <a:p>
            <a:r>
              <a:rPr lang="en-US" dirty="0" smtClean="0"/>
              <a:t>Punched cards and magnetic tape</a:t>
            </a:r>
          </a:p>
          <a:p>
            <a:r>
              <a:rPr lang="en-US" dirty="0" smtClean="0"/>
              <a:t>Loaders (OS ancestors)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Generation - </a:t>
            </a:r>
            <a:r>
              <a:rPr lang="en-US" dirty="0" smtClean="0"/>
              <a:t>Transistors</a:t>
            </a:r>
            <a:endParaRPr lang="en-US" dirty="0"/>
          </a:p>
        </p:txBody>
      </p:sp>
      <p:pic>
        <p:nvPicPr>
          <p:cNvPr id="1026" name="Picture 2" descr="https://upload.wikimedia.org/wikipedia/commons/thumb/f/fb/IBM_7094_console2.agr.JPG/1024px-IBM_7094_console2.ag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024" y="1862630"/>
            <a:ext cx="455168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9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P9927G  Integrated Circu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544" y="10213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1" y="1178052"/>
            <a:ext cx="6642100" cy="52735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1965–1980: </a:t>
            </a:r>
            <a:r>
              <a:rPr lang="en-US" dirty="0" smtClean="0"/>
              <a:t>computer lines using the same instruction set architecture (e.g. IBM 360)</a:t>
            </a:r>
          </a:p>
          <a:p>
            <a:r>
              <a:rPr lang="en-US" dirty="0" smtClean="0"/>
              <a:t>First operating systems (e.g. OS/360, MULTICS)</a:t>
            </a:r>
          </a:p>
          <a:p>
            <a:r>
              <a:rPr lang="en-US" dirty="0"/>
              <a:t>M</a:t>
            </a:r>
            <a:r>
              <a:rPr lang="en-US" dirty="0" smtClean="0"/>
              <a:t>ultiprogramming</a:t>
            </a:r>
            <a:r>
              <a:rPr lang="ru-RU" dirty="0" smtClean="0"/>
              <a:t> </a:t>
            </a:r>
            <a:r>
              <a:rPr lang="en-US" dirty="0" smtClean="0"/>
              <a:t>and timesharing</a:t>
            </a:r>
          </a:p>
          <a:p>
            <a:r>
              <a:rPr lang="en-US" dirty="0" smtClean="0"/>
              <a:t>Computer as utility</a:t>
            </a:r>
          </a:p>
          <a:p>
            <a:r>
              <a:rPr lang="en-US" dirty="0" smtClean="0"/>
              <a:t>Programming languages and compilers (LISP, BASIC, C)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Integrated Circuits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44825" y="3177032"/>
            <a:ext cx="2111513" cy="6930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3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4825" y="3873876"/>
            <a:ext cx="2111513" cy="6905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2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44825" y="4570795"/>
            <a:ext cx="2111513" cy="6959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1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4825" y="5267561"/>
            <a:ext cx="2111513" cy="10612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Operating</a:t>
            </a:r>
          </a:p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System</a:t>
            </a:r>
            <a:endParaRPr lang="en-US" sz="3600" b="1" dirty="0">
              <a:solidFill>
                <a:srgbClr val="273272"/>
              </a:solidFill>
            </a:endParaRPr>
          </a:p>
        </p:txBody>
      </p:sp>
      <p:cxnSp>
        <p:nvCxnSpPr>
          <p:cNvPr id="14" name="Straight Connector 13"/>
          <p:cNvCxnSpPr>
            <a:endCxn id="7" idx="3"/>
          </p:cNvCxnSpPr>
          <p:nvPr/>
        </p:nvCxnSpPr>
        <p:spPr>
          <a:xfrm flipH="1" flipV="1">
            <a:off x="9456338" y="3523579"/>
            <a:ext cx="1094181" cy="1088744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3"/>
          </p:cNvCxnSpPr>
          <p:nvPr/>
        </p:nvCxnSpPr>
        <p:spPr>
          <a:xfrm flipH="1">
            <a:off x="9456338" y="4599513"/>
            <a:ext cx="1071956" cy="1198688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9" idx="3"/>
          </p:cNvCxnSpPr>
          <p:nvPr/>
        </p:nvCxnSpPr>
        <p:spPr>
          <a:xfrm flipH="1">
            <a:off x="9456338" y="4599513"/>
            <a:ext cx="1071956" cy="319252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3"/>
          </p:cNvCxnSpPr>
          <p:nvPr/>
        </p:nvCxnSpPr>
        <p:spPr>
          <a:xfrm flipH="1" flipV="1">
            <a:off x="9456338" y="4219133"/>
            <a:ext cx="1071956" cy="386785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80183" y="3367486"/>
            <a:ext cx="1636648" cy="894678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800" b="1" dirty="0" smtClean="0">
                <a:solidFill>
                  <a:srgbClr val="1E3272"/>
                </a:solidFill>
              </a:rPr>
              <a:t>Memory Partitions</a:t>
            </a:r>
            <a:endParaRPr lang="en-US" sz="2800" b="1" dirty="0" smtClean="0">
              <a:solidFill>
                <a:srgbClr val="1E3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1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6515100" cy="49978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VLSI and PC </a:t>
            </a:r>
            <a:endParaRPr lang="en-US" dirty="0"/>
          </a:p>
        </p:txBody>
      </p:sp>
      <p:pic>
        <p:nvPicPr>
          <p:cNvPr id="3074" name="Picture 2" descr="The Lisa - MacStor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129" y="3574163"/>
            <a:ext cx="3600450" cy="23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VLSI Tutorial - IC Design Process: A Beginner's Overview to VLSI  Technology | Ude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829" y="1210309"/>
            <a:ext cx="35718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0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– </a:t>
            </a:r>
            <a:r>
              <a:rPr lang="en-US" dirty="0" smtClean="0"/>
              <a:t>Mobile devices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6407426" cy="4997896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/>
              <a:t>Cofounded Intel in 1968 with Robert Noyce. </a:t>
            </a:r>
          </a:p>
          <a:p>
            <a:pPr>
              <a:spcBef>
                <a:spcPct val="20000"/>
              </a:spcBef>
            </a:pPr>
            <a:r>
              <a:rPr lang="en-US" b="1"/>
              <a:t>Moore’s Law:</a:t>
            </a:r>
            <a:r>
              <a:rPr lang="en-US"/>
              <a:t> number of transistors on a computer chip doubles every year (observed in 1965)</a:t>
            </a:r>
          </a:p>
          <a:p>
            <a:pPr>
              <a:spcBef>
                <a:spcPct val="20000"/>
              </a:spcBef>
            </a:pPr>
            <a:r>
              <a:rPr lang="en-US"/>
              <a:t>Since 1975, transistor counts have doubled every two years.</a:t>
            </a:r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Gordon Moore</a:t>
            </a:r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81" y="1288774"/>
            <a:ext cx="301625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83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Core Performance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60" y="1029301"/>
            <a:ext cx="9371076" cy="5235321"/>
          </a:xfrm>
          <a:prstGeom prst="rect">
            <a:avLst/>
          </a:prstGeom>
        </p:spPr>
      </p:pic>
      <p:sp>
        <p:nvSpPr>
          <p:cNvPr id="6" name="AutoShape 7"/>
          <p:cNvSpPr>
            <a:spLocks/>
          </p:cNvSpPr>
          <p:nvPr/>
        </p:nvSpPr>
        <p:spPr bwMode="auto">
          <a:xfrm>
            <a:off x="2508802" y="6371263"/>
            <a:ext cx="7174395" cy="331969"/>
          </a:xfrm>
          <a:prstGeom prst="borderCallout1">
            <a:avLst>
              <a:gd name="adj1" fmla="val -18326"/>
              <a:gd name="adj2" fmla="val 90883"/>
              <a:gd name="adj3" fmla="val -468578"/>
              <a:gd name="adj4" fmla="val 105938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1800"/>
              <a:t>Constrained by power, instruction-level parallelism, memory latency</a:t>
            </a:r>
          </a:p>
        </p:txBody>
      </p:sp>
    </p:spTree>
    <p:extLst>
      <p:ext uri="{BB962C8B-B14F-4D97-AF65-F5344CB8AC3E}">
        <p14:creationId xmlns:p14="http://schemas.microsoft.com/office/powerpoint/2010/main" val="19741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Design for </a:t>
            </a:r>
            <a:r>
              <a:rPr lang="en-US" altLang="en-US" sz="3200" b="1" i="1" dirty="0" smtClean="0"/>
              <a:t>Moore’s Law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Use </a:t>
            </a:r>
            <a:r>
              <a:rPr lang="en-US" altLang="en-US" sz="3200" b="1" i="1" dirty="0" smtClean="0"/>
              <a:t>abstraction</a:t>
            </a:r>
            <a:r>
              <a:rPr lang="en-US" altLang="en-US" sz="3200" dirty="0" smtClean="0"/>
              <a:t> to simplify design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Make the </a:t>
            </a:r>
            <a:r>
              <a:rPr lang="en-US" altLang="en-US" sz="3200" b="1" i="1" dirty="0" smtClean="0"/>
              <a:t>common case fast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parallelism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pipelining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prediction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b="1" i="1" dirty="0" smtClean="0"/>
              <a:t>Hierarchy</a:t>
            </a:r>
            <a:r>
              <a:rPr lang="en-US" altLang="en-US" sz="3200" dirty="0" smtClean="0"/>
              <a:t> of memories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b="1" i="1" dirty="0" smtClean="0"/>
              <a:t>Dependability</a:t>
            </a:r>
            <a:r>
              <a:rPr lang="en-US" altLang="en-US" sz="3200" dirty="0" smtClean="0"/>
              <a:t>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redundancy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Eight Great Ideas</a:t>
            </a:r>
            <a:endParaRPr lang="ru-RU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1787" y="1077212"/>
            <a:ext cx="1211580" cy="1363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8348" y="1428021"/>
            <a:ext cx="1092994" cy="149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2894" y="2709813"/>
            <a:ext cx="1257300" cy="101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83779" y="3044682"/>
            <a:ext cx="1171575" cy="125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74813" y="3917900"/>
            <a:ext cx="1257300" cy="142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323676" y="4327957"/>
            <a:ext cx="1143000" cy="149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11908" y="5390405"/>
            <a:ext cx="1257300" cy="126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274257" y="5913080"/>
            <a:ext cx="1376363" cy="88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3515100"/>
            <a:ext cx="10515600" cy="3016329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/>
              <a:t>Wiki</a:t>
            </a:r>
            <a:endParaRPr lang="en-US" sz="3500" b="1" dirty="0" smtClean="0">
              <a:hlinkClick r:id="rId2"/>
            </a:endParaRPr>
          </a:p>
          <a:p>
            <a:pPr>
              <a:buNone/>
            </a:pPr>
            <a:r>
              <a:rPr lang="en-US" sz="3200" dirty="0" smtClean="0">
                <a:hlinkClick r:id="rId2"/>
              </a:rPr>
              <a:t>http://wiki.cs.hse.ru/ACOS_DSBA_2020/2021</a:t>
            </a:r>
          </a:p>
          <a:p>
            <a:r>
              <a:rPr lang="en-US" sz="3500" b="1" dirty="0" smtClean="0"/>
              <a:t>Web site</a:t>
            </a:r>
            <a:endParaRPr lang="ru-RU" sz="3500" b="1" dirty="0" smtClean="0"/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https://andrewt0301.github.io/hse-acos-course/</a:t>
            </a:r>
            <a:endParaRPr lang="en-US" sz="3200" dirty="0" smtClean="0"/>
          </a:p>
          <a:p>
            <a:r>
              <a:rPr lang="en-US" sz="3500" b="1" dirty="0" smtClean="0"/>
              <a:t>Telegram channel</a:t>
            </a:r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https://t.me/joinchat/AAAAAFDXhCd-WvYYZwBPGQ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Resources</a:t>
            </a:r>
            <a:endParaRPr lang="ru-RU" dirty="0"/>
          </a:p>
        </p:txBody>
      </p:sp>
      <p:pic>
        <p:nvPicPr>
          <p:cNvPr id="6" name="Рисунок 5" descr="hifive-unleashed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3501" y="1079358"/>
            <a:ext cx="6191250" cy="237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838199" y="1178053"/>
            <a:ext cx="5289469" cy="528212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Hiding details when  they are</a:t>
            </a:r>
            <a:r>
              <a:rPr lang="ru-RU" sz="4000" dirty="0" smtClean="0"/>
              <a:t> </a:t>
            </a:r>
            <a:r>
              <a:rPr lang="en-US" sz="4000" dirty="0" smtClean="0"/>
              <a:t>not important</a:t>
            </a:r>
            <a:endParaRPr lang="ru-RU" sz="4000" dirty="0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324597" y="1036120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Левая фигурная скобка 9"/>
          <p:cNvSpPr/>
          <p:nvPr/>
        </p:nvSpPr>
        <p:spPr>
          <a:xfrm>
            <a:off x="7600203" y="1080655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448286" y="1674423"/>
            <a:ext cx="1674421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F5CB5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F5CB5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F5CB5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25038" y="3669490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Andrei Tatarnikov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73826" y="4229935"/>
            <a:ext cx="10515600" cy="237274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Assistants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TODO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Team</a:t>
            </a:r>
            <a:endParaRPr lang="ru-RU" dirty="0"/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3327" y="1547041"/>
            <a:ext cx="2190750" cy="2190750"/>
          </a:xfrm>
          <a:prstGeom prst="rect">
            <a:avLst/>
          </a:prstGeom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848100" y="1009828"/>
            <a:ext cx="10515600" cy="70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616257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400" dirty="0" smtClean="0"/>
              <a:t>Syllabus (</a:t>
            </a:r>
            <a:r>
              <a:rPr lang="en-US" sz="4400" dirty="0" smtClean="0">
                <a:solidFill>
                  <a:srgbClr val="2F5CB5"/>
                </a:solidFill>
              </a:rPr>
              <a:t>see the web site for details</a:t>
            </a:r>
            <a:r>
              <a:rPr lang="en-US" sz="4400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3: 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Assembly language programming (RISC-V)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4: Operating Systems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Operating System Architecture (Linux)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System programming in C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Final Exam</a:t>
            </a:r>
          </a:p>
          <a:p>
            <a:pPr lvl="1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Increase your computer </a:t>
            </a:r>
            <a:r>
              <a:rPr lang="en-US" sz="4000" dirty="0" smtClean="0"/>
              <a:t>literacy</a:t>
            </a:r>
            <a:endParaRPr lang="en-US" sz="4000" dirty="0" smtClean="0"/>
          </a:p>
          <a:p>
            <a:pPr>
              <a:lnSpc>
                <a:spcPct val="150000"/>
              </a:lnSpc>
            </a:pPr>
            <a:r>
              <a:rPr lang="en-US" sz="4000" dirty="0" smtClean="0"/>
              <a:t>Have an idea how computers under the hood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Better understand performance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programming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tools</a:t>
            </a:r>
            <a:endParaRPr lang="ru-RU" sz="4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Motivation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Example: Matrix Multiplication (part 1)</a:t>
            </a:r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56884" y="1201316"/>
            <a:ext cx="4673074" cy="518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1024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B[k][j]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%0.6f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start))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03071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Python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503.130450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4,27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2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</a:t>
            </a:r>
            <a:r>
              <a:rPr lang="en-US" smtClean="0"/>
              <a:t>Multiplication </a:t>
            </a:r>
            <a:r>
              <a:rPr lang="en-US"/>
              <a:t>(part </a:t>
            </a:r>
            <a:r>
              <a:rPr lang="en-US" smtClean="0"/>
              <a:t>2)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405431" y="1053681"/>
            <a:ext cx="5379719" cy="53276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Matrix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start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+=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][k] *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[k][j];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stop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(stop - start) *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1e-9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Java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12.946224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165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2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Matrix </a:t>
            </a:r>
            <a:r>
              <a:rPr lang="en-US"/>
              <a:t>Multiplication (part </a:t>
            </a:r>
            <a:r>
              <a:rPr lang="en-US" smtClean="0"/>
              <a:t>3)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77256" y="1048666"/>
            <a:ext cx="6435344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&lt;sys/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time.h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define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b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float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*start,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*end)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e-6*(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char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start, end;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k &lt; n; k++)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+=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][k] * B[k][j];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(&amp;end,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"%0.6f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&amp;end));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Содержимое 1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C Language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13.714264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3200" dirty="0" smtClean="0"/>
                  <a:t>~ 153 MFLOPS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Содержимое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  <a:blipFill rotWithShape="0">
                <a:blip r:embed="rId2"/>
                <a:stretch>
                  <a:fillRect l="-3287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9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0044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F7B217"/>
                </a:solidFill>
              </a:rPr>
              <a:t>C Language: Optimizations</a:t>
            </a:r>
            <a:endParaRPr lang="en-US" sz="4400" b="1">
              <a:solidFill>
                <a:srgbClr val="F7B217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4)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4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0080"/>
                </a:solidFill>
              </a:rPr>
              <a:t>Loop order: i, j, k</a:t>
            </a: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42306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B050"/>
                </a:solidFill>
              </a:rPr>
              <a:t>Loop order: i, k, </a:t>
            </a:r>
            <a:r>
              <a:rPr lang="en-US" altLang="en-US" sz="3200" b="1">
                <a:solidFill>
                  <a:srgbClr val="00B050"/>
                </a:solidFill>
              </a:rPr>
              <a:t>j</a:t>
            </a:r>
            <a:endParaRPr lang="en-US" altLang="en-US" sz="3200" b="1" smtClean="0">
              <a:solidFill>
                <a:srgbClr val="00B050"/>
              </a:solidFill>
            </a:endParaRP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8129016" y="2023563"/>
            <a:ext cx="374904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FF0000"/>
                </a:solidFill>
              </a:rPr>
              <a:t>Loop order: k, j, i</a:t>
            </a: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1071372" y="4739792"/>
            <a:ext cx="2289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1E3272"/>
                </a:solidFill>
              </a:rPr>
              <a:t>Running time:</a:t>
            </a:r>
          </a:p>
          <a:p>
            <a:r>
              <a:rPr lang="en-US" sz="2400">
                <a:solidFill>
                  <a:srgbClr val="1E3272"/>
                </a:solidFill>
              </a:rPr>
              <a:t>13.714264 sec.</a:t>
            </a:r>
          </a:p>
          <a:p>
            <a:r>
              <a:rPr lang="en-US" sz="2400" b="1">
                <a:solidFill>
                  <a:srgbClr val="1E3272"/>
                </a:solidFill>
              </a:rPr>
              <a:t>Performance</a:t>
            </a:r>
            <a:r>
              <a:rPr lang="en-US" sz="2400" b="1" smtClean="0">
                <a:solidFill>
                  <a:srgbClr val="1E3272"/>
                </a:solidFill>
              </a:rPr>
              <a:t>:</a:t>
            </a:r>
          </a:p>
          <a:p>
            <a:r>
              <a:rPr lang="en-US" sz="2400" smtClean="0">
                <a:solidFill>
                  <a:srgbClr val="1E3272"/>
                </a:solidFill>
              </a:rPr>
              <a:t>~ </a:t>
            </a:r>
            <a:r>
              <a:rPr lang="en-US" sz="2400">
                <a:solidFill>
                  <a:srgbClr val="1E3272"/>
                </a:solidFill>
              </a:rPr>
              <a:t>153 MFLOPS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012436" y="4739792"/>
            <a:ext cx="216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00B050"/>
                </a:solidFill>
              </a:rPr>
              <a:t>Running time:</a:t>
            </a:r>
          </a:p>
          <a:p>
            <a:r>
              <a:rPr lang="en-US" sz="2400">
                <a:solidFill>
                  <a:srgbClr val="00B050"/>
                </a:solidFill>
              </a:rPr>
              <a:t>2.739385 sec.</a:t>
            </a:r>
          </a:p>
          <a:p>
            <a:r>
              <a:rPr lang="en-US" sz="2400" b="1">
                <a:solidFill>
                  <a:srgbClr val="00B050"/>
                </a:solidFill>
              </a:rPr>
              <a:t>Performance</a:t>
            </a:r>
            <a:r>
              <a:rPr lang="en-US" sz="2400" b="1" smtClean="0">
                <a:solidFill>
                  <a:srgbClr val="00B050"/>
                </a:solidFill>
              </a:rPr>
              <a:t>:</a:t>
            </a:r>
          </a:p>
          <a:p>
            <a:r>
              <a:rPr lang="en-US" sz="2400">
                <a:solidFill>
                  <a:srgbClr val="00B050"/>
                </a:solidFill>
              </a:rPr>
              <a:t>~ 795 MFLOPS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1768" y="4757153"/>
            <a:ext cx="2383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FF0000"/>
                </a:solidFill>
              </a:rPr>
              <a:t>Running time:</a:t>
            </a:r>
          </a:p>
          <a:p>
            <a:r>
              <a:rPr lang="en-US" sz="2400">
                <a:solidFill>
                  <a:srgbClr val="FF0000"/>
                </a:solidFill>
              </a:rPr>
              <a:t>19.074106 sec.</a:t>
            </a:r>
          </a:p>
          <a:p>
            <a:r>
              <a:rPr lang="en-US" sz="2400" b="1">
                <a:solidFill>
                  <a:srgbClr val="FF0000"/>
                </a:solidFill>
              </a:rPr>
              <a:t>Performance</a:t>
            </a:r>
            <a:r>
              <a:rPr lang="en-US" sz="2400" b="1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>
                <a:solidFill>
                  <a:srgbClr val="FF0000"/>
                </a:solidFill>
              </a:rPr>
              <a:t>~ 113 MFLOPS</a:t>
            </a:r>
          </a:p>
        </p:txBody>
      </p:sp>
    </p:spTree>
    <p:extLst>
      <p:ext uri="{BB962C8B-B14F-4D97-AF65-F5344CB8AC3E}">
        <p14:creationId xmlns:p14="http://schemas.microsoft.com/office/powerpoint/2010/main" val="28088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6435</TotalTime>
  <Words>672</Words>
  <Application>Microsoft Office PowerPoint</Application>
  <PresentationFormat>Widescreen</PresentationFormat>
  <Paragraphs>205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Wingdings</vt:lpstr>
      <vt:lpstr>Тема Office</vt:lpstr>
      <vt:lpstr>Computer Architecture and Operating Systems Lecture 1: Introduction</vt:lpstr>
      <vt:lpstr>Course Resources</vt:lpstr>
      <vt:lpstr>Course Team</vt:lpstr>
      <vt:lpstr>Course Outline</vt:lpstr>
      <vt:lpstr>Course Motivation</vt:lpstr>
      <vt:lpstr>Example: Matrix Multiplication (part 1)</vt:lpstr>
      <vt:lpstr>Example: Matrix Multiplication (part 2)</vt:lpstr>
      <vt:lpstr>Example: Matrix Multiplication (part 3)</vt:lpstr>
      <vt:lpstr>Example: Matrix Multiplication (part 4)</vt:lpstr>
      <vt:lpstr>Example: Matrix Multiplication (part 5)</vt:lpstr>
      <vt:lpstr>History: 0th Generation – Mechanical</vt:lpstr>
      <vt:lpstr>History: 1st Generation - Vacuum Tubes</vt:lpstr>
      <vt:lpstr>History: 2nd Generation - Transistors</vt:lpstr>
      <vt:lpstr>History: 3rd Generation – Integrated Circuits</vt:lpstr>
      <vt:lpstr>History: 4th Generation – VLSI and PC </vt:lpstr>
      <vt:lpstr>History: 5th Generation – Mobile devices </vt:lpstr>
      <vt:lpstr>Gordon Moore</vt:lpstr>
      <vt:lpstr>Single Core Performance</vt:lpstr>
      <vt:lpstr>Eight Great Ideas</vt:lpstr>
      <vt:lpstr>Abstraction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54</cp:revision>
  <dcterms:created xsi:type="dcterms:W3CDTF">2015-11-11T03:30:50Z</dcterms:created>
  <dcterms:modified xsi:type="dcterms:W3CDTF">2020-10-20T07:40:08Z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