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397" r:id="rId13"/>
    <p:sldId id="398" r:id="rId14"/>
    <p:sldId id="399" r:id="rId15"/>
    <p:sldId id="401" r:id="rId16"/>
    <p:sldId id="400" r:id="rId17"/>
    <p:sldId id="402" r:id="rId18"/>
    <p:sldId id="410" r:id="rId19"/>
    <p:sldId id="411" r:id="rId20"/>
    <p:sldId id="412" r:id="rId21"/>
    <p:sldId id="414" r:id="rId22"/>
    <p:sldId id="413" r:id="rId23"/>
    <p:sldId id="403" r:id="rId24"/>
    <p:sldId id="404" r:id="rId25"/>
    <p:sldId id="3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80" d="100"/>
          <a:sy n="80" d="100"/>
        </p:scale>
        <p:origin x="-54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10</a:t>
            </a:r>
            <a:r>
              <a:rPr lang="en-US" b="1" smtClean="0"/>
              <a:t>: </a:t>
            </a:r>
            <a:r>
              <a:rPr lang="en-US" b="1" smtClean="0"/>
              <a:t>Exceptions</a:t>
            </a:r>
            <a:r>
              <a:rPr lang="en-US" b="1" smtClean="0"/>
              <a:t>. </a:t>
            </a:r>
            <a:r>
              <a:rPr lang="en-US" b="1" smtClean="0"/>
              <a:t>Multiple </a:t>
            </a:r>
            <a:r>
              <a:rPr lang="en-US" b="1" dirty="0" smtClean="0"/>
              <a:t>Issue. 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617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 overlaps multiple instructions</a:t>
            </a:r>
          </a:p>
          <a:p>
            <a:pPr lvl="1"/>
            <a:r>
              <a:rPr lang="en-US" altLang="en-US" dirty="0"/>
              <a:t>Could have multiple exceptions at once</a:t>
            </a:r>
          </a:p>
          <a:p>
            <a:r>
              <a:rPr lang="en-US" altLang="en-US" dirty="0"/>
              <a:t>Simple approach: deal with exception from earliest instruction</a:t>
            </a:r>
          </a:p>
          <a:p>
            <a:pPr lvl="1"/>
            <a:r>
              <a:rPr lang="en-US" altLang="en-US" dirty="0"/>
              <a:t>Flush subsequent instructions</a:t>
            </a:r>
          </a:p>
          <a:p>
            <a:pPr lvl="1"/>
            <a:r>
              <a:rPr lang="en-US" altLang="en-US" dirty="0"/>
              <a:t>“Precise” exceptions</a:t>
            </a:r>
          </a:p>
          <a:p>
            <a:r>
              <a:rPr lang="en-US" altLang="en-US" dirty="0"/>
              <a:t>In complex pipelines</a:t>
            </a:r>
          </a:p>
          <a:p>
            <a:pPr lvl="1"/>
            <a:r>
              <a:rPr lang="en-US" altLang="en-US" dirty="0"/>
              <a:t>Multiple instructions issued per cycle</a:t>
            </a:r>
          </a:p>
          <a:p>
            <a:pPr lvl="1"/>
            <a:r>
              <a:rPr lang="en-US" altLang="en-US" dirty="0"/>
              <a:t>Out-of-order completion</a:t>
            </a:r>
          </a:p>
          <a:p>
            <a:pPr lvl="1"/>
            <a:r>
              <a:rPr lang="en-US" altLang="en-US" dirty="0"/>
              <a:t>Maintaining precise exceptions is difficult</a:t>
            </a:r>
            <a:r>
              <a:rPr lang="en-US" altLang="en-US" dirty="0" smtClean="0"/>
              <a:t>!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52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Just stop pipeline and save state</a:t>
            </a:r>
          </a:p>
          <a:p>
            <a:pPr lvl="1"/>
            <a:r>
              <a:rPr lang="en-US" altLang="en-US" dirty="0"/>
              <a:t>Including exception cause(s)</a:t>
            </a:r>
          </a:p>
          <a:p>
            <a:r>
              <a:rPr lang="en-US" altLang="en-US" dirty="0"/>
              <a:t>Let the handler work out</a:t>
            </a:r>
          </a:p>
          <a:p>
            <a:pPr lvl="1"/>
            <a:r>
              <a:rPr lang="en-US" altLang="en-US" dirty="0"/>
              <a:t>Which instruction(s) had exceptions</a:t>
            </a:r>
          </a:p>
          <a:p>
            <a:pPr lvl="1"/>
            <a:r>
              <a:rPr lang="en-US" altLang="en-US" dirty="0"/>
              <a:t>Which to complete or flush</a:t>
            </a:r>
          </a:p>
          <a:p>
            <a:pPr lvl="2"/>
            <a:r>
              <a:rPr lang="en-US" altLang="en-US" sz="2800" dirty="0"/>
              <a:t>May require “manual” completion</a:t>
            </a:r>
          </a:p>
          <a:p>
            <a:r>
              <a:rPr lang="en-US" altLang="en-US" dirty="0"/>
              <a:t>Simplifies hardware, but more complex handler software</a:t>
            </a:r>
          </a:p>
          <a:p>
            <a:r>
              <a:rPr lang="en-US" altLang="en-US" dirty="0"/>
              <a:t>Not feasible for complex multiple-issue</a:t>
            </a:r>
            <a:br>
              <a:rPr lang="en-US" altLang="en-US" dirty="0"/>
            </a:br>
            <a:r>
              <a:rPr lang="en-US" altLang="en-US" dirty="0"/>
              <a:t>out-of-order pipelines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Imprecise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519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338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865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8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30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34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620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0119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26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32504" cy="5492304"/>
          </a:xfrm>
        </p:spPr>
        <p:txBody>
          <a:bodyPr/>
          <a:lstStyle/>
          <a:p>
            <a:r>
              <a:rPr lang="en-US" altLang="en-US" dirty="0"/>
              <a:t>“Unexpected” events requiring change</a:t>
            </a:r>
            <a:br>
              <a:rPr lang="en-US" altLang="en-US" dirty="0"/>
            </a:br>
            <a:r>
              <a:rPr lang="en-US" altLang="en-US" dirty="0"/>
              <a:t>in flow of control</a:t>
            </a:r>
          </a:p>
          <a:p>
            <a:pPr lvl="1"/>
            <a:r>
              <a:rPr lang="en-US" altLang="en-US" dirty="0"/>
              <a:t>Different ISAs use the terms differently</a:t>
            </a:r>
          </a:p>
          <a:p>
            <a:r>
              <a:rPr lang="en-US" altLang="en-US" dirty="0"/>
              <a:t>Exception</a:t>
            </a:r>
          </a:p>
          <a:p>
            <a:pPr lvl="1"/>
            <a:r>
              <a:rPr lang="en-US" altLang="en-US" dirty="0"/>
              <a:t>Arises within the CPU</a:t>
            </a:r>
          </a:p>
          <a:p>
            <a:pPr lvl="2"/>
            <a:r>
              <a:rPr lang="en-US" altLang="en-US" sz="2800" dirty="0"/>
              <a:t>e.g., undefined opcode, </a:t>
            </a:r>
            <a:r>
              <a:rPr lang="en-US" altLang="en-US" sz="2800" dirty="0" err="1"/>
              <a:t>syscall</a:t>
            </a:r>
            <a:r>
              <a:rPr lang="en-US" altLang="en-US" sz="2800" dirty="0"/>
              <a:t>, …</a:t>
            </a:r>
          </a:p>
          <a:p>
            <a:r>
              <a:rPr lang="en-US" altLang="en-US" dirty="0"/>
              <a:t>Interrupt</a:t>
            </a:r>
          </a:p>
          <a:p>
            <a:pPr lvl="1"/>
            <a:r>
              <a:rPr lang="en-US" altLang="en-US" dirty="0"/>
              <a:t>From an external I/O controller</a:t>
            </a:r>
          </a:p>
          <a:p>
            <a:r>
              <a:rPr lang="en-US" altLang="en-US" dirty="0"/>
              <a:t>Dealing with them without sacrificing performance is </a:t>
            </a:r>
            <a:r>
              <a:rPr lang="en-US" altLang="en-US" dirty="0" smtClean="0"/>
              <a:t>hard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and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728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68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927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xmlns="" val="387648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6010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7550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Save PC of offending (or interrupted) instruction</a:t>
            </a:r>
          </a:p>
          <a:p>
            <a:pPr lvl="1"/>
            <a:r>
              <a:rPr lang="en-US" altLang="en-US" dirty="0"/>
              <a:t>In RISC-V: Supervisor Exception Program Counter (SEPC)</a:t>
            </a:r>
          </a:p>
          <a:p>
            <a:r>
              <a:rPr lang="en-US" altLang="en-US" dirty="0" smtClean="0"/>
              <a:t>Save </a:t>
            </a:r>
            <a:r>
              <a:rPr lang="en-US" altLang="en-US" dirty="0"/>
              <a:t>indication of the problem</a:t>
            </a:r>
          </a:p>
          <a:p>
            <a:pPr lvl="1"/>
            <a:r>
              <a:rPr lang="en-US" altLang="en-US" dirty="0"/>
              <a:t>In RISC-V: Supervisor Exception Cause Register (SCAUSE)</a:t>
            </a:r>
          </a:p>
          <a:p>
            <a:pPr lvl="1"/>
            <a:r>
              <a:rPr lang="en-US" altLang="en-US" dirty="0"/>
              <a:t>64 bits, but most bits unused</a:t>
            </a:r>
          </a:p>
          <a:p>
            <a:pPr lvl="2"/>
            <a:r>
              <a:rPr lang="en-US" altLang="en-US" sz="2800" dirty="0"/>
              <a:t>Exception code field: 2 for undefined opcode, 12 for hardware malfunction, …</a:t>
            </a:r>
          </a:p>
          <a:p>
            <a:r>
              <a:rPr lang="en-US" altLang="en-US" dirty="0"/>
              <a:t>Jump to handler</a:t>
            </a:r>
          </a:p>
          <a:p>
            <a:pPr lvl="1"/>
            <a:r>
              <a:rPr lang="en-US" altLang="en-US" dirty="0"/>
              <a:t>Assume at 0000 0000 1C09 </a:t>
            </a:r>
            <a:r>
              <a:rPr lang="en-US" altLang="en-US" dirty="0" smtClean="0"/>
              <a:t>0000</a:t>
            </a:r>
            <a:r>
              <a:rPr lang="en-US" altLang="en-US" baseline="-25000" dirty="0" smtClean="0"/>
              <a:t>hex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7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Vectored Interrupts</a:t>
            </a:r>
          </a:p>
          <a:p>
            <a:pPr lvl="1"/>
            <a:r>
              <a:rPr lang="en-US" altLang="en-US" dirty="0"/>
              <a:t>Handler address determined by the cause</a:t>
            </a:r>
          </a:p>
          <a:p>
            <a:r>
              <a:rPr lang="en-US" altLang="en-US" dirty="0"/>
              <a:t>Exception vector address to be added to a vector table base register:</a:t>
            </a:r>
          </a:p>
          <a:p>
            <a:pPr lvl="1"/>
            <a:r>
              <a:rPr lang="en-US" altLang="en-US" dirty="0"/>
              <a:t>Undefined opcode	</a:t>
            </a:r>
            <a:r>
              <a:rPr lang="en-US" altLang="en-US" dirty="0" smtClean="0"/>
              <a:t>00 </a:t>
            </a:r>
            <a:r>
              <a:rPr lang="en-US" altLang="en-US" dirty="0"/>
              <a:t>0100 0000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Hardware malfunction:	01 1000 0000</a:t>
            </a:r>
            <a:r>
              <a:rPr lang="en-US" altLang="en-US" baseline="-25000" dirty="0"/>
              <a:t>two</a:t>
            </a:r>
            <a:endParaRPr lang="en-US" altLang="en-US" dirty="0"/>
          </a:p>
          <a:p>
            <a:pPr lvl="1"/>
            <a:r>
              <a:rPr lang="en-US" altLang="en-US" dirty="0"/>
              <a:t>…:				…</a:t>
            </a:r>
            <a:endParaRPr lang="en-US" altLang="en-US" baseline="-25000" dirty="0"/>
          </a:p>
          <a:p>
            <a:r>
              <a:rPr lang="en-US" altLang="en-US" dirty="0"/>
              <a:t>Instructions either</a:t>
            </a:r>
          </a:p>
          <a:p>
            <a:pPr lvl="1"/>
            <a:r>
              <a:rPr lang="en-US" altLang="en-US" dirty="0"/>
              <a:t>Deal with the interrupt, or</a:t>
            </a:r>
          </a:p>
          <a:p>
            <a:pPr lvl="1"/>
            <a:r>
              <a:rPr lang="en-US" altLang="en-US" dirty="0"/>
              <a:t>Jump to real </a:t>
            </a:r>
            <a:r>
              <a:rPr lang="en-US" altLang="en-US" dirty="0" smtClean="0"/>
              <a:t>handler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Alternate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34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cause, and transfer to relevant handler</a:t>
            </a:r>
          </a:p>
          <a:p>
            <a:r>
              <a:rPr lang="en-US" altLang="en-US" dirty="0"/>
              <a:t>Determine action required</a:t>
            </a:r>
          </a:p>
          <a:p>
            <a:r>
              <a:rPr lang="en-US" altLang="en-US" dirty="0"/>
              <a:t>If </a:t>
            </a:r>
            <a:r>
              <a:rPr lang="en-US" altLang="en-US" dirty="0" err="1"/>
              <a:t>restartable</a:t>
            </a:r>
            <a:endParaRPr lang="en-US" altLang="en-US" dirty="0"/>
          </a:p>
          <a:p>
            <a:pPr lvl="1"/>
            <a:r>
              <a:rPr lang="en-US" altLang="en-US" dirty="0"/>
              <a:t>Take corrective action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SEPC to return to program</a:t>
            </a:r>
          </a:p>
          <a:p>
            <a:r>
              <a:rPr lang="en-US" altLang="en-US" dirty="0"/>
              <a:t>Otherwise</a:t>
            </a:r>
          </a:p>
          <a:p>
            <a:pPr lvl="1"/>
            <a:r>
              <a:rPr lang="en-US" altLang="en-US" dirty="0"/>
              <a:t>Terminate program</a:t>
            </a:r>
          </a:p>
          <a:p>
            <a:pPr lvl="1"/>
            <a:r>
              <a:rPr lang="en-US" altLang="en-US" dirty="0"/>
              <a:t>Report error using SEPC, SCAUSE, </a:t>
            </a:r>
            <a:r>
              <a:rPr lang="en-US" altLang="en-US" dirty="0" smtClean="0"/>
              <a:t>…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9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Another form of control hazard</a:t>
            </a:r>
          </a:p>
          <a:p>
            <a:r>
              <a:rPr lang="en-US" altLang="en-US" dirty="0"/>
              <a:t>Consider malfunction on add in EX stage</a:t>
            </a:r>
          </a:p>
          <a:p>
            <a:pPr lvl="1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add x1, x2, x1</a:t>
            </a:r>
          </a:p>
          <a:p>
            <a:pPr lvl="1"/>
            <a:r>
              <a:rPr lang="en-US" altLang="en-US" dirty="0"/>
              <a:t>Prevent x1 from being clobbered</a:t>
            </a:r>
          </a:p>
          <a:p>
            <a:pPr lvl="1"/>
            <a:r>
              <a:rPr lang="en-US" altLang="en-US" dirty="0"/>
              <a:t>Complete previous instructions</a:t>
            </a:r>
          </a:p>
          <a:p>
            <a:pPr lvl="1"/>
            <a:r>
              <a:rPr lang="en-US" altLang="en-US" dirty="0"/>
              <a:t>Flush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and subsequent instructions</a:t>
            </a:r>
          </a:p>
          <a:p>
            <a:pPr lvl="1"/>
            <a:r>
              <a:rPr lang="en-US" altLang="en-US" dirty="0"/>
              <a:t>Set SEPC and SCAUSE register values</a:t>
            </a:r>
          </a:p>
          <a:p>
            <a:pPr lvl="1"/>
            <a:r>
              <a:rPr lang="en-US" altLang="en-US" dirty="0"/>
              <a:t>Transfer control to handler</a:t>
            </a:r>
          </a:p>
          <a:p>
            <a:r>
              <a:rPr lang="en-US" altLang="en-US" dirty="0"/>
              <a:t>Similar to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/>
            <a:r>
              <a:rPr lang="en-US" altLang="en-US" dirty="0"/>
              <a:t>Use much of the same </a:t>
            </a:r>
            <a:r>
              <a:rPr lang="en-US" altLang="en-US" dirty="0" smtClean="0"/>
              <a:t>hardware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in 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64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with Exceptions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5002" y="1188823"/>
            <a:ext cx="9100128" cy="548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431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Restartable</a:t>
            </a:r>
            <a:r>
              <a:rPr lang="en-US" altLang="en-US" dirty="0"/>
              <a:t> exceptions</a:t>
            </a:r>
          </a:p>
          <a:p>
            <a:pPr lvl="1"/>
            <a:r>
              <a:rPr lang="en-US" altLang="en-US" dirty="0"/>
              <a:t>Pipeline can flush the instruction</a:t>
            </a:r>
          </a:p>
          <a:p>
            <a:pPr lvl="1"/>
            <a:r>
              <a:rPr lang="en-US" altLang="en-US" dirty="0"/>
              <a:t>Handler executes, then returns to the instruction</a:t>
            </a:r>
          </a:p>
          <a:p>
            <a:pPr lvl="2"/>
            <a:r>
              <a:rPr lang="en-US" altLang="en-US" dirty="0" err="1"/>
              <a:t>Refetched</a:t>
            </a:r>
            <a:r>
              <a:rPr lang="en-US" altLang="en-US" dirty="0"/>
              <a:t> </a:t>
            </a:r>
            <a:r>
              <a:rPr lang="en-US" altLang="en-US" sz="2800" dirty="0"/>
              <a:t>and</a:t>
            </a:r>
            <a:r>
              <a:rPr lang="en-US" altLang="en-US" dirty="0"/>
              <a:t> executed from scratch</a:t>
            </a:r>
          </a:p>
          <a:p>
            <a:r>
              <a:rPr lang="en-US" altLang="en-US" dirty="0"/>
              <a:t>PC saved in SEPC register</a:t>
            </a:r>
          </a:p>
          <a:p>
            <a:pPr lvl="1"/>
            <a:r>
              <a:rPr lang="en-US" altLang="en-US" dirty="0"/>
              <a:t>Identifies causing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283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 on </a:t>
            </a:r>
            <a:r>
              <a:rPr lang="en-US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in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40	sub  x11, x2, x4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44	and  x12, x2, x5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48	</a:t>
            </a:r>
            <a:r>
              <a:rPr lang="en-AU" altLang="en-US" sz="2800" dirty="0" err="1">
                <a:latin typeface="Lucida Console" panose="020B0609040504020204" pitchFamily="49" charset="0"/>
              </a:rPr>
              <a:t>orr</a:t>
            </a:r>
            <a:r>
              <a:rPr lang="en-AU" altLang="en-US" sz="2800" dirty="0">
                <a:latin typeface="Lucida Console" panose="020B0609040504020204" pitchFamily="49" charset="0"/>
              </a:rPr>
              <a:t>  x13, x2, x6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r>
              <a:rPr lang="en-AU" altLang="en-US" sz="2800" dirty="0">
                <a:latin typeface="Lucida Console" panose="020B0609040504020204" pitchFamily="49" charset="0"/>
              </a:rPr>
              <a:t/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50	sub  x15, x6, x7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54	</a:t>
            </a:r>
            <a:r>
              <a:rPr lang="en-AU" altLang="en-US" sz="2800" dirty="0" err="1">
                <a:latin typeface="Lucida Console" panose="020B0609040504020204" pitchFamily="49" charset="0"/>
              </a:rPr>
              <a:t>ld</a:t>
            </a:r>
            <a:r>
              <a:rPr lang="en-AU" altLang="en-US" sz="2800" dirty="0">
                <a:latin typeface="Lucida Console" panose="020B0609040504020204" pitchFamily="49" charset="0"/>
              </a:rPr>
              <a:t>   x16, 100(x7)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altLang="en-US" dirty="0"/>
              <a:t>Handler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1C090000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x26</a:t>
            </a:r>
            <a:r>
              <a:rPr lang="en-AU" altLang="en-US" sz="2800" dirty="0">
                <a:latin typeface="Lucida Console" panose="020B0609040504020204" pitchFamily="49" charset="0"/>
              </a:rPr>
              <a:t>, 1000(x10)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 smtClean="0">
                <a:latin typeface="Lucida Console" panose="020B0609040504020204" pitchFamily="49" charset="0"/>
              </a:rPr>
              <a:t>1c090004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x27</a:t>
            </a:r>
            <a:r>
              <a:rPr lang="en-AU" altLang="en-US" sz="2800" dirty="0">
                <a:latin typeface="Lucida Console" panose="020B0609040504020204" pitchFamily="49" charset="0"/>
              </a:rPr>
              <a:t>, 1008(x10)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4983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20326</TotalTime>
  <Words>977</Words>
  <Application>Microsoft Office PowerPoint</Application>
  <PresentationFormat>Произвольный</PresentationFormat>
  <Paragraphs>277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10: Exceptions. Multiple Issue. </vt:lpstr>
      <vt:lpstr>Exceptions and Interrupts</vt:lpstr>
      <vt:lpstr>Handling Exceptions</vt:lpstr>
      <vt:lpstr>An Alternate Mechanism</vt:lpstr>
      <vt:lpstr>Handler Actions</vt:lpstr>
      <vt:lpstr>Exceptions in a Pipeline</vt:lpstr>
      <vt:lpstr>Pipeline with Exceptions</vt:lpstr>
      <vt:lpstr>Exception Properties</vt:lpstr>
      <vt:lpstr>Exception Example</vt:lpstr>
      <vt:lpstr>Multiple Exceptions</vt:lpstr>
      <vt:lpstr>Imprecise Exceptions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455</cp:revision>
  <dcterms:created xsi:type="dcterms:W3CDTF">2015-11-11T03:30:50Z</dcterms:created>
  <dcterms:modified xsi:type="dcterms:W3CDTF">2021-02-10T14:55:48Z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