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handoutMasterIdLst>
    <p:handoutMasterId r:id="rId13"/>
  </p:handoutMasterIdLst>
  <p:sldIdLst>
    <p:sldId id="256" r:id="rId2"/>
    <p:sldId id="296" r:id="rId3"/>
    <p:sldId id="297" r:id="rId4"/>
    <p:sldId id="298" r:id="rId5"/>
    <p:sldId id="299" r:id="rId6"/>
    <p:sldId id="300" r:id="rId7"/>
    <p:sldId id="301" r:id="rId8"/>
    <p:sldId id="302" r:id="rId9"/>
    <p:sldId id="303" r:id="rId10"/>
    <p:sldId id="272"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амкин Александр Сергеевич" initials="КАС"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E3272"/>
    <a:srgbClr val="F7B217"/>
    <a:srgbClr val="2F5CB5"/>
    <a:srgbClr val="F3B217"/>
    <a:srgbClr val="F07F09"/>
    <a:srgbClr val="FF6600"/>
    <a:srgbClr val="273272"/>
    <a:srgbClr val="F8BA30"/>
    <a:srgbClr val="FFC000"/>
    <a:srgbClr val="2E5E8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32" autoAdjust="0"/>
    <p:restoredTop sz="99729" autoAdjust="0"/>
  </p:normalViewPr>
  <p:slideViewPr>
    <p:cSldViewPr snapToGrid="0">
      <p:cViewPr>
        <p:scale>
          <a:sx n="80" d="100"/>
          <a:sy n="80" d="100"/>
        </p:scale>
        <p:origin x="-546"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3072"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106195-8D78-4F6F-B8E4-FA67975ACEF5}" type="datetimeFigureOut">
              <a:rPr lang="ru-RU" smtClean="0"/>
              <a:pPr/>
              <a:t>23.03.2021</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F301F6-630C-4517-9108-FC1E44EE8C87}" type="slidenum">
              <a:rPr lang="ru-RU" smtClean="0"/>
              <a:pPr/>
              <a:t>‹#›</a:t>
            </a:fld>
            <a:endParaRPr lang="ru-RU"/>
          </a:p>
        </p:txBody>
      </p:sp>
    </p:spTree>
    <p:extLst>
      <p:ext uri="{BB962C8B-B14F-4D97-AF65-F5344CB8AC3E}">
        <p14:creationId xmlns:p14="http://schemas.microsoft.com/office/powerpoint/2010/main" xmlns="" val="82727997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8212F1-C3D9-4F2B-8F42-5E960FE8BE51}" type="datetimeFigureOut">
              <a:rPr lang="ru-RU" smtClean="0"/>
              <a:pPr/>
              <a:t>23.03.2021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83B3A5-99BF-45D9-956B-DC57CC23AD97}" type="slidenum">
              <a:rPr lang="ru-RU" smtClean="0"/>
              <a:pPr/>
              <a:t>‹#›</a:t>
            </a:fld>
            <a:endParaRPr lang="ru-RU"/>
          </a:p>
        </p:txBody>
      </p:sp>
    </p:spTree>
    <p:extLst>
      <p:ext uri="{BB962C8B-B14F-4D97-AF65-F5344CB8AC3E}">
        <p14:creationId xmlns:p14="http://schemas.microsoft.com/office/powerpoint/2010/main" xmlns="" val="3865021395"/>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5583B3A5-99BF-45D9-956B-DC57CC23AD97}" type="slidenum">
              <a:rPr lang="ru-RU" smtClean="0"/>
              <a:pPr/>
              <a:t>1</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Верхний колонтитул 5"/>
          <p:cNvSpPr>
            <a:spLocks noGrp="1"/>
          </p:cNvSpPr>
          <p:nvPr>
            <p:ph type="hdr" sz="quarter" idx="12"/>
          </p:nvPr>
        </p:nvSpPr>
        <p:spPr/>
        <p:txBody>
          <a:bodyPr/>
          <a:lstStyle/>
          <a:p>
            <a:endParaRPr lang="ru-RU" dirty="0"/>
          </a:p>
        </p:txBody>
      </p:sp>
    </p:spTree>
    <p:extLst>
      <p:ext uri="{BB962C8B-B14F-4D97-AF65-F5344CB8AC3E}">
        <p14:creationId xmlns:p14="http://schemas.microsoft.com/office/powerpoint/2010/main" xmlns="" val="2381791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Верхний колонтитул 3"/>
          <p:cNvSpPr>
            <a:spLocks noGrp="1"/>
          </p:cNvSpPr>
          <p:nvPr>
            <p:ph type="hdr" sz="quarter" idx="10"/>
          </p:nvPr>
        </p:nvSpPr>
        <p:spPr/>
        <p:txBody>
          <a:bodyPr/>
          <a:lstStyle/>
          <a:p>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583B3A5-99BF-45D9-956B-DC57CC23AD97}" type="slidenum">
              <a:rPr lang="ru-RU" smtClean="0"/>
              <a:pPr/>
              <a:t>10</a:t>
            </a:fld>
            <a:endParaRPr lang="ru-RU"/>
          </a:p>
        </p:txBody>
      </p:sp>
    </p:spTree>
    <p:extLst>
      <p:ext uri="{BB962C8B-B14F-4D97-AF65-F5344CB8AC3E}">
        <p14:creationId xmlns:p14="http://schemas.microsoft.com/office/powerpoint/2010/main" xmlns="" val="19159508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12" name="Rectangle 5"/>
          <p:cNvSpPr/>
          <p:nvPr userDrawn="1"/>
        </p:nvSpPr>
        <p:spPr>
          <a:xfrm>
            <a:off x="-1" y="2601087"/>
            <a:ext cx="12192001" cy="1603772"/>
          </a:xfrm>
          <a:prstGeom prst="rect">
            <a:avLst/>
          </a:prstGeom>
          <a:solidFill>
            <a:srgbClr val="2F5CB5"/>
          </a:solidFill>
          <a:ln w="19050" cap="sq" cmpd="sng" algn="ctr">
            <a:solidFill>
              <a:srgbClr val="FF6600"/>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3" name="Rectangle 6"/>
          <p:cNvSpPr/>
          <p:nvPr userDrawn="1"/>
        </p:nvSpPr>
        <p:spPr>
          <a:xfrm>
            <a:off x="0" y="2545985"/>
            <a:ext cx="12192000" cy="59883"/>
          </a:xfrm>
          <a:prstGeom prst="rect">
            <a:avLst/>
          </a:prstGeom>
          <a:solidFill>
            <a:srgbClr val="F7B217"/>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Rectangle 9"/>
          <p:cNvSpPr/>
          <p:nvPr userDrawn="1"/>
        </p:nvSpPr>
        <p:spPr>
          <a:xfrm>
            <a:off x="0" y="4210574"/>
            <a:ext cx="12192000" cy="45719"/>
          </a:xfrm>
          <a:prstGeom prst="rect">
            <a:avLst/>
          </a:prstGeom>
          <a:solidFill>
            <a:srgbClr val="F7B217"/>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6" name="Title 7"/>
          <p:cNvSpPr>
            <a:spLocks noGrp="1"/>
          </p:cNvSpPr>
          <p:nvPr>
            <p:ph type="ctrTitle"/>
          </p:nvPr>
        </p:nvSpPr>
        <p:spPr>
          <a:xfrm>
            <a:off x="0" y="2601227"/>
            <a:ext cx="12192000" cy="1840144"/>
          </a:xfrm>
        </p:spPr>
        <p:txBody>
          <a:bodyPr anchor="ctr"/>
          <a:lstStyle>
            <a:lvl1pPr algn="ctr">
              <a:defRPr lang="en-US" dirty="0">
                <a:solidFill>
                  <a:srgbClr val="FFFFFF"/>
                </a:solidFill>
              </a:defRPr>
            </a:lvl1pPr>
          </a:lstStyle>
          <a:p>
            <a:r>
              <a:rPr lang="en-US" dirty="0" smtClean="0"/>
              <a:t>Click to edit Master title style</a:t>
            </a:r>
            <a:endParaRPr lang="en-US" dirty="0"/>
          </a:p>
        </p:txBody>
      </p:sp>
      <p:pic>
        <p:nvPicPr>
          <p:cNvPr id="9" name="Рисунок 8" descr="logo_с_hse_cmyk_e.png"/>
          <p:cNvPicPr>
            <a:picLocks noChangeAspect="1"/>
          </p:cNvPicPr>
          <p:nvPr userDrawn="1"/>
        </p:nvPicPr>
        <p:blipFill>
          <a:blip r:embed="rId2" cstate="print"/>
          <a:stretch>
            <a:fillRect/>
          </a:stretch>
        </p:blipFill>
        <p:spPr>
          <a:xfrm>
            <a:off x="3934031" y="213770"/>
            <a:ext cx="1704213" cy="2196275"/>
          </a:xfrm>
          <a:prstGeom prst="rect">
            <a:avLst/>
          </a:prstGeom>
        </p:spPr>
      </p:pic>
      <p:pic>
        <p:nvPicPr>
          <p:cNvPr id="10" name="Рисунок 9" descr="Unknown.png"/>
          <p:cNvPicPr>
            <a:picLocks noChangeAspect="1"/>
          </p:cNvPicPr>
          <p:nvPr userDrawn="1"/>
        </p:nvPicPr>
        <p:blipFill>
          <a:blip r:embed="rId3" cstate="print"/>
          <a:stretch>
            <a:fillRect/>
          </a:stretch>
        </p:blipFill>
        <p:spPr>
          <a:xfrm>
            <a:off x="6045713" y="219880"/>
            <a:ext cx="2143125" cy="2143125"/>
          </a:xfrm>
          <a:prstGeom prst="rect">
            <a:avLst/>
          </a:prstGeom>
        </p:spPr>
      </p:pic>
    </p:spTree>
    <p:extLst>
      <p:ext uri="{BB962C8B-B14F-4D97-AF65-F5344CB8AC3E}">
        <p14:creationId xmlns:p14="http://schemas.microsoft.com/office/powerpoint/2010/main" xmlns="" val="32245516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endParaRPr lang="ru-RU" dirty="0"/>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p14="http://schemas.microsoft.com/office/powerpoint/2010/main" xmlns="" val="97111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endParaRPr lang="ru-RU" dirty="0"/>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p14="http://schemas.microsoft.com/office/powerpoint/2010/main" xmlns="" val="33488778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11" name="Прямоугольник 10"/>
          <p:cNvSpPr/>
          <p:nvPr userDrawn="1"/>
        </p:nvSpPr>
        <p:spPr>
          <a:xfrm>
            <a:off x="838200" y="123553"/>
            <a:ext cx="10515600" cy="842818"/>
          </a:xfrm>
          <a:prstGeom prst="rect">
            <a:avLst/>
          </a:prstGeom>
          <a:solidFill>
            <a:srgbClr val="2F5CB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rgbClr val="273272"/>
              </a:solidFill>
            </a:endParaRPr>
          </a:p>
        </p:txBody>
      </p:sp>
      <p:sp>
        <p:nvSpPr>
          <p:cNvPr id="21" name="Овал 20"/>
          <p:cNvSpPr/>
          <p:nvPr userDrawn="1"/>
        </p:nvSpPr>
        <p:spPr>
          <a:xfrm flipV="1">
            <a:off x="10775841" y="6190935"/>
            <a:ext cx="584617" cy="502173"/>
          </a:xfrm>
          <a:prstGeom prst="ellipse">
            <a:avLst/>
          </a:prstGeom>
          <a:solidFill>
            <a:srgbClr val="2F5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73272"/>
              </a:solidFill>
            </a:endParaRPr>
          </a:p>
        </p:txBody>
      </p:sp>
      <p:sp>
        <p:nvSpPr>
          <p:cNvPr id="3" name="Объект 2"/>
          <p:cNvSpPr>
            <a:spLocks noGrp="1"/>
          </p:cNvSpPr>
          <p:nvPr>
            <p:ph idx="1"/>
          </p:nvPr>
        </p:nvSpPr>
        <p:spPr>
          <a:xfrm>
            <a:off x="838200" y="1178053"/>
            <a:ext cx="10515600" cy="4997896"/>
          </a:xfrm>
        </p:spPr>
        <p:txBody>
          <a:bodyPr/>
          <a:lstStyle>
            <a:lvl1pPr>
              <a:buFont typeface="Wingdings" pitchFamily="2" charset="2"/>
              <a:buChar char="§"/>
              <a:defRPr sz="3600">
                <a:solidFill>
                  <a:srgbClr val="273272"/>
                </a:solidFill>
              </a:defRPr>
            </a:lvl1pPr>
            <a:lvl2pPr>
              <a:buClr>
                <a:srgbClr val="F7B217"/>
              </a:buClr>
              <a:buFont typeface="Wingdings" pitchFamily="2" charset="2"/>
              <a:buChar char="§"/>
              <a:defRPr sz="3200">
                <a:solidFill>
                  <a:srgbClr val="273272"/>
                </a:solidFill>
              </a:defRPr>
            </a:lvl2pPr>
            <a:lvl3pPr>
              <a:buFont typeface="Wingdings" pitchFamily="2" charset="2"/>
              <a:buChar char="§"/>
              <a:defRPr sz="2400">
                <a:solidFill>
                  <a:srgbClr val="273272"/>
                </a:solidFill>
              </a:defRPr>
            </a:lvl3pPr>
            <a:lvl4pPr>
              <a:defRPr sz="2000">
                <a:solidFill>
                  <a:srgbClr val="273272"/>
                </a:solidFill>
              </a:defRPr>
            </a:lvl4pPr>
            <a:lvl5pPr>
              <a:defRPr sz="1800">
                <a:solidFill>
                  <a:srgbClr val="273272"/>
                </a:solidFill>
              </a:defRPr>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6" name="Номер слайда 5"/>
          <p:cNvSpPr>
            <a:spLocks noGrp="1"/>
          </p:cNvSpPr>
          <p:nvPr>
            <p:ph type="sldNum" sz="quarter" idx="12"/>
          </p:nvPr>
        </p:nvSpPr>
        <p:spPr>
          <a:xfrm>
            <a:off x="10776031" y="6190938"/>
            <a:ext cx="594673" cy="479419"/>
          </a:xfrm>
        </p:spPr>
        <p:txBody>
          <a:bodyPr/>
          <a:lstStyle>
            <a:lvl1pPr>
              <a:defRPr sz="2000" b="1">
                <a:solidFill>
                  <a:srgbClr val="F7B217"/>
                </a:solidFill>
              </a:defRPr>
            </a:lvl1pPr>
          </a:lstStyle>
          <a:p>
            <a:pPr algn="ctr"/>
            <a:fld id="{1397BFD8-F312-4EF2-A268-44FB4BDDBBB0}" type="slidenum">
              <a:rPr lang="ru-RU" smtClean="0"/>
              <a:pPr algn="ctr"/>
              <a:t>‹#›</a:t>
            </a:fld>
            <a:endParaRPr lang="ru-RU" dirty="0"/>
          </a:p>
        </p:txBody>
      </p:sp>
      <p:sp>
        <p:nvSpPr>
          <p:cNvPr id="2" name="Заголовок 1"/>
          <p:cNvSpPr>
            <a:spLocks noGrp="1"/>
          </p:cNvSpPr>
          <p:nvPr>
            <p:ph type="title" hasCustomPrompt="1"/>
          </p:nvPr>
        </p:nvSpPr>
        <p:spPr>
          <a:xfrm>
            <a:off x="838200" y="107867"/>
            <a:ext cx="10515600" cy="840215"/>
          </a:xfrm>
          <a:noFill/>
          <a:effectLst/>
        </p:spPr>
        <p:txBody>
          <a:bodyPr lIns="72000" tIns="25200" rIns="0" bIns="25200"/>
          <a:lstStyle>
            <a:lvl1pPr algn="ctr">
              <a:lnSpc>
                <a:spcPct val="100000"/>
              </a:lnSpc>
              <a:defRPr sz="4800" b="1">
                <a:solidFill>
                  <a:srgbClr val="F7B217"/>
                </a:solidFill>
              </a:defRPr>
            </a:lvl1pPr>
          </a:lstStyle>
          <a:p>
            <a:r>
              <a:rPr lang="en-US" dirty="0" smtClean="0"/>
              <a:t>Slide Header</a:t>
            </a:r>
            <a:endParaRPr lang="ru-RU" dirty="0"/>
          </a:p>
        </p:txBody>
      </p:sp>
    </p:spTree>
    <p:extLst>
      <p:ext uri="{BB962C8B-B14F-4D97-AF65-F5344CB8AC3E}">
        <p14:creationId xmlns:p14="http://schemas.microsoft.com/office/powerpoint/2010/main" xmlns="" val="32569539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p14="http://schemas.microsoft.com/office/powerpoint/2010/main" xmlns="" val="30670768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endParaRPr lang="ru-RU" dirty="0"/>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p14="http://schemas.microsoft.com/office/powerpoint/2010/main" xmlns="" val="371001597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endParaRPr lang="ru-RU" dirty="0"/>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p14="http://schemas.microsoft.com/office/powerpoint/2010/main" xmlns="" val="40755909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endParaRPr lang="ru-RU" dirty="0"/>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p14="http://schemas.microsoft.com/office/powerpoint/2010/main" xmlns="" val="28896048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endParaRPr lang="ru-RU" dirty="0"/>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p14="http://schemas.microsoft.com/office/powerpoint/2010/main" xmlns="" val="15238476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endParaRPr lang="ru-RU" dirty="0"/>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p14="http://schemas.microsoft.com/office/powerpoint/2010/main" xmlns="" val="212779188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endParaRPr lang="ru-RU" dirty="0"/>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397BFD8-F312-4EF2-A268-44FB4BDDBBB0}" type="slidenum">
              <a:rPr lang="ru-RU" smtClean="0"/>
              <a:pPr/>
              <a:t>‹#›</a:t>
            </a:fld>
            <a:endParaRPr lang="ru-RU"/>
          </a:p>
        </p:txBody>
      </p:sp>
    </p:spTree>
    <p:extLst>
      <p:ext uri="{BB962C8B-B14F-4D97-AF65-F5344CB8AC3E}">
        <p14:creationId xmlns:p14="http://schemas.microsoft.com/office/powerpoint/2010/main" xmlns="" val="17527051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dirty="0"/>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97BFD8-F312-4EF2-A268-44FB4BDDBBB0}" type="slidenum">
              <a:rPr lang="ru-RU" smtClean="0"/>
              <a:pPr/>
              <a:t>‹#›</a:t>
            </a:fld>
            <a:endParaRPr lang="ru-RU"/>
          </a:p>
        </p:txBody>
      </p:sp>
    </p:spTree>
    <p:extLst>
      <p:ext uri="{BB962C8B-B14F-4D97-AF65-F5344CB8AC3E}">
        <p14:creationId xmlns:p14="http://schemas.microsoft.com/office/powerpoint/2010/main" xmlns="" val="968833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2600696"/>
            <a:ext cx="12192000" cy="1587256"/>
          </a:xfrm>
          <a:effectLst/>
        </p:spPr>
        <p:txBody>
          <a:bodyPr>
            <a:normAutofit/>
          </a:bodyPr>
          <a:lstStyle/>
          <a:p>
            <a:pPr fontAlgn="base"/>
            <a:r>
              <a:rPr lang="en-US" b="1" dirty="0" smtClean="0">
                <a:solidFill>
                  <a:schemeClr val="bg1"/>
                </a:solidFill>
              </a:rPr>
              <a:t>Computer Architecture </a:t>
            </a:r>
            <a:r>
              <a:rPr lang="en-US" b="1" dirty="0" smtClean="0"/>
              <a:t>and </a:t>
            </a:r>
            <a:r>
              <a:rPr lang="en-US" b="1" dirty="0" smtClean="0">
                <a:solidFill>
                  <a:srgbClr val="F7B217"/>
                </a:solidFill>
              </a:rPr>
              <a:t>Operating Systems</a:t>
            </a:r>
            <a:r>
              <a:rPr lang="en-US" b="1" dirty="0" smtClean="0"/>
              <a:t/>
            </a:r>
            <a:br>
              <a:rPr lang="en-US" b="1" dirty="0" smtClean="0"/>
            </a:br>
            <a:r>
              <a:rPr lang="en-US" b="1" dirty="0" smtClean="0"/>
              <a:t>Lecture </a:t>
            </a:r>
            <a:r>
              <a:rPr lang="ru-RU" b="1" dirty="0" smtClean="0"/>
              <a:t>2</a:t>
            </a:r>
            <a:r>
              <a:rPr lang="en-US" b="1" dirty="0" smtClean="0"/>
              <a:t>: </a:t>
            </a:r>
            <a:r>
              <a:rPr lang="en-US" b="1" dirty="0" smtClean="0"/>
              <a:t>The C Programming Language</a:t>
            </a:r>
            <a:endParaRPr lang="en-US" b="1" dirty="0"/>
          </a:p>
        </p:txBody>
      </p:sp>
      <p:sp>
        <p:nvSpPr>
          <p:cNvPr id="5" name="Subtitle 11"/>
          <p:cNvSpPr>
            <a:spLocks noGrp="1"/>
          </p:cNvSpPr>
          <p:nvPr>
            <p:ph type="subTitle" idx="4294967295"/>
          </p:nvPr>
        </p:nvSpPr>
        <p:spPr>
          <a:xfrm>
            <a:off x="0" y="4423118"/>
            <a:ext cx="12192000" cy="573664"/>
          </a:xfrm>
        </p:spPr>
        <p:txBody>
          <a:bodyPr>
            <a:noAutofit/>
          </a:bodyPr>
          <a:lstStyle/>
          <a:p>
            <a:pPr algn="ctr">
              <a:buNone/>
              <a:defRPr/>
            </a:pPr>
            <a:r>
              <a:rPr lang="en-US" sz="4800" b="1" dirty="0" smtClean="0"/>
              <a:t>Andrei Tatarnikov</a:t>
            </a:r>
            <a:endParaRPr lang="en-US" sz="4800" b="1" dirty="0"/>
          </a:p>
        </p:txBody>
      </p:sp>
      <p:sp>
        <p:nvSpPr>
          <p:cNvPr id="14" name="TextBox 13"/>
          <p:cNvSpPr txBox="1"/>
          <p:nvPr/>
        </p:nvSpPr>
        <p:spPr>
          <a:xfrm>
            <a:off x="-47500" y="5305305"/>
            <a:ext cx="12239500" cy="954107"/>
          </a:xfrm>
          <a:prstGeom prst="rect">
            <a:avLst/>
          </a:prstGeom>
          <a:noFill/>
        </p:spPr>
        <p:txBody>
          <a:bodyPr wrap="square">
            <a:spAutoFit/>
          </a:bodyPr>
          <a:lstStyle/>
          <a:p>
            <a:pPr algn="ctr">
              <a:defRPr/>
            </a:pPr>
            <a:r>
              <a:rPr lang="en-US" sz="2800" b="1" u="sng" dirty="0" smtClean="0">
                <a:solidFill>
                  <a:srgbClr val="0070C0"/>
                </a:solidFill>
                <a:latin typeface="+mj-lt"/>
                <a:cs typeface="Calibri" pitchFamily="34" charset="0"/>
              </a:rPr>
              <a:t>atatarnikov@hse.ru </a:t>
            </a:r>
          </a:p>
          <a:p>
            <a:pPr algn="ctr">
              <a:defRPr/>
            </a:pPr>
            <a:r>
              <a:rPr lang="en-US" sz="2800" b="1" u="sng" dirty="0" smtClean="0">
                <a:solidFill>
                  <a:srgbClr val="0070C0"/>
                </a:solidFill>
                <a:latin typeface="+mj-lt"/>
                <a:cs typeface="Calibri" pitchFamily="34" charset="0"/>
              </a:rPr>
              <a:t>@andrewt0301</a:t>
            </a:r>
            <a:endParaRPr lang="en-US" sz="2800" b="1" u="sng" dirty="0">
              <a:solidFill>
                <a:srgbClr val="0070C0"/>
              </a:solidFill>
              <a:latin typeface="+mj-lt"/>
              <a:cs typeface="Calibri" pitchFamily="34" charset="0"/>
            </a:endParaRPr>
          </a:p>
        </p:txBody>
      </p:sp>
    </p:spTree>
    <p:extLst>
      <p:ext uri="{BB962C8B-B14F-4D97-AF65-F5344CB8AC3E}">
        <p14:creationId xmlns:p14="http://schemas.microsoft.com/office/powerpoint/2010/main" xmlns="" val="2492894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664999" y="472120"/>
            <a:ext cx="7524751" cy="5262979"/>
          </a:xfrm>
          <a:prstGeom prst="rect">
            <a:avLst/>
          </a:prstGeom>
          <a:noFill/>
          <a:ln>
            <a:noFill/>
          </a:ln>
          <a:scene3d>
            <a:camera prst="perspectiveRelaxed"/>
            <a:lightRig rig="threePt" dir="t"/>
          </a:scene3d>
        </p:spPr>
        <p:txBody>
          <a:bodyPr wrap="square" lIns="91440" tIns="45720" rIns="91440" bIns="45720">
            <a:spAutoFit/>
          </a:bodyPr>
          <a:lstStyle/>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.text</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__start:	addi t1, zero, 0x18</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addi t2, zero, 0x21</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cycle:	</a:t>
            </a:r>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beq</a:t>
            </a:r>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t1, t2, done</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a:t>
            </a:r>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slt</a:t>
            </a:r>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t0, t1, t2</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a:t>
            </a:r>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bne</a:t>
            </a:r>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t0, zero, </a:t>
            </a:r>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if_less</a:t>
            </a:r>
            <a:endPar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endParaRP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a:t>
            </a:r>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nop</a:t>
            </a:r>
            <a:endPar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endParaRP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sub t1, t1, t2</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j cycle</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a:t>
            </a:r>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nop</a:t>
            </a:r>
            <a:endPar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endParaRPr>
          </a:p>
          <a:p>
            <a:r>
              <a:rPr lang="en-US" sz="2400" dirty="0" err="1" smtClean="0">
                <a:ln w="0"/>
                <a:solidFill>
                  <a:srgbClr val="273272"/>
                </a:solidFill>
                <a:effectLst>
                  <a:reflection blurRad="6350" stA="53000" endA="300" endPos="35500" dir="5400000" sy="-90000" algn="bl" rotWithShape="0"/>
                </a:effectLst>
                <a:latin typeface="Courier New" pitchFamily="49" charset="0"/>
                <a:cs typeface="Courier New" pitchFamily="49" charset="0"/>
              </a:rPr>
              <a:t>if_less</a:t>
            </a:r>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sub t2, t2, t1</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		j cycle</a:t>
            </a:r>
          </a:p>
          <a:p>
            <a:r>
              <a:rPr lang="en-US" sz="2400" dirty="0" smtClean="0">
                <a:ln w="0"/>
                <a:solidFill>
                  <a:srgbClr val="273272"/>
                </a:solidFill>
                <a:effectLst>
                  <a:reflection blurRad="6350" stA="53000" endA="300" endPos="35500" dir="5400000" sy="-90000" algn="bl" rotWithShape="0"/>
                </a:effectLst>
                <a:latin typeface="Courier New" pitchFamily="49" charset="0"/>
                <a:cs typeface="Courier New" pitchFamily="49" charset="0"/>
              </a:rPr>
              <a:t>done:		add t3, t1, zero</a:t>
            </a:r>
            <a:endParaRPr lang="ru-RU" sz="2400" b="0" cap="none" spc="0" dirty="0">
              <a:ln w="0"/>
              <a:solidFill>
                <a:srgbClr val="273272"/>
              </a:solidFill>
              <a:effectLst>
                <a:reflection blurRad="6350" stA="53000" endA="300" endPos="35500" dir="5400000" sy="-90000" algn="bl" rotWithShape="0"/>
              </a:effectLst>
              <a:latin typeface="Courier New" pitchFamily="49" charset="0"/>
              <a:cs typeface="Courier New" pitchFamily="49" charset="0"/>
            </a:endParaRPr>
          </a:p>
        </p:txBody>
      </p:sp>
      <p:sp>
        <p:nvSpPr>
          <p:cNvPr id="2" name="Заголовок 1"/>
          <p:cNvSpPr>
            <a:spLocks noGrp="1"/>
          </p:cNvSpPr>
          <p:nvPr>
            <p:ph type="title"/>
          </p:nvPr>
        </p:nvSpPr>
        <p:spPr/>
        <p:txBody>
          <a:bodyPr>
            <a:normAutofit/>
          </a:bodyPr>
          <a:lstStyle/>
          <a:p>
            <a:r>
              <a:rPr lang="en-US" dirty="0" smtClean="0"/>
              <a:t>Any Questions?</a:t>
            </a:r>
            <a:endParaRPr lang="ru-RU" sz="4000" dirty="0"/>
          </a:p>
        </p:txBody>
      </p:sp>
      <p:sp>
        <p:nvSpPr>
          <p:cNvPr id="6" name="Номер слайда 5"/>
          <p:cNvSpPr>
            <a:spLocks noGrp="1"/>
          </p:cNvSpPr>
          <p:nvPr>
            <p:ph type="sldNum" sz="quarter" idx="12"/>
          </p:nvPr>
        </p:nvSpPr>
        <p:spPr/>
        <p:txBody>
          <a:bodyPr/>
          <a:lstStyle/>
          <a:p>
            <a:pPr algn="ctr"/>
            <a:fld id="{1397BFD8-F312-4EF2-A268-44FB4BDDBBB0}" type="slidenum">
              <a:rPr lang="ru-RU" smtClean="0"/>
              <a:pPr algn="ctr"/>
              <a:t>10</a:t>
            </a:fld>
            <a:endParaRPr lang="ru-RU" dirty="0"/>
          </a:p>
        </p:txBody>
      </p:sp>
    </p:spTree>
    <p:extLst>
      <p:ext uri="{BB962C8B-B14F-4D97-AF65-F5344CB8AC3E}">
        <p14:creationId xmlns:p14="http://schemas.microsoft.com/office/powerpoint/2010/main" xmlns="" val="42178750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Содержимое 5" descr="1200px-The_C_Programming_Language,_First_Edition_Cover.svg.png"/>
          <p:cNvPicPr>
            <a:picLocks noGrp="1" noChangeAspect="1"/>
          </p:cNvPicPr>
          <p:nvPr>
            <p:ph idx="1"/>
          </p:nvPr>
        </p:nvPicPr>
        <p:blipFill>
          <a:blip r:embed="rId2" cstate="print"/>
          <a:stretch>
            <a:fillRect/>
          </a:stretch>
        </p:blipFill>
        <p:spPr>
          <a:xfrm>
            <a:off x="2474231" y="3616312"/>
            <a:ext cx="2171700" cy="3051239"/>
          </a:xfrm>
        </p:spPr>
      </p:pic>
      <p:sp>
        <p:nvSpPr>
          <p:cNvPr id="3" name="Номер слайда 2"/>
          <p:cNvSpPr>
            <a:spLocks noGrp="1"/>
          </p:cNvSpPr>
          <p:nvPr>
            <p:ph type="sldNum" sz="quarter" idx="12"/>
          </p:nvPr>
        </p:nvSpPr>
        <p:spPr/>
        <p:txBody>
          <a:bodyPr/>
          <a:lstStyle/>
          <a:p>
            <a:pPr algn="ctr"/>
            <a:fld id="{1397BFD8-F312-4EF2-A268-44FB4BDDBBB0}" type="slidenum">
              <a:rPr lang="ru-RU" smtClean="0"/>
              <a:pPr algn="ctr"/>
              <a:t>2</a:t>
            </a:fld>
            <a:endParaRPr lang="ru-RU" dirty="0"/>
          </a:p>
        </p:txBody>
      </p:sp>
      <p:sp>
        <p:nvSpPr>
          <p:cNvPr id="4" name="Заголовок 3"/>
          <p:cNvSpPr>
            <a:spLocks noGrp="1"/>
          </p:cNvSpPr>
          <p:nvPr>
            <p:ph type="title"/>
          </p:nvPr>
        </p:nvSpPr>
        <p:spPr/>
        <p:txBody>
          <a:bodyPr/>
          <a:lstStyle/>
          <a:p>
            <a:r>
              <a:rPr lang="en-US" dirty="0" smtClean="0"/>
              <a:t>The C Programming Language</a:t>
            </a:r>
            <a:endParaRPr lang="ru-RU" dirty="0"/>
          </a:p>
        </p:txBody>
      </p:sp>
      <p:pic>
        <p:nvPicPr>
          <p:cNvPr id="7" name="Рисунок 6" descr="Timeline_0578_Kern_Richie.jpg"/>
          <p:cNvPicPr>
            <a:picLocks noChangeAspect="1"/>
          </p:cNvPicPr>
          <p:nvPr/>
        </p:nvPicPr>
        <p:blipFill>
          <a:blip r:embed="rId3" cstate="print"/>
          <a:stretch>
            <a:fillRect/>
          </a:stretch>
        </p:blipFill>
        <p:spPr>
          <a:xfrm>
            <a:off x="4936671" y="3599649"/>
            <a:ext cx="4857750" cy="3206115"/>
          </a:xfrm>
          <a:prstGeom prst="rect">
            <a:avLst/>
          </a:prstGeom>
        </p:spPr>
      </p:pic>
      <p:sp>
        <p:nvSpPr>
          <p:cNvPr id="9" name="Содержимое 1"/>
          <p:cNvSpPr txBox="1">
            <a:spLocks/>
          </p:cNvSpPr>
          <p:nvPr/>
        </p:nvSpPr>
        <p:spPr>
          <a:xfrm>
            <a:off x="838199" y="1061940"/>
            <a:ext cx="10715171" cy="2668231"/>
          </a:xfrm>
          <a:prstGeom prst="rect">
            <a:avLst/>
          </a:prstGeom>
        </p:spPr>
        <p:txBody>
          <a:bodyPr vert="horz" lIns="91440" tIns="45720" rIns="91440" bIns="45720" rtlCol="0">
            <a:normAutofit fontScale="85000" lnSpcReduction="20000"/>
          </a:bodyPr>
          <a:lstStyle/>
          <a:p>
            <a:pPr marL="228600" lvl="0" indent="-228600">
              <a:lnSpc>
                <a:spcPct val="90000"/>
              </a:lnSpc>
              <a:spcBef>
                <a:spcPts val="1000"/>
              </a:spcBef>
              <a:buFont typeface="Wingdings" pitchFamily="2" charset="2"/>
              <a:buChar char="§"/>
            </a:pPr>
            <a:r>
              <a:rPr lang="en-US" sz="3600" dirty="0" smtClean="0">
                <a:solidFill>
                  <a:srgbClr val="273272"/>
                </a:solidFill>
              </a:rPr>
              <a:t>1972-1973: Developed at </a:t>
            </a:r>
            <a:r>
              <a:rPr lang="en-US" sz="3600" dirty="0" smtClean="0">
                <a:solidFill>
                  <a:srgbClr val="273272"/>
                </a:solidFill>
              </a:rPr>
              <a:t>Bell Labs by Dennis Ritchie </a:t>
            </a:r>
            <a:r>
              <a:rPr lang="en-US" sz="3600" dirty="0" smtClean="0">
                <a:solidFill>
                  <a:srgbClr val="273272"/>
                </a:solidFill>
              </a:rPr>
              <a:t>to create utilities for Unix</a:t>
            </a:r>
          </a:p>
          <a:p>
            <a:pPr marL="228600" lvl="0" indent="-228600">
              <a:lnSpc>
                <a:spcPct val="90000"/>
              </a:lnSpc>
              <a:spcBef>
                <a:spcPts val="1000"/>
              </a:spcBef>
              <a:buFont typeface="Wingdings" pitchFamily="2" charset="2"/>
              <a:buChar char="§"/>
            </a:pPr>
            <a:r>
              <a:rPr lang="en-US" sz="3600" dirty="0" smtClean="0">
                <a:solidFill>
                  <a:srgbClr val="273272"/>
                </a:solidFill>
              </a:rPr>
              <a:t>1973: Unix was re-implemented in C</a:t>
            </a:r>
          </a:p>
          <a:p>
            <a:pPr marL="228600" lvl="0" indent="-228600">
              <a:lnSpc>
                <a:spcPct val="90000"/>
              </a:lnSpc>
              <a:spcBef>
                <a:spcPts val="1000"/>
              </a:spcBef>
              <a:buFont typeface="Wingdings" pitchFamily="2" charset="2"/>
              <a:buChar char="§"/>
            </a:pPr>
            <a:r>
              <a:rPr lang="en-US" sz="3600" dirty="0" smtClean="0">
                <a:solidFill>
                  <a:srgbClr val="273272"/>
                </a:solidFill>
              </a:rPr>
              <a:t>1978: </a:t>
            </a:r>
            <a:r>
              <a:rPr lang="en-US" sz="3600" dirty="0" smtClean="0">
                <a:solidFill>
                  <a:srgbClr val="273272"/>
                </a:solidFill>
              </a:rPr>
              <a:t>Brian Kernighan and Dennis Ritchie published </a:t>
            </a:r>
            <a:r>
              <a:rPr lang="en-US" sz="3600" dirty="0" smtClean="0">
                <a:solidFill>
                  <a:srgbClr val="273272"/>
                </a:solidFill>
              </a:rPr>
              <a:t>The </a:t>
            </a:r>
            <a:r>
              <a:rPr lang="en-US" sz="3600" dirty="0" smtClean="0">
                <a:solidFill>
                  <a:srgbClr val="273272"/>
                </a:solidFill>
              </a:rPr>
              <a:t>C Programming </a:t>
            </a:r>
            <a:r>
              <a:rPr lang="en-US" sz="3600" dirty="0" smtClean="0">
                <a:solidFill>
                  <a:srgbClr val="273272"/>
                </a:solidFill>
              </a:rPr>
              <a:t>Language</a:t>
            </a:r>
          </a:p>
          <a:p>
            <a:pPr marL="228600" lvl="0" indent="-228600">
              <a:lnSpc>
                <a:spcPct val="90000"/>
              </a:lnSpc>
              <a:spcBef>
                <a:spcPts val="1000"/>
              </a:spcBef>
              <a:buFont typeface="Wingdings" pitchFamily="2" charset="2"/>
              <a:buChar char="§"/>
            </a:pPr>
            <a:r>
              <a:rPr lang="en-US" sz="3600" dirty="0" smtClean="0">
                <a:solidFill>
                  <a:srgbClr val="273272"/>
                </a:solidFill>
              </a:rPr>
              <a:t>1989/1990: ANSI C and ISO </a:t>
            </a:r>
            <a:r>
              <a:rPr lang="en-US" sz="3600" dirty="0" smtClean="0">
                <a:solidFill>
                  <a:srgbClr val="273272"/>
                </a:solidFill>
              </a:rPr>
              <a:t>C; </a:t>
            </a:r>
            <a:r>
              <a:rPr lang="en-US" sz="3600" dirty="0" smtClean="0">
                <a:solidFill>
                  <a:srgbClr val="273272"/>
                </a:solidFill>
              </a:rPr>
              <a:t>1999: </a:t>
            </a:r>
            <a:r>
              <a:rPr lang="en-US" sz="3600" dirty="0" smtClean="0">
                <a:solidFill>
                  <a:srgbClr val="273272"/>
                </a:solidFill>
              </a:rPr>
              <a:t>C99; </a:t>
            </a:r>
            <a:r>
              <a:rPr lang="en-US" sz="3600" dirty="0" smtClean="0">
                <a:solidFill>
                  <a:srgbClr val="273272"/>
                </a:solidFill>
              </a:rPr>
              <a:t>2011: </a:t>
            </a:r>
            <a:r>
              <a:rPr lang="en-US" sz="3600" dirty="0" smtClean="0">
                <a:solidFill>
                  <a:srgbClr val="273272"/>
                </a:solidFill>
              </a:rPr>
              <a:t>C11; </a:t>
            </a:r>
            <a:r>
              <a:rPr lang="en-US" sz="3600" dirty="0" smtClean="0">
                <a:solidFill>
                  <a:srgbClr val="273272"/>
                </a:solidFill>
              </a:rPr>
              <a:t>2017: C17</a:t>
            </a:r>
            <a:endParaRPr kumimoji="0" lang="ru-RU" sz="3600" b="0" i="0" u="none" strike="noStrike" kern="1200" cap="none" spc="0" normalizeH="0" baseline="0" noProof="0" dirty="0">
              <a:ln>
                <a:noFill/>
              </a:ln>
              <a:solidFill>
                <a:srgbClr val="273272"/>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838199" y="1178053"/>
            <a:ext cx="10541001" cy="5063090"/>
          </a:xfrm>
        </p:spPr>
        <p:txBody>
          <a:bodyPr>
            <a:normAutofit/>
          </a:bodyPr>
          <a:lstStyle/>
          <a:p>
            <a:pPr algn="just"/>
            <a:r>
              <a:rPr lang="en-US" dirty="0" smtClean="0"/>
              <a:t>C </a:t>
            </a:r>
            <a:r>
              <a:rPr lang="en-US" dirty="0" smtClean="0"/>
              <a:t>is not a “very high level” language, nor a “big” one, and is not specialized to any particular area of application. But its absence of restrictions and its generality make it more convenient and effective for many tasks than supposedly more powerful languages.</a:t>
            </a:r>
          </a:p>
          <a:p>
            <a:pPr algn="r">
              <a:spcBef>
                <a:spcPts val="0"/>
              </a:spcBef>
              <a:buNone/>
            </a:pPr>
            <a:r>
              <a:rPr lang="en-US" dirty="0" smtClean="0"/>
              <a:t> </a:t>
            </a:r>
            <a:r>
              <a:rPr lang="en-US" sz="3200" b="1" dirty="0" smtClean="0"/>
              <a:t>Kernighan </a:t>
            </a:r>
            <a:r>
              <a:rPr lang="en-US" sz="3200" b="1" dirty="0" smtClean="0"/>
              <a:t>and </a:t>
            </a:r>
            <a:r>
              <a:rPr lang="en-US" sz="3200" b="1" dirty="0" smtClean="0"/>
              <a:t>Ritchie</a:t>
            </a:r>
          </a:p>
          <a:p>
            <a:r>
              <a:rPr lang="en-US" dirty="0" smtClean="0"/>
              <a:t> With </a:t>
            </a:r>
            <a:r>
              <a:rPr lang="en-US" dirty="0" smtClean="0"/>
              <a:t>C we can write programs that allow us </a:t>
            </a:r>
            <a:r>
              <a:rPr lang="en-US" dirty="0" smtClean="0"/>
              <a:t>to exploit </a:t>
            </a:r>
            <a:r>
              <a:rPr lang="en-US" dirty="0" smtClean="0"/>
              <a:t>underlying features of the architecture</a:t>
            </a:r>
            <a:endParaRPr lang="ru-RU" dirty="0"/>
          </a:p>
        </p:txBody>
      </p:sp>
      <p:sp>
        <p:nvSpPr>
          <p:cNvPr id="3" name="Номер слайда 2"/>
          <p:cNvSpPr>
            <a:spLocks noGrp="1"/>
          </p:cNvSpPr>
          <p:nvPr>
            <p:ph type="sldNum" sz="quarter" idx="12"/>
          </p:nvPr>
        </p:nvSpPr>
        <p:spPr/>
        <p:txBody>
          <a:bodyPr/>
          <a:lstStyle/>
          <a:p>
            <a:pPr algn="ctr"/>
            <a:fld id="{1397BFD8-F312-4EF2-A268-44FB4BDDBBB0}" type="slidenum">
              <a:rPr lang="ru-RU" smtClean="0"/>
              <a:pPr algn="ctr"/>
              <a:t>3</a:t>
            </a:fld>
            <a:endParaRPr lang="ru-RU" dirty="0"/>
          </a:p>
        </p:txBody>
      </p:sp>
      <p:sp>
        <p:nvSpPr>
          <p:cNvPr id="4" name="Заголовок 3"/>
          <p:cNvSpPr>
            <a:spLocks noGrp="1"/>
          </p:cNvSpPr>
          <p:nvPr>
            <p:ph type="title"/>
          </p:nvPr>
        </p:nvSpPr>
        <p:spPr/>
        <p:txBody>
          <a:bodyPr/>
          <a:lstStyle/>
          <a:p>
            <a:r>
              <a:rPr lang="en-US" dirty="0" smtClean="0"/>
              <a:t>The Application of C Language</a:t>
            </a:r>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Содержимое 4"/>
          <p:cNvGraphicFramePr>
            <a:graphicFrameLocks noGrp="1"/>
          </p:cNvGraphicFramePr>
          <p:nvPr>
            <p:ph idx="1"/>
          </p:nvPr>
        </p:nvGraphicFramePr>
        <p:xfrm>
          <a:off x="939801" y="1175656"/>
          <a:ext cx="10439399" cy="5273040"/>
        </p:xfrm>
        <a:graphic>
          <a:graphicData uri="http://schemas.openxmlformats.org/drawingml/2006/table">
            <a:tbl>
              <a:tblPr firstRow="1" bandRow="1">
                <a:tableStyleId>{5C22544A-7EE6-4342-B048-85BDC9FD1C3A}</a:tableStyleId>
              </a:tblPr>
              <a:tblGrid>
                <a:gridCol w="2601685"/>
                <a:gridCol w="7837714"/>
              </a:tblGrid>
              <a:tr h="184432">
                <a:tc>
                  <a:txBody>
                    <a:bodyPr/>
                    <a:lstStyle/>
                    <a:p>
                      <a:endParaRPr lang="ru-RU" dirty="0"/>
                    </a:p>
                  </a:txBody>
                  <a:tcPr/>
                </a:tc>
                <a:tc>
                  <a:txBody>
                    <a:bodyPr/>
                    <a:lstStyle/>
                    <a:p>
                      <a:endParaRPr lang="ru-RU" sz="100" dirty="0"/>
                    </a:p>
                  </a:txBody>
                  <a:tcPr/>
                </a:tc>
              </a:tr>
              <a:tr h="509742">
                <a:tc>
                  <a:txBody>
                    <a:bodyPr/>
                    <a:lstStyle/>
                    <a:p>
                      <a:r>
                        <a:rPr lang="en-US" sz="2800" b="1" dirty="0" smtClean="0">
                          <a:solidFill>
                            <a:srgbClr val="1E3272"/>
                          </a:solidFill>
                        </a:rPr>
                        <a:t>Compiler</a:t>
                      </a:r>
                      <a:endParaRPr lang="ru-RU" sz="2800" b="1" dirty="0">
                        <a:solidFill>
                          <a:srgbClr val="1E3272"/>
                        </a:solidFill>
                      </a:endParaRPr>
                    </a:p>
                  </a:txBody>
                  <a:tcPr/>
                </a:tc>
                <a:tc>
                  <a:txBody>
                    <a:bodyPr/>
                    <a:lstStyle/>
                    <a:p>
                      <a:r>
                        <a:rPr lang="en-US" sz="2800" dirty="0" smtClean="0">
                          <a:solidFill>
                            <a:srgbClr val="1E3272"/>
                          </a:solidFill>
                        </a:rPr>
                        <a:t>Creates usable programs from C source code</a:t>
                      </a:r>
                      <a:endParaRPr lang="ru-RU" sz="2800" dirty="0">
                        <a:solidFill>
                          <a:srgbClr val="1E3272"/>
                        </a:solidFill>
                      </a:endParaRPr>
                    </a:p>
                  </a:txBody>
                  <a:tcPr/>
                </a:tc>
              </a:tr>
              <a:tr h="929529">
                <a:tc>
                  <a:txBody>
                    <a:bodyPr/>
                    <a:lstStyle/>
                    <a:p>
                      <a:r>
                        <a:rPr lang="en-US" sz="2800" b="1" dirty="0" smtClean="0">
                          <a:solidFill>
                            <a:srgbClr val="1E3272"/>
                          </a:solidFill>
                        </a:rPr>
                        <a:t>Typed variables</a:t>
                      </a:r>
                      <a:endParaRPr lang="ru-RU" sz="2800" b="1" dirty="0">
                        <a:solidFill>
                          <a:srgbClr val="1E3272"/>
                        </a:solidFill>
                      </a:endParaRPr>
                    </a:p>
                  </a:txBody>
                  <a:tcPr/>
                </a:tc>
                <a:tc>
                  <a:txBody>
                    <a:bodyPr/>
                    <a:lstStyle/>
                    <a:p>
                      <a:r>
                        <a:rPr lang="en-US" sz="2800" dirty="0" smtClean="0">
                          <a:solidFill>
                            <a:srgbClr val="1E3272"/>
                          </a:solidFill>
                        </a:rPr>
                        <a:t>Must declare the kind of data the variable will contain</a:t>
                      </a:r>
                      <a:endParaRPr lang="ru-RU" sz="2800" dirty="0">
                        <a:solidFill>
                          <a:srgbClr val="1E3272"/>
                        </a:solidFill>
                      </a:endParaRPr>
                    </a:p>
                  </a:txBody>
                  <a:tcPr/>
                </a:tc>
              </a:tr>
              <a:tr h="929529">
                <a:tc>
                  <a:txBody>
                    <a:bodyPr/>
                    <a:lstStyle/>
                    <a:p>
                      <a:r>
                        <a:rPr lang="en-US" sz="2800" b="1" dirty="0" smtClean="0">
                          <a:solidFill>
                            <a:srgbClr val="1E3272"/>
                          </a:solidFill>
                        </a:rPr>
                        <a:t>Typed functions</a:t>
                      </a:r>
                      <a:endParaRPr lang="ru-RU" sz="2800" b="1" dirty="0">
                        <a:solidFill>
                          <a:srgbClr val="1E3272"/>
                        </a:solidFill>
                      </a:endParaRPr>
                    </a:p>
                  </a:txBody>
                  <a:tcPr/>
                </a:tc>
                <a:tc>
                  <a:txBody>
                    <a:bodyPr/>
                    <a:lstStyle/>
                    <a:p>
                      <a:r>
                        <a:rPr lang="en-US" sz="2800" dirty="0" smtClean="0">
                          <a:solidFill>
                            <a:srgbClr val="1E3272"/>
                          </a:solidFill>
                        </a:rPr>
                        <a:t>Must declare the kind of data returned from the function</a:t>
                      </a:r>
                      <a:endParaRPr lang="ru-RU" sz="2800" dirty="0">
                        <a:solidFill>
                          <a:srgbClr val="1E3272"/>
                        </a:solidFill>
                      </a:endParaRPr>
                    </a:p>
                  </a:txBody>
                  <a:tcPr/>
                </a:tc>
              </a:tr>
              <a:tr h="929529">
                <a:tc>
                  <a:txBody>
                    <a:bodyPr/>
                    <a:lstStyle/>
                    <a:p>
                      <a:r>
                        <a:rPr lang="en-US" sz="2800" b="1" dirty="0" smtClean="0">
                          <a:solidFill>
                            <a:srgbClr val="1E3272"/>
                          </a:solidFill>
                        </a:rPr>
                        <a:t>Header files (.h)</a:t>
                      </a:r>
                      <a:endParaRPr lang="ru-RU" sz="2800" b="1" dirty="0">
                        <a:solidFill>
                          <a:srgbClr val="1E3272"/>
                        </a:solidFill>
                      </a:endParaRPr>
                    </a:p>
                  </a:txBody>
                  <a:tcPr/>
                </a:tc>
                <a:tc>
                  <a:txBody>
                    <a:bodyPr/>
                    <a:lstStyle/>
                    <a:p>
                      <a:r>
                        <a:rPr lang="en-US" sz="2800" dirty="0" smtClean="0">
                          <a:solidFill>
                            <a:srgbClr val="1E3272"/>
                          </a:solidFill>
                        </a:rPr>
                        <a:t>Allows declaring functions and variables in separate files</a:t>
                      </a:r>
                      <a:endParaRPr lang="ru-RU" sz="2800" dirty="0">
                        <a:solidFill>
                          <a:srgbClr val="1E3272"/>
                        </a:solidFill>
                      </a:endParaRPr>
                    </a:p>
                  </a:txBody>
                  <a:tcPr/>
                </a:tc>
              </a:tr>
              <a:tr h="509742">
                <a:tc>
                  <a:txBody>
                    <a:bodyPr/>
                    <a:lstStyle/>
                    <a:p>
                      <a:r>
                        <a:rPr lang="en-US" sz="2800" b="1" dirty="0" err="1" smtClean="0">
                          <a:solidFill>
                            <a:srgbClr val="1E3272"/>
                          </a:solidFill>
                        </a:rPr>
                        <a:t>Structs</a:t>
                      </a:r>
                      <a:endParaRPr lang="ru-RU" sz="2800" b="1" dirty="0">
                        <a:solidFill>
                          <a:srgbClr val="1E3272"/>
                        </a:solidFill>
                      </a:endParaRPr>
                    </a:p>
                  </a:txBody>
                  <a:tcPr/>
                </a:tc>
                <a:tc>
                  <a:txBody>
                    <a:bodyPr/>
                    <a:lstStyle/>
                    <a:p>
                      <a:r>
                        <a:rPr lang="en-US" sz="2800" dirty="0" smtClean="0">
                          <a:solidFill>
                            <a:srgbClr val="1E3272"/>
                          </a:solidFill>
                        </a:rPr>
                        <a:t>Groups of related values</a:t>
                      </a:r>
                      <a:endParaRPr lang="ru-RU" sz="2800" dirty="0">
                        <a:solidFill>
                          <a:srgbClr val="1E3272"/>
                        </a:solidFill>
                      </a:endParaRPr>
                    </a:p>
                  </a:txBody>
                  <a:tcPr/>
                </a:tc>
              </a:tr>
              <a:tr h="509742">
                <a:tc>
                  <a:txBody>
                    <a:bodyPr/>
                    <a:lstStyle/>
                    <a:p>
                      <a:r>
                        <a:rPr lang="en-US" sz="2800" b="1" dirty="0" err="1" smtClean="0">
                          <a:solidFill>
                            <a:srgbClr val="1E3272"/>
                          </a:solidFill>
                        </a:rPr>
                        <a:t>Enums</a:t>
                      </a:r>
                      <a:endParaRPr lang="ru-RU" sz="2800" b="1" dirty="0">
                        <a:solidFill>
                          <a:srgbClr val="1E3272"/>
                        </a:solidFill>
                      </a:endParaRPr>
                    </a:p>
                  </a:txBody>
                  <a:tcPr/>
                </a:tc>
                <a:tc>
                  <a:txBody>
                    <a:bodyPr/>
                    <a:lstStyle/>
                    <a:p>
                      <a:r>
                        <a:rPr lang="en-US" sz="2800" dirty="0" smtClean="0">
                          <a:solidFill>
                            <a:srgbClr val="1E3272"/>
                          </a:solidFill>
                        </a:rPr>
                        <a:t>Lists of predefined values</a:t>
                      </a:r>
                      <a:endParaRPr lang="ru-RU" sz="2800" dirty="0">
                        <a:solidFill>
                          <a:srgbClr val="1E3272"/>
                        </a:solidFill>
                      </a:endParaRPr>
                    </a:p>
                  </a:txBody>
                  <a:tcPr/>
                </a:tc>
              </a:tr>
              <a:tr h="509742">
                <a:tc>
                  <a:txBody>
                    <a:bodyPr/>
                    <a:lstStyle/>
                    <a:p>
                      <a:r>
                        <a:rPr lang="en-US" sz="2800" b="1" dirty="0" smtClean="0">
                          <a:solidFill>
                            <a:srgbClr val="1E3272"/>
                          </a:solidFill>
                        </a:rPr>
                        <a:t>Pointers</a:t>
                      </a:r>
                      <a:endParaRPr lang="ru-RU" sz="2800" b="1" dirty="0">
                        <a:solidFill>
                          <a:srgbClr val="1E3272"/>
                        </a:solidFill>
                      </a:endParaRPr>
                    </a:p>
                  </a:txBody>
                  <a:tcPr/>
                </a:tc>
                <a:tc>
                  <a:txBody>
                    <a:bodyPr/>
                    <a:lstStyle/>
                    <a:p>
                      <a:r>
                        <a:rPr lang="en-US" sz="2800" dirty="0" smtClean="0">
                          <a:solidFill>
                            <a:srgbClr val="1E3272"/>
                          </a:solidFill>
                        </a:rPr>
                        <a:t>Aliases to other variables</a:t>
                      </a:r>
                      <a:endParaRPr lang="ru-RU" sz="2800" dirty="0">
                        <a:solidFill>
                          <a:srgbClr val="1E3272"/>
                        </a:solidFill>
                      </a:endParaRPr>
                    </a:p>
                  </a:txBody>
                  <a:tcPr/>
                </a:tc>
              </a:tr>
            </a:tbl>
          </a:graphicData>
        </a:graphic>
      </p:graphicFrame>
      <p:sp>
        <p:nvSpPr>
          <p:cNvPr id="3" name="Номер слайда 2"/>
          <p:cNvSpPr>
            <a:spLocks noGrp="1"/>
          </p:cNvSpPr>
          <p:nvPr>
            <p:ph type="sldNum" sz="quarter" idx="12"/>
          </p:nvPr>
        </p:nvSpPr>
        <p:spPr/>
        <p:txBody>
          <a:bodyPr/>
          <a:lstStyle/>
          <a:p>
            <a:pPr algn="ctr"/>
            <a:fld id="{1397BFD8-F312-4EF2-A268-44FB4BDDBBB0}" type="slidenum">
              <a:rPr lang="ru-RU" smtClean="0"/>
              <a:pPr algn="ctr"/>
              <a:t>4</a:t>
            </a:fld>
            <a:endParaRPr lang="ru-RU" dirty="0"/>
          </a:p>
        </p:txBody>
      </p:sp>
      <p:sp>
        <p:nvSpPr>
          <p:cNvPr id="4" name="Заголовок 3"/>
          <p:cNvSpPr>
            <a:spLocks noGrp="1"/>
          </p:cNvSpPr>
          <p:nvPr>
            <p:ph type="title"/>
          </p:nvPr>
        </p:nvSpPr>
        <p:spPr/>
        <p:txBody>
          <a:bodyPr/>
          <a:lstStyle/>
          <a:p>
            <a:r>
              <a:rPr lang="en-US" dirty="0" smtClean="0"/>
              <a:t>C Concepts</a:t>
            </a:r>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778825" y="1142427"/>
            <a:ext cx="6912429" cy="5115869"/>
          </a:xfrm>
        </p:spPr>
        <p:txBody>
          <a:bodyPr>
            <a:normAutofit lnSpcReduction="10000"/>
          </a:bodyPr>
          <a:lstStyle/>
          <a:p>
            <a:pPr>
              <a:spcBef>
                <a:spcPts val="1200"/>
              </a:spcBef>
            </a:pPr>
            <a:r>
              <a:rPr lang="en-US" dirty="0" smtClean="0"/>
              <a:t>Program’s </a:t>
            </a:r>
            <a:r>
              <a:rPr lang="en-US" b="1" dirty="0" smtClean="0"/>
              <a:t>address </a:t>
            </a:r>
            <a:r>
              <a:rPr lang="en-US" b="1" dirty="0" smtClean="0"/>
              <a:t>space </a:t>
            </a:r>
            <a:r>
              <a:rPr lang="en-US" dirty="0" smtClean="0"/>
              <a:t>contains </a:t>
            </a:r>
            <a:r>
              <a:rPr lang="en-US" dirty="0" smtClean="0"/>
              <a:t>4 regions</a:t>
            </a:r>
            <a:r>
              <a:rPr lang="en-US" dirty="0" smtClean="0"/>
              <a:t>:</a:t>
            </a:r>
          </a:p>
          <a:p>
            <a:pPr lvl="1">
              <a:spcBef>
                <a:spcPts val="1200"/>
              </a:spcBef>
            </a:pPr>
            <a:r>
              <a:rPr lang="en-US" dirty="0" smtClean="0"/>
              <a:t> </a:t>
            </a:r>
            <a:r>
              <a:rPr lang="en-US" b="1" dirty="0" smtClean="0"/>
              <a:t>Stack</a:t>
            </a:r>
            <a:r>
              <a:rPr lang="en-US" dirty="0" smtClean="0"/>
              <a:t>: </a:t>
            </a:r>
            <a:r>
              <a:rPr lang="en-US" dirty="0" smtClean="0"/>
              <a:t>local </a:t>
            </a:r>
            <a:r>
              <a:rPr lang="en-US" dirty="0" smtClean="0"/>
              <a:t>variables, grows </a:t>
            </a:r>
            <a:r>
              <a:rPr lang="en-US" dirty="0" smtClean="0"/>
              <a:t>downward</a:t>
            </a:r>
          </a:p>
          <a:p>
            <a:pPr lvl="1">
              <a:spcBef>
                <a:spcPts val="1200"/>
              </a:spcBef>
            </a:pPr>
            <a:r>
              <a:rPr lang="en-US" dirty="0" smtClean="0"/>
              <a:t> </a:t>
            </a:r>
            <a:r>
              <a:rPr lang="en-US" b="1" dirty="0" smtClean="0"/>
              <a:t>Heap</a:t>
            </a:r>
            <a:r>
              <a:rPr lang="en-US" dirty="0" smtClean="0"/>
              <a:t>: </a:t>
            </a:r>
            <a:r>
              <a:rPr lang="en-US" dirty="0" smtClean="0"/>
              <a:t>space </a:t>
            </a:r>
            <a:r>
              <a:rPr lang="en-US" dirty="0" smtClean="0"/>
              <a:t>requested </a:t>
            </a:r>
            <a:r>
              <a:rPr lang="en-US" dirty="0" smtClean="0"/>
              <a:t>via </a:t>
            </a:r>
            <a:r>
              <a:rPr lang="en-US" i="1" dirty="0" err="1" smtClean="0"/>
              <a:t>malloc</a:t>
            </a:r>
            <a:r>
              <a:rPr lang="en-US" dirty="0" smtClean="0"/>
              <a:t>() and </a:t>
            </a:r>
            <a:r>
              <a:rPr lang="en-US" dirty="0" smtClean="0"/>
              <a:t>used with pointers;  resizes dynamically, grows </a:t>
            </a:r>
            <a:r>
              <a:rPr lang="en-US" dirty="0" smtClean="0"/>
              <a:t>upward</a:t>
            </a:r>
          </a:p>
          <a:p>
            <a:pPr lvl="1">
              <a:spcBef>
                <a:spcPts val="1200"/>
              </a:spcBef>
            </a:pPr>
            <a:r>
              <a:rPr lang="en-US" dirty="0" smtClean="0"/>
              <a:t> </a:t>
            </a:r>
            <a:r>
              <a:rPr lang="en-US" b="1" dirty="0" smtClean="0"/>
              <a:t>Static </a:t>
            </a:r>
            <a:r>
              <a:rPr lang="en-US" b="1" dirty="0" smtClean="0"/>
              <a:t>Data</a:t>
            </a:r>
            <a:r>
              <a:rPr lang="en-US" dirty="0" smtClean="0"/>
              <a:t>: </a:t>
            </a:r>
            <a:r>
              <a:rPr lang="en-US" dirty="0" smtClean="0"/>
              <a:t>global </a:t>
            </a:r>
            <a:r>
              <a:rPr lang="en-US" dirty="0" smtClean="0"/>
              <a:t>and static variables, does not grow or </a:t>
            </a:r>
            <a:r>
              <a:rPr lang="en-US" dirty="0" smtClean="0"/>
              <a:t>shrink</a:t>
            </a:r>
          </a:p>
          <a:p>
            <a:pPr lvl="1">
              <a:spcBef>
                <a:spcPts val="1200"/>
              </a:spcBef>
            </a:pPr>
            <a:r>
              <a:rPr lang="en-US" dirty="0" smtClean="0"/>
              <a:t> </a:t>
            </a:r>
            <a:r>
              <a:rPr lang="en-US" b="1" dirty="0" smtClean="0"/>
              <a:t>Code</a:t>
            </a:r>
            <a:r>
              <a:rPr lang="en-US" dirty="0" smtClean="0"/>
              <a:t>: </a:t>
            </a:r>
            <a:r>
              <a:rPr lang="en-US" dirty="0" smtClean="0"/>
              <a:t>loaded </a:t>
            </a:r>
            <a:r>
              <a:rPr lang="en-US" dirty="0" smtClean="0"/>
              <a:t>when program starts, does not </a:t>
            </a:r>
            <a:r>
              <a:rPr lang="en-US" dirty="0" smtClean="0"/>
              <a:t>change</a:t>
            </a:r>
            <a:endParaRPr lang="en-US" dirty="0" smtClean="0"/>
          </a:p>
        </p:txBody>
      </p:sp>
      <p:sp>
        <p:nvSpPr>
          <p:cNvPr id="3" name="Номер слайда 2"/>
          <p:cNvSpPr>
            <a:spLocks noGrp="1"/>
          </p:cNvSpPr>
          <p:nvPr>
            <p:ph type="sldNum" sz="quarter" idx="12"/>
          </p:nvPr>
        </p:nvSpPr>
        <p:spPr/>
        <p:txBody>
          <a:bodyPr/>
          <a:lstStyle/>
          <a:p>
            <a:pPr algn="ctr"/>
            <a:fld id="{1397BFD8-F312-4EF2-A268-44FB4BDDBBB0}" type="slidenum">
              <a:rPr lang="ru-RU" smtClean="0"/>
              <a:pPr algn="ctr"/>
              <a:t>5</a:t>
            </a:fld>
            <a:endParaRPr lang="ru-RU" dirty="0"/>
          </a:p>
        </p:txBody>
      </p:sp>
      <p:sp>
        <p:nvSpPr>
          <p:cNvPr id="4" name="Заголовок 3"/>
          <p:cNvSpPr>
            <a:spLocks noGrp="1"/>
          </p:cNvSpPr>
          <p:nvPr>
            <p:ph type="title"/>
          </p:nvPr>
        </p:nvSpPr>
        <p:spPr/>
        <p:txBody>
          <a:bodyPr/>
          <a:lstStyle/>
          <a:p>
            <a:r>
              <a:rPr lang="en-US" dirty="0" smtClean="0"/>
              <a:t>C Memory Layout</a:t>
            </a:r>
            <a:endParaRPr lang="ru-RU" dirty="0"/>
          </a:p>
        </p:txBody>
      </p:sp>
      <p:sp>
        <p:nvSpPr>
          <p:cNvPr id="5" name="Прямоугольник 4"/>
          <p:cNvSpPr/>
          <p:nvPr/>
        </p:nvSpPr>
        <p:spPr>
          <a:xfrm>
            <a:off x="9022293" y="1176977"/>
            <a:ext cx="2305049" cy="2199828"/>
          </a:xfrm>
          <a:prstGeom prst="rect">
            <a:avLst/>
          </a:prstGeom>
          <a:solidFill>
            <a:srgbClr val="F7B217"/>
          </a:solidFill>
          <a:ln w="25400">
            <a:solidFill>
              <a:srgbClr val="2732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273272"/>
                </a:solidFill>
              </a:rPr>
              <a:t>Stack</a:t>
            </a:r>
            <a:endParaRPr lang="en-US" sz="2800" b="1" dirty="0" smtClean="0">
              <a:solidFill>
                <a:srgbClr val="273272"/>
              </a:solidFill>
            </a:endParaRPr>
          </a:p>
          <a:p>
            <a:pPr algn="ctr"/>
            <a:endParaRPr lang="en-US" sz="3600" dirty="0" smtClean="0">
              <a:solidFill>
                <a:srgbClr val="273272"/>
              </a:solidFill>
            </a:endParaRPr>
          </a:p>
          <a:p>
            <a:pPr algn="ctr"/>
            <a:endParaRPr lang="en-US" sz="3600" dirty="0" smtClean="0">
              <a:solidFill>
                <a:srgbClr val="273272"/>
              </a:solidFill>
            </a:endParaRPr>
          </a:p>
          <a:p>
            <a:pPr algn="ctr"/>
            <a:r>
              <a:rPr lang="en-US" sz="3200" b="1" dirty="0" smtClean="0">
                <a:solidFill>
                  <a:srgbClr val="273272"/>
                </a:solidFill>
              </a:rPr>
              <a:t>Heap</a:t>
            </a:r>
            <a:endParaRPr lang="ru-RU" sz="2800" b="1" dirty="0">
              <a:solidFill>
                <a:srgbClr val="273272"/>
              </a:solidFill>
            </a:endParaRPr>
          </a:p>
        </p:txBody>
      </p:sp>
      <p:sp>
        <p:nvSpPr>
          <p:cNvPr id="6" name="Прямоугольник 5"/>
          <p:cNvSpPr/>
          <p:nvPr/>
        </p:nvSpPr>
        <p:spPr>
          <a:xfrm>
            <a:off x="9021840" y="3367241"/>
            <a:ext cx="2305503" cy="970429"/>
          </a:xfrm>
          <a:prstGeom prst="rect">
            <a:avLst/>
          </a:prstGeom>
          <a:solidFill>
            <a:srgbClr val="F7B217"/>
          </a:solidFill>
          <a:ln w="25400">
            <a:solidFill>
              <a:srgbClr val="2732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273272"/>
                </a:solidFill>
              </a:rPr>
              <a:t>Static Data</a:t>
            </a:r>
            <a:endParaRPr lang="ru-RU" sz="3600" b="1" dirty="0">
              <a:solidFill>
                <a:srgbClr val="273272"/>
              </a:solidFill>
            </a:endParaRPr>
          </a:p>
        </p:txBody>
      </p:sp>
      <p:sp>
        <p:nvSpPr>
          <p:cNvPr id="7" name="Прямоугольник 6"/>
          <p:cNvSpPr/>
          <p:nvPr/>
        </p:nvSpPr>
        <p:spPr>
          <a:xfrm>
            <a:off x="9019575" y="4323939"/>
            <a:ext cx="2307768" cy="1150585"/>
          </a:xfrm>
          <a:prstGeom prst="rect">
            <a:avLst/>
          </a:prstGeom>
          <a:solidFill>
            <a:srgbClr val="F7B217"/>
          </a:solidFill>
          <a:ln w="25400">
            <a:solidFill>
              <a:srgbClr val="2732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273272"/>
                </a:solidFill>
              </a:rPr>
              <a:t>Code</a:t>
            </a:r>
            <a:endParaRPr lang="ru-RU" sz="3600" b="1" dirty="0">
              <a:solidFill>
                <a:srgbClr val="273272"/>
              </a:solidFill>
            </a:endParaRPr>
          </a:p>
        </p:txBody>
      </p:sp>
      <p:sp>
        <p:nvSpPr>
          <p:cNvPr id="8" name="Прямоугольник 7"/>
          <p:cNvSpPr/>
          <p:nvPr/>
        </p:nvSpPr>
        <p:spPr>
          <a:xfrm>
            <a:off x="9019575" y="5486400"/>
            <a:ext cx="2307768" cy="560819"/>
          </a:xfrm>
          <a:prstGeom prst="rect">
            <a:avLst/>
          </a:prstGeom>
          <a:solidFill>
            <a:srgbClr val="2F5CB5"/>
          </a:solidFill>
          <a:ln w="25400">
            <a:solidFill>
              <a:srgbClr val="2732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Reserved</a:t>
            </a:r>
            <a:endParaRPr lang="ru-RU" sz="2800" dirty="0">
              <a:solidFill>
                <a:schemeClr val="bg1"/>
              </a:solidFill>
            </a:endParaRPr>
          </a:p>
        </p:txBody>
      </p:sp>
      <p:sp>
        <p:nvSpPr>
          <p:cNvPr id="9" name="Стрелка вниз 8"/>
          <p:cNvSpPr/>
          <p:nvPr/>
        </p:nvSpPr>
        <p:spPr>
          <a:xfrm>
            <a:off x="9975258" y="1775871"/>
            <a:ext cx="332508" cy="266688"/>
          </a:xfrm>
          <a:prstGeom prst="downArrow">
            <a:avLst/>
          </a:prstGeom>
          <a:solidFill>
            <a:srgbClr val="273272"/>
          </a:solidFill>
          <a:ln>
            <a:solidFill>
              <a:srgbClr val="2732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Стрелка вверх 9"/>
          <p:cNvSpPr/>
          <p:nvPr/>
        </p:nvSpPr>
        <p:spPr>
          <a:xfrm>
            <a:off x="9963382" y="2553198"/>
            <a:ext cx="380011" cy="249382"/>
          </a:xfrm>
          <a:prstGeom prst="upArrow">
            <a:avLst/>
          </a:prstGeom>
          <a:solidFill>
            <a:srgbClr val="273272"/>
          </a:solidFill>
          <a:ln>
            <a:solidFill>
              <a:srgbClr val="2732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Box 10"/>
          <p:cNvSpPr txBox="1"/>
          <p:nvPr/>
        </p:nvSpPr>
        <p:spPr>
          <a:xfrm>
            <a:off x="7504455" y="5769397"/>
            <a:ext cx="1568289" cy="558141"/>
          </a:xfrm>
          <a:prstGeom prst="rect">
            <a:avLst/>
          </a:prstGeom>
          <a:noFill/>
        </p:spPr>
        <p:txBody>
          <a:bodyPr wrap="square" lIns="72000" tIns="25200" rIns="0" bIns="25200" rtlCol="0" anchor="ctr" anchorCtr="0">
            <a:normAutofit/>
          </a:bodyPr>
          <a:lstStyle/>
          <a:p>
            <a:r>
              <a:rPr lang="en-US" sz="2000" b="1" dirty="0" smtClean="0">
                <a:solidFill>
                  <a:srgbClr val="2E5E8E"/>
                </a:solidFill>
              </a:rPr>
              <a:t>0x 0000 </a:t>
            </a:r>
            <a:r>
              <a:rPr lang="en-US" sz="2000" b="1" dirty="0" smtClean="0">
                <a:solidFill>
                  <a:srgbClr val="2E5E8E"/>
                </a:solidFill>
              </a:rPr>
              <a:t>0000</a:t>
            </a:r>
            <a:endParaRPr lang="ru-RU" sz="2000" b="1" dirty="0" smtClean="0">
              <a:solidFill>
                <a:srgbClr val="2E5E8E"/>
              </a:solidFill>
            </a:endParaRPr>
          </a:p>
        </p:txBody>
      </p:sp>
      <p:sp>
        <p:nvSpPr>
          <p:cNvPr id="12" name="TextBox 11"/>
          <p:cNvSpPr txBox="1"/>
          <p:nvPr/>
        </p:nvSpPr>
        <p:spPr>
          <a:xfrm>
            <a:off x="7606105" y="883167"/>
            <a:ext cx="1490377" cy="558141"/>
          </a:xfrm>
          <a:prstGeom prst="rect">
            <a:avLst/>
          </a:prstGeom>
          <a:noFill/>
        </p:spPr>
        <p:txBody>
          <a:bodyPr wrap="square" lIns="72000" tIns="25200" rIns="0" bIns="25200" rtlCol="0" anchor="ctr" anchorCtr="0">
            <a:normAutofit/>
          </a:bodyPr>
          <a:lstStyle/>
          <a:p>
            <a:r>
              <a:rPr lang="en-US" sz="2000" b="1" dirty="0" smtClean="0">
                <a:solidFill>
                  <a:srgbClr val="2E5E8E"/>
                </a:solidFill>
              </a:rPr>
              <a:t>0x </a:t>
            </a:r>
            <a:r>
              <a:rPr lang="en-US" sz="2000" b="1" dirty="0" smtClean="0">
                <a:solidFill>
                  <a:srgbClr val="2E5E8E"/>
                </a:solidFill>
              </a:rPr>
              <a:t>FFFF </a:t>
            </a:r>
            <a:r>
              <a:rPr lang="en-US" sz="2000" b="1" dirty="0" err="1" smtClean="0">
                <a:solidFill>
                  <a:srgbClr val="2E5E8E"/>
                </a:solidFill>
              </a:rPr>
              <a:t>FFFF</a:t>
            </a:r>
            <a:endParaRPr lang="ru-RU" sz="2000" b="1" dirty="0" smtClean="0">
              <a:solidFill>
                <a:srgbClr val="2E5E8E"/>
              </a:solidFill>
            </a:endParaRPr>
          </a:p>
        </p:txBody>
      </p:sp>
      <p:sp>
        <p:nvSpPr>
          <p:cNvPr id="13" name="Прямоугольник 12"/>
          <p:cNvSpPr/>
          <p:nvPr/>
        </p:nvSpPr>
        <p:spPr>
          <a:xfrm>
            <a:off x="3487349" y="6256015"/>
            <a:ext cx="7841672" cy="400110"/>
          </a:xfrm>
          <a:prstGeom prst="rect">
            <a:avLst/>
          </a:prstGeom>
        </p:spPr>
        <p:txBody>
          <a:bodyPr wrap="square">
            <a:spAutoFit/>
          </a:bodyPr>
          <a:lstStyle/>
          <a:p>
            <a:r>
              <a:rPr lang="en-US" sz="2000" b="1" dirty="0" smtClean="0">
                <a:solidFill>
                  <a:srgbClr val="1E3272"/>
                </a:solidFill>
              </a:rPr>
              <a:t>OS prevents </a:t>
            </a:r>
            <a:r>
              <a:rPr lang="en-US" sz="2000" b="1" dirty="0" smtClean="0">
                <a:solidFill>
                  <a:srgbClr val="1E3272"/>
                </a:solidFill>
              </a:rPr>
              <a:t>accesses between </a:t>
            </a:r>
            <a:r>
              <a:rPr lang="en-US" sz="2000" b="1" dirty="0" smtClean="0">
                <a:solidFill>
                  <a:srgbClr val="1E3272"/>
                </a:solidFill>
              </a:rPr>
              <a:t>stack and heap (via virtual memory)</a:t>
            </a:r>
            <a:endParaRPr lang="ru-RU" sz="2000" b="1" dirty="0">
              <a:solidFill>
                <a:srgbClr val="1E327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838200" y="1178053"/>
            <a:ext cx="6690756" cy="4997896"/>
          </a:xfrm>
        </p:spPr>
        <p:txBody>
          <a:bodyPr>
            <a:normAutofit/>
          </a:bodyPr>
          <a:lstStyle/>
          <a:p>
            <a:r>
              <a:rPr lang="en-US" dirty="0" smtClean="0"/>
              <a:t>Declared outside a function</a:t>
            </a:r>
            <a:r>
              <a:rPr lang="en-US" dirty="0" smtClean="0"/>
              <a:t>:</a:t>
            </a:r>
          </a:p>
          <a:p>
            <a:pPr lvl="1"/>
            <a:r>
              <a:rPr lang="en-US" b="1" dirty="0" smtClean="0"/>
              <a:t>Static </a:t>
            </a:r>
            <a:r>
              <a:rPr lang="en-US" b="1" dirty="0" smtClean="0"/>
              <a:t>Data</a:t>
            </a:r>
          </a:p>
          <a:p>
            <a:r>
              <a:rPr lang="en-US" dirty="0" smtClean="0"/>
              <a:t>Declared </a:t>
            </a:r>
            <a:r>
              <a:rPr lang="en-US" dirty="0" smtClean="0"/>
              <a:t>inside a function:</a:t>
            </a:r>
          </a:p>
          <a:p>
            <a:pPr lvl="1"/>
            <a:r>
              <a:rPr lang="en-US" b="1" dirty="0" smtClean="0"/>
              <a:t>Stack</a:t>
            </a:r>
          </a:p>
          <a:p>
            <a:pPr lvl="2"/>
            <a:r>
              <a:rPr lang="en-US" dirty="0" smtClean="0"/>
              <a:t>main() is </a:t>
            </a:r>
            <a:r>
              <a:rPr lang="en-US" dirty="0" smtClean="0"/>
              <a:t>a </a:t>
            </a:r>
            <a:r>
              <a:rPr lang="en-US" dirty="0" smtClean="0"/>
              <a:t>function</a:t>
            </a:r>
          </a:p>
          <a:p>
            <a:pPr lvl="2"/>
            <a:r>
              <a:rPr lang="en-US" dirty="0" smtClean="0"/>
              <a:t>freed </a:t>
            </a:r>
            <a:r>
              <a:rPr lang="en-US" dirty="0" smtClean="0"/>
              <a:t>when </a:t>
            </a:r>
            <a:r>
              <a:rPr lang="en-US" dirty="0" smtClean="0"/>
              <a:t>the function </a:t>
            </a:r>
            <a:r>
              <a:rPr lang="en-US" dirty="0" smtClean="0"/>
              <a:t>returns</a:t>
            </a:r>
          </a:p>
          <a:p>
            <a:r>
              <a:rPr lang="en-US" dirty="0" smtClean="0"/>
              <a:t>Dynamically </a:t>
            </a:r>
            <a:r>
              <a:rPr lang="en-US" dirty="0" smtClean="0"/>
              <a:t>allocated</a:t>
            </a:r>
            <a:r>
              <a:rPr lang="en-US" dirty="0" smtClean="0"/>
              <a:t>:</a:t>
            </a:r>
          </a:p>
          <a:p>
            <a:pPr lvl="1"/>
            <a:r>
              <a:rPr lang="en-US" b="1" dirty="0" smtClean="0"/>
              <a:t>Heap</a:t>
            </a:r>
          </a:p>
          <a:p>
            <a:pPr lvl="2"/>
            <a:r>
              <a:rPr lang="en-US" dirty="0" smtClean="0"/>
              <a:t>i.e</a:t>
            </a:r>
            <a:r>
              <a:rPr lang="en-US" dirty="0" smtClean="0"/>
              <a:t>. </a:t>
            </a:r>
            <a:r>
              <a:rPr lang="en-US" dirty="0" err="1" smtClean="0"/>
              <a:t>malloc</a:t>
            </a:r>
            <a:r>
              <a:rPr lang="en-US" dirty="0" smtClean="0"/>
              <a:t> </a:t>
            </a:r>
            <a:r>
              <a:rPr lang="en-US" dirty="0" smtClean="0"/>
              <a:t>(will be covered </a:t>
            </a:r>
            <a:r>
              <a:rPr lang="en-US" dirty="0" smtClean="0"/>
              <a:t>shortly)</a:t>
            </a:r>
            <a:endParaRPr lang="ru-RU" dirty="0"/>
          </a:p>
        </p:txBody>
      </p:sp>
      <p:sp>
        <p:nvSpPr>
          <p:cNvPr id="3" name="Номер слайда 2"/>
          <p:cNvSpPr>
            <a:spLocks noGrp="1"/>
          </p:cNvSpPr>
          <p:nvPr>
            <p:ph type="sldNum" sz="quarter" idx="12"/>
          </p:nvPr>
        </p:nvSpPr>
        <p:spPr/>
        <p:txBody>
          <a:bodyPr/>
          <a:lstStyle/>
          <a:p>
            <a:pPr algn="ctr"/>
            <a:fld id="{1397BFD8-F312-4EF2-A268-44FB4BDDBBB0}" type="slidenum">
              <a:rPr lang="ru-RU" smtClean="0"/>
              <a:pPr algn="ctr"/>
              <a:t>6</a:t>
            </a:fld>
            <a:endParaRPr lang="ru-RU" dirty="0"/>
          </a:p>
        </p:txBody>
      </p:sp>
      <p:sp>
        <p:nvSpPr>
          <p:cNvPr id="4" name="Заголовок 3"/>
          <p:cNvSpPr>
            <a:spLocks noGrp="1"/>
          </p:cNvSpPr>
          <p:nvPr>
            <p:ph type="title"/>
          </p:nvPr>
        </p:nvSpPr>
        <p:spPr/>
        <p:txBody>
          <a:bodyPr/>
          <a:lstStyle/>
          <a:p>
            <a:r>
              <a:rPr lang="en-US" dirty="0" smtClean="0"/>
              <a:t>Where Do the Variables Go?</a:t>
            </a:r>
            <a:endParaRPr lang="ru-RU" dirty="0"/>
          </a:p>
        </p:txBody>
      </p:sp>
      <p:sp>
        <p:nvSpPr>
          <p:cNvPr id="5" name="Прямоугольник 4"/>
          <p:cNvSpPr/>
          <p:nvPr/>
        </p:nvSpPr>
        <p:spPr>
          <a:xfrm>
            <a:off x="7255810" y="1514830"/>
            <a:ext cx="4049497" cy="3970318"/>
          </a:xfrm>
          <a:prstGeom prst="rect">
            <a:avLst/>
          </a:prstGeom>
        </p:spPr>
        <p:txBody>
          <a:bodyPr wrap="square">
            <a:spAutoFit/>
          </a:bodyPr>
          <a:lstStyle/>
          <a:p>
            <a:r>
              <a:rPr lang="en-US" sz="2800" dirty="0" smtClean="0">
                <a:solidFill>
                  <a:srgbClr val="00B050"/>
                </a:solidFill>
              </a:rPr>
              <a:t>#include &lt;</a:t>
            </a:r>
            <a:r>
              <a:rPr lang="en-US" sz="2800" dirty="0" err="1" smtClean="0">
                <a:solidFill>
                  <a:srgbClr val="00B050"/>
                </a:solidFill>
              </a:rPr>
              <a:t>stdio.h</a:t>
            </a:r>
            <a:r>
              <a:rPr lang="en-US" sz="2800" dirty="0" smtClean="0">
                <a:solidFill>
                  <a:srgbClr val="00B050"/>
                </a:solidFill>
              </a:rPr>
              <a:t>&gt;</a:t>
            </a:r>
          </a:p>
          <a:p>
            <a:endParaRPr lang="en-US" sz="2800" dirty="0" smtClean="0"/>
          </a:p>
          <a:p>
            <a:r>
              <a:rPr lang="en-US" sz="2800" b="1" dirty="0" smtClean="0">
                <a:solidFill>
                  <a:srgbClr val="1E3272"/>
                </a:solidFill>
              </a:rPr>
              <a:t>int</a:t>
            </a:r>
            <a:r>
              <a:rPr lang="en-US" sz="2800" dirty="0" smtClean="0"/>
              <a:t> </a:t>
            </a:r>
            <a:r>
              <a:rPr lang="en-US" sz="2800" dirty="0" err="1" smtClean="0"/>
              <a:t>varGlobal</a:t>
            </a:r>
            <a:r>
              <a:rPr lang="en-US" sz="2800" dirty="0" smtClean="0"/>
              <a:t>;</a:t>
            </a:r>
          </a:p>
          <a:p>
            <a:endParaRPr lang="en-US" sz="2800" dirty="0" smtClean="0"/>
          </a:p>
          <a:p>
            <a:r>
              <a:rPr lang="en-US" sz="2800" b="1" dirty="0" smtClean="0">
                <a:solidFill>
                  <a:srgbClr val="1E3272"/>
                </a:solidFill>
              </a:rPr>
              <a:t>int</a:t>
            </a:r>
            <a:r>
              <a:rPr lang="en-US" sz="2800" dirty="0" smtClean="0"/>
              <a:t> main() {</a:t>
            </a:r>
          </a:p>
          <a:p>
            <a:r>
              <a:rPr lang="en-US" sz="2800" dirty="0" smtClean="0"/>
              <a:t>    </a:t>
            </a:r>
            <a:r>
              <a:rPr lang="en-US" sz="2800" b="1" dirty="0" smtClean="0">
                <a:solidFill>
                  <a:srgbClr val="1E3272"/>
                </a:solidFill>
              </a:rPr>
              <a:t>int</a:t>
            </a:r>
            <a:r>
              <a:rPr lang="en-US" sz="2800" dirty="0" smtClean="0"/>
              <a:t> </a:t>
            </a:r>
            <a:r>
              <a:rPr lang="en-US" sz="2800" dirty="0" err="1" smtClean="0"/>
              <a:t>varLocal</a:t>
            </a:r>
            <a:r>
              <a:rPr lang="en-US" sz="2800" dirty="0" smtClean="0"/>
              <a:t>;</a:t>
            </a:r>
          </a:p>
          <a:p>
            <a:r>
              <a:rPr lang="en-US" sz="2800" dirty="0" smtClean="0"/>
              <a:t>    </a:t>
            </a:r>
            <a:r>
              <a:rPr lang="en-US" sz="2800" b="1" dirty="0" smtClean="0">
                <a:solidFill>
                  <a:srgbClr val="1E3272"/>
                </a:solidFill>
              </a:rPr>
              <a:t>int</a:t>
            </a:r>
            <a:r>
              <a:rPr lang="en-US" sz="2800" dirty="0" smtClean="0"/>
              <a:t> *</a:t>
            </a:r>
            <a:r>
              <a:rPr lang="en-US" sz="2800" dirty="0" err="1" smtClean="0"/>
              <a:t>varDyn</a:t>
            </a:r>
            <a:r>
              <a:rPr lang="en-US" sz="2800" dirty="0" smtClean="0"/>
              <a:t> </a:t>
            </a:r>
            <a:r>
              <a:rPr lang="en-US" sz="2800" dirty="0" smtClean="0"/>
              <a:t>=</a:t>
            </a:r>
          </a:p>
          <a:p>
            <a:r>
              <a:rPr lang="en-US" sz="2800" dirty="0" smtClean="0"/>
              <a:t> </a:t>
            </a:r>
            <a:r>
              <a:rPr lang="en-US" sz="2800" dirty="0" smtClean="0"/>
              <a:t>           </a:t>
            </a:r>
            <a:r>
              <a:rPr lang="en-US" sz="2800" dirty="0" err="1" smtClean="0"/>
              <a:t>malloc</a:t>
            </a:r>
            <a:r>
              <a:rPr lang="en-US" sz="2800" dirty="0" smtClean="0"/>
              <a:t>(</a:t>
            </a:r>
            <a:r>
              <a:rPr lang="en-US" sz="2800" b="1" dirty="0" err="1" smtClean="0">
                <a:solidFill>
                  <a:srgbClr val="1E3272"/>
                </a:solidFill>
              </a:rPr>
              <a:t>sizeof</a:t>
            </a:r>
            <a:r>
              <a:rPr lang="en-US" sz="2800" dirty="0" smtClean="0"/>
              <a:t>(</a:t>
            </a:r>
            <a:r>
              <a:rPr lang="en-US" sz="2800" b="1" dirty="0" err="1" smtClean="0">
                <a:solidFill>
                  <a:srgbClr val="1E3272"/>
                </a:solidFill>
              </a:rPr>
              <a:t>int</a:t>
            </a:r>
            <a:r>
              <a:rPr lang="en-US" sz="2800" dirty="0" smtClean="0"/>
              <a:t>));</a:t>
            </a:r>
          </a:p>
          <a:p>
            <a:r>
              <a:rPr lang="en-US" sz="2800" dirty="0" smtClean="0"/>
              <a:t>}</a:t>
            </a:r>
            <a:endParaRPr lang="en-US" sz="2800" dirty="0"/>
          </a:p>
        </p:txBody>
      </p:sp>
      <p:cxnSp>
        <p:nvCxnSpPr>
          <p:cNvPr id="7" name="Прямая со стрелкой 6"/>
          <p:cNvCxnSpPr/>
          <p:nvPr/>
        </p:nvCxnSpPr>
        <p:spPr>
          <a:xfrm flipV="1">
            <a:off x="3004457" y="4762005"/>
            <a:ext cx="5201392" cy="344386"/>
          </a:xfrm>
          <a:prstGeom prst="straightConnector1">
            <a:avLst/>
          </a:prstGeom>
          <a:ln w="38100">
            <a:solidFill>
              <a:srgbClr val="F7B21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Прямая со стрелкой 7"/>
          <p:cNvCxnSpPr/>
          <p:nvPr/>
        </p:nvCxnSpPr>
        <p:spPr>
          <a:xfrm>
            <a:off x="3788229" y="2030681"/>
            <a:ext cx="3491345" cy="593766"/>
          </a:xfrm>
          <a:prstGeom prst="straightConnector1">
            <a:avLst/>
          </a:prstGeom>
          <a:ln w="38100">
            <a:solidFill>
              <a:srgbClr val="F7B21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p:nvPr/>
        </p:nvCxnSpPr>
        <p:spPr>
          <a:xfrm>
            <a:off x="2933205" y="3146961"/>
            <a:ext cx="4631377" cy="748145"/>
          </a:xfrm>
          <a:prstGeom prst="straightConnector1">
            <a:avLst/>
          </a:prstGeom>
          <a:ln w="38100">
            <a:solidFill>
              <a:srgbClr val="F7B217"/>
            </a:solidFill>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p:txBody>
          <a:bodyPr>
            <a:normAutofit fontScale="85000" lnSpcReduction="20000"/>
          </a:bodyPr>
          <a:lstStyle/>
          <a:p>
            <a:pPr>
              <a:lnSpc>
                <a:spcPct val="110000"/>
              </a:lnSpc>
              <a:spcBef>
                <a:spcPts val="1200"/>
              </a:spcBef>
            </a:pPr>
            <a:r>
              <a:rPr lang="en-US" dirty="0" smtClean="0"/>
              <a:t>Each stack frame is a contiguous block of memory holding the local variables of a single </a:t>
            </a:r>
            <a:r>
              <a:rPr lang="en-US" dirty="0" smtClean="0"/>
              <a:t>function</a:t>
            </a:r>
            <a:endParaRPr lang="en-US" dirty="0" smtClean="0"/>
          </a:p>
          <a:p>
            <a:pPr>
              <a:lnSpc>
                <a:spcPct val="110000"/>
              </a:lnSpc>
              <a:spcBef>
                <a:spcPts val="1200"/>
              </a:spcBef>
            </a:pPr>
            <a:r>
              <a:rPr lang="en-US" dirty="0" smtClean="0"/>
              <a:t>A </a:t>
            </a:r>
            <a:r>
              <a:rPr lang="en-US" dirty="0" smtClean="0"/>
              <a:t>stack frame includes</a:t>
            </a:r>
            <a:r>
              <a:rPr lang="en-US" dirty="0" smtClean="0"/>
              <a:t>:</a:t>
            </a:r>
          </a:p>
          <a:p>
            <a:pPr lvl="1">
              <a:lnSpc>
                <a:spcPct val="110000"/>
              </a:lnSpc>
              <a:spcBef>
                <a:spcPts val="1200"/>
              </a:spcBef>
            </a:pPr>
            <a:r>
              <a:rPr lang="en-US" dirty="0" smtClean="0"/>
              <a:t>Location </a:t>
            </a:r>
            <a:r>
              <a:rPr lang="en-US" dirty="0" smtClean="0"/>
              <a:t>of caller </a:t>
            </a:r>
            <a:r>
              <a:rPr lang="en-US" dirty="0" smtClean="0"/>
              <a:t>function</a:t>
            </a:r>
          </a:p>
          <a:p>
            <a:pPr lvl="1">
              <a:lnSpc>
                <a:spcPct val="110000"/>
              </a:lnSpc>
              <a:spcBef>
                <a:spcPts val="1200"/>
              </a:spcBef>
            </a:pPr>
            <a:r>
              <a:rPr lang="en-US" dirty="0" smtClean="0"/>
              <a:t>Function arguments</a:t>
            </a:r>
          </a:p>
          <a:p>
            <a:pPr lvl="1">
              <a:lnSpc>
                <a:spcPct val="110000"/>
              </a:lnSpc>
              <a:spcBef>
                <a:spcPts val="1200"/>
              </a:spcBef>
            </a:pPr>
            <a:r>
              <a:rPr lang="en-US" dirty="0" smtClean="0"/>
              <a:t>Space </a:t>
            </a:r>
            <a:r>
              <a:rPr lang="en-US" dirty="0" smtClean="0"/>
              <a:t>for local variables</a:t>
            </a:r>
          </a:p>
          <a:p>
            <a:pPr>
              <a:lnSpc>
                <a:spcPct val="110000"/>
              </a:lnSpc>
              <a:spcBef>
                <a:spcPts val="1200"/>
              </a:spcBef>
            </a:pPr>
            <a:r>
              <a:rPr lang="en-US" dirty="0" smtClean="0"/>
              <a:t>Stack </a:t>
            </a:r>
            <a:r>
              <a:rPr lang="en-US" dirty="0" smtClean="0"/>
              <a:t>pointer (SP) tells where lowest (current) stack frame is</a:t>
            </a:r>
          </a:p>
          <a:p>
            <a:pPr>
              <a:lnSpc>
                <a:spcPct val="110000"/>
              </a:lnSpc>
              <a:spcBef>
                <a:spcPts val="1200"/>
              </a:spcBef>
            </a:pPr>
            <a:r>
              <a:rPr lang="en-US" dirty="0" smtClean="0"/>
              <a:t>When function ends</a:t>
            </a:r>
            <a:r>
              <a:rPr lang="en-US" dirty="0" smtClean="0"/>
              <a:t>, stack pointer is moved back (but data remains (garbage!)); frees memory for future stack </a:t>
            </a:r>
            <a:r>
              <a:rPr lang="en-US" dirty="0" smtClean="0"/>
              <a:t>frames</a:t>
            </a:r>
            <a:endParaRPr lang="ru-RU" dirty="0"/>
          </a:p>
        </p:txBody>
      </p:sp>
      <p:sp>
        <p:nvSpPr>
          <p:cNvPr id="3" name="Номер слайда 2"/>
          <p:cNvSpPr>
            <a:spLocks noGrp="1"/>
          </p:cNvSpPr>
          <p:nvPr>
            <p:ph type="sldNum" sz="quarter" idx="12"/>
          </p:nvPr>
        </p:nvSpPr>
        <p:spPr/>
        <p:txBody>
          <a:bodyPr/>
          <a:lstStyle/>
          <a:p>
            <a:pPr algn="ctr"/>
            <a:fld id="{1397BFD8-F312-4EF2-A268-44FB4BDDBBB0}" type="slidenum">
              <a:rPr lang="ru-RU" smtClean="0"/>
              <a:pPr algn="ctr"/>
              <a:t>7</a:t>
            </a:fld>
            <a:endParaRPr lang="ru-RU" dirty="0"/>
          </a:p>
        </p:txBody>
      </p:sp>
      <p:sp>
        <p:nvSpPr>
          <p:cNvPr id="4" name="Заголовок 3"/>
          <p:cNvSpPr>
            <a:spLocks noGrp="1"/>
          </p:cNvSpPr>
          <p:nvPr>
            <p:ph type="title"/>
          </p:nvPr>
        </p:nvSpPr>
        <p:spPr/>
        <p:txBody>
          <a:bodyPr/>
          <a:lstStyle/>
          <a:p>
            <a:r>
              <a:rPr lang="en-US" dirty="0" smtClean="0"/>
              <a:t>Stack</a:t>
            </a:r>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885699" y="1083050"/>
            <a:ext cx="6726384" cy="5662133"/>
          </a:xfrm>
        </p:spPr>
        <p:txBody>
          <a:bodyPr>
            <a:noAutofit/>
          </a:bodyPr>
          <a:lstStyle/>
          <a:p>
            <a:pPr>
              <a:lnSpc>
                <a:spcPct val="80000"/>
              </a:lnSpc>
              <a:spcBef>
                <a:spcPts val="0"/>
              </a:spcBef>
              <a:buNone/>
            </a:pPr>
            <a:r>
              <a:rPr lang="en-US" sz="3200" b="1" dirty="0" smtClean="0">
                <a:solidFill>
                  <a:srgbClr val="1E3272"/>
                </a:solidFill>
              </a:rPr>
              <a:t>Last In, First Out (LIFO) data structure</a:t>
            </a:r>
          </a:p>
          <a:p>
            <a:pPr>
              <a:lnSpc>
                <a:spcPct val="80000"/>
              </a:lnSpc>
              <a:spcBef>
                <a:spcPts val="0"/>
              </a:spcBef>
              <a:buNone/>
            </a:pPr>
            <a:endParaRPr lang="en-US" sz="2000" dirty="0" smtClean="0">
              <a:solidFill>
                <a:srgbClr val="1E3272"/>
              </a:solidFill>
            </a:endParaRPr>
          </a:p>
          <a:p>
            <a:pPr>
              <a:lnSpc>
                <a:spcPct val="80000"/>
              </a:lnSpc>
              <a:spcBef>
                <a:spcPts val="0"/>
              </a:spcBef>
              <a:buNone/>
            </a:pPr>
            <a:r>
              <a:rPr lang="en-US" sz="2400" b="1" dirty="0" smtClean="0">
                <a:solidFill>
                  <a:schemeClr val="tx1"/>
                </a:solidFill>
              </a:rPr>
              <a:t>int main() {</a:t>
            </a:r>
          </a:p>
          <a:p>
            <a:pPr>
              <a:lnSpc>
                <a:spcPct val="80000"/>
              </a:lnSpc>
              <a:spcBef>
                <a:spcPts val="0"/>
              </a:spcBef>
              <a:buNone/>
            </a:pPr>
            <a:r>
              <a:rPr lang="en-US" sz="2400" b="1" dirty="0" smtClean="0">
                <a:solidFill>
                  <a:schemeClr val="tx1"/>
                </a:solidFill>
              </a:rPr>
              <a:t>    a(0);</a:t>
            </a:r>
          </a:p>
          <a:p>
            <a:pPr>
              <a:lnSpc>
                <a:spcPct val="80000"/>
              </a:lnSpc>
              <a:spcBef>
                <a:spcPts val="0"/>
              </a:spcBef>
              <a:buNone/>
            </a:pPr>
            <a:r>
              <a:rPr lang="en-US" sz="2400" b="1" dirty="0" smtClean="0">
                <a:solidFill>
                  <a:schemeClr val="tx1"/>
                </a:solidFill>
              </a:rPr>
              <a:t>    return 1;</a:t>
            </a:r>
          </a:p>
          <a:p>
            <a:pPr>
              <a:lnSpc>
                <a:spcPct val="80000"/>
              </a:lnSpc>
              <a:spcBef>
                <a:spcPts val="0"/>
              </a:spcBef>
              <a:buNone/>
            </a:pPr>
            <a:r>
              <a:rPr lang="en-US" sz="2400" b="1" dirty="0" smtClean="0">
                <a:solidFill>
                  <a:schemeClr val="tx1"/>
                </a:solidFill>
              </a:rPr>
              <a:t>}</a:t>
            </a:r>
          </a:p>
          <a:p>
            <a:pPr>
              <a:lnSpc>
                <a:spcPct val="80000"/>
              </a:lnSpc>
              <a:spcBef>
                <a:spcPts val="0"/>
              </a:spcBef>
              <a:buNone/>
            </a:pPr>
            <a:r>
              <a:rPr lang="en-US" sz="2400" b="1" dirty="0" smtClean="0">
                <a:solidFill>
                  <a:schemeClr val="accent1"/>
                </a:solidFill>
              </a:rPr>
              <a:t>void a(</a:t>
            </a:r>
            <a:r>
              <a:rPr lang="en-US" sz="2400" b="1" dirty="0" err="1" smtClean="0">
                <a:solidFill>
                  <a:schemeClr val="accent1"/>
                </a:solidFill>
              </a:rPr>
              <a:t>int</a:t>
            </a:r>
            <a:r>
              <a:rPr lang="en-US" sz="2400" b="1" dirty="0" smtClean="0">
                <a:solidFill>
                  <a:schemeClr val="accent1"/>
                </a:solidFill>
              </a:rPr>
              <a:t> m) {</a:t>
            </a:r>
          </a:p>
          <a:p>
            <a:pPr>
              <a:lnSpc>
                <a:spcPct val="80000"/>
              </a:lnSpc>
              <a:spcBef>
                <a:spcPts val="0"/>
              </a:spcBef>
              <a:buNone/>
            </a:pPr>
            <a:r>
              <a:rPr lang="en-US" sz="2400" b="1" dirty="0" smtClean="0">
                <a:solidFill>
                  <a:schemeClr val="accent1"/>
                </a:solidFill>
              </a:rPr>
              <a:t>    b(1);</a:t>
            </a:r>
          </a:p>
          <a:p>
            <a:pPr>
              <a:lnSpc>
                <a:spcPct val="80000"/>
              </a:lnSpc>
              <a:spcBef>
                <a:spcPts val="0"/>
              </a:spcBef>
              <a:buNone/>
            </a:pPr>
            <a:r>
              <a:rPr lang="en-US" sz="2400" b="1" dirty="0" smtClean="0">
                <a:solidFill>
                  <a:schemeClr val="accent1"/>
                </a:solidFill>
              </a:rPr>
              <a:t>}</a:t>
            </a:r>
          </a:p>
          <a:p>
            <a:pPr>
              <a:lnSpc>
                <a:spcPct val="80000"/>
              </a:lnSpc>
              <a:spcBef>
                <a:spcPts val="0"/>
              </a:spcBef>
              <a:buNone/>
            </a:pPr>
            <a:r>
              <a:rPr lang="en-US" sz="2400" b="1" dirty="0" smtClean="0">
                <a:solidFill>
                  <a:srgbClr val="FF0000"/>
                </a:solidFill>
              </a:rPr>
              <a:t>void b(</a:t>
            </a:r>
            <a:r>
              <a:rPr lang="en-US" sz="2400" b="1" dirty="0" err="1" smtClean="0">
                <a:solidFill>
                  <a:srgbClr val="FF0000"/>
                </a:solidFill>
              </a:rPr>
              <a:t>int</a:t>
            </a:r>
            <a:r>
              <a:rPr lang="en-US" sz="2400" b="1" dirty="0" smtClean="0">
                <a:solidFill>
                  <a:srgbClr val="FF0000"/>
                </a:solidFill>
              </a:rPr>
              <a:t> n) {</a:t>
            </a:r>
          </a:p>
          <a:p>
            <a:pPr>
              <a:lnSpc>
                <a:spcPct val="80000"/>
              </a:lnSpc>
              <a:spcBef>
                <a:spcPts val="0"/>
              </a:spcBef>
              <a:buNone/>
            </a:pPr>
            <a:r>
              <a:rPr lang="en-US" sz="2400" b="1" dirty="0" smtClean="0">
                <a:solidFill>
                  <a:srgbClr val="FF0000"/>
                </a:solidFill>
              </a:rPr>
              <a:t>    c(2);</a:t>
            </a:r>
          </a:p>
          <a:p>
            <a:pPr>
              <a:lnSpc>
                <a:spcPct val="80000"/>
              </a:lnSpc>
              <a:spcBef>
                <a:spcPts val="0"/>
              </a:spcBef>
              <a:buNone/>
            </a:pPr>
            <a:r>
              <a:rPr lang="en-US" sz="2400" b="1" dirty="0" smtClean="0">
                <a:solidFill>
                  <a:srgbClr val="FF0000"/>
                </a:solidFill>
              </a:rPr>
              <a:t>    d(4);</a:t>
            </a:r>
          </a:p>
          <a:p>
            <a:pPr>
              <a:lnSpc>
                <a:spcPct val="80000"/>
              </a:lnSpc>
              <a:spcBef>
                <a:spcPts val="0"/>
              </a:spcBef>
              <a:buNone/>
            </a:pPr>
            <a:r>
              <a:rPr lang="en-US" sz="2400" b="1" dirty="0" smtClean="0">
                <a:solidFill>
                  <a:srgbClr val="FF0000"/>
                </a:solidFill>
              </a:rPr>
              <a:t>}</a:t>
            </a:r>
          </a:p>
          <a:p>
            <a:pPr>
              <a:lnSpc>
                <a:spcPct val="80000"/>
              </a:lnSpc>
              <a:spcBef>
                <a:spcPts val="0"/>
              </a:spcBef>
              <a:buNone/>
            </a:pPr>
            <a:r>
              <a:rPr lang="en-US" sz="2400" b="1" dirty="0" smtClean="0">
                <a:solidFill>
                  <a:srgbClr val="F7B217"/>
                </a:solidFill>
              </a:rPr>
              <a:t>void c(</a:t>
            </a:r>
            <a:r>
              <a:rPr lang="en-US" sz="2400" b="1" dirty="0" err="1" smtClean="0">
                <a:solidFill>
                  <a:srgbClr val="F7B217"/>
                </a:solidFill>
              </a:rPr>
              <a:t>int</a:t>
            </a:r>
            <a:r>
              <a:rPr lang="en-US" sz="2400" b="1" dirty="0" smtClean="0">
                <a:solidFill>
                  <a:srgbClr val="F7B217"/>
                </a:solidFill>
              </a:rPr>
              <a:t> o) {</a:t>
            </a:r>
          </a:p>
          <a:p>
            <a:pPr>
              <a:lnSpc>
                <a:spcPct val="80000"/>
              </a:lnSpc>
              <a:spcBef>
                <a:spcPts val="0"/>
              </a:spcBef>
              <a:buNone/>
            </a:pPr>
            <a:r>
              <a:rPr lang="en-US" sz="2400" b="1" dirty="0" smtClean="0">
                <a:solidFill>
                  <a:srgbClr val="F7B217"/>
                </a:solidFill>
              </a:rPr>
              <a:t>    </a:t>
            </a:r>
            <a:r>
              <a:rPr lang="en-US" sz="2400" b="1" dirty="0" err="1" smtClean="0">
                <a:solidFill>
                  <a:srgbClr val="F7B217"/>
                </a:solidFill>
              </a:rPr>
              <a:t>printf</a:t>
            </a:r>
            <a:r>
              <a:rPr lang="en-US" sz="2400" b="1" dirty="0" smtClean="0">
                <a:solidFill>
                  <a:srgbClr val="F7B217"/>
                </a:solidFill>
              </a:rPr>
              <a:t>(“c”);</a:t>
            </a:r>
          </a:p>
          <a:p>
            <a:pPr>
              <a:lnSpc>
                <a:spcPct val="80000"/>
              </a:lnSpc>
              <a:spcBef>
                <a:spcPts val="0"/>
              </a:spcBef>
              <a:buNone/>
            </a:pPr>
            <a:r>
              <a:rPr lang="en-US" sz="2400" b="1" dirty="0" smtClean="0">
                <a:solidFill>
                  <a:srgbClr val="F7B217"/>
                </a:solidFill>
              </a:rPr>
              <a:t>}</a:t>
            </a:r>
          </a:p>
          <a:p>
            <a:pPr>
              <a:lnSpc>
                <a:spcPct val="80000"/>
              </a:lnSpc>
              <a:spcBef>
                <a:spcPts val="0"/>
              </a:spcBef>
              <a:buNone/>
            </a:pPr>
            <a:r>
              <a:rPr lang="en-US" sz="2400" b="1" dirty="0" smtClean="0">
                <a:solidFill>
                  <a:srgbClr val="00B050"/>
                </a:solidFill>
              </a:rPr>
              <a:t>void d(</a:t>
            </a:r>
            <a:r>
              <a:rPr lang="en-US" sz="2400" b="1" dirty="0" err="1" smtClean="0">
                <a:solidFill>
                  <a:srgbClr val="00B050"/>
                </a:solidFill>
              </a:rPr>
              <a:t>int</a:t>
            </a:r>
            <a:r>
              <a:rPr lang="en-US" sz="2400" b="1" dirty="0" smtClean="0">
                <a:solidFill>
                  <a:srgbClr val="00B050"/>
                </a:solidFill>
              </a:rPr>
              <a:t> p) {</a:t>
            </a:r>
          </a:p>
          <a:p>
            <a:pPr>
              <a:lnSpc>
                <a:spcPct val="80000"/>
              </a:lnSpc>
              <a:spcBef>
                <a:spcPts val="0"/>
              </a:spcBef>
              <a:buNone/>
            </a:pPr>
            <a:r>
              <a:rPr lang="en-US" sz="2400" b="1" dirty="0" smtClean="0">
                <a:solidFill>
                  <a:srgbClr val="00B050"/>
                </a:solidFill>
              </a:rPr>
              <a:t>    </a:t>
            </a:r>
            <a:r>
              <a:rPr lang="en-US" sz="2400" b="1" dirty="0" err="1" smtClean="0">
                <a:solidFill>
                  <a:srgbClr val="00B050"/>
                </a:solidFill>
              </a:rPr>
              <a:t>printf</a:t>
            </a:r>
            <a:r>
              <a:rPr lang="en-US" sz="2400" b="1" dirty="0" smtClean="0">
                <a:solidFill>
                  <a:srgbClr val="00B050"/>
                </a:solidFill>
              </a:rPr>
              <a:t>(“d”);</a:t>
            </a:r>
          </a:p>
          <a:p>
            <a:pPr>
              <a:lnSpc>
                <a:spcPct val="80000"/>
              </a:lnSpc>
              <a:spcBef>
                <a:spcPts val="0"/>
              </a:spcBef>
              <a:buNone/>
            </a:pPr>
            <a:r>
              <a:rPr lang="en-US" sz="2400" b="1" dirty="0" smtClean="0">
                <a:solidFill>
                  <a:srgbClr val="00B050"/>
                </a:solidFill>
              </a:rPr>
              <a:t>}</a:t>
            </a:r>
            <a:endParaRPr lang="ru-RU" sz="2400" b="1" dirty="0">
              <a:solidFill>
                <a:srgbClr val="00B050"/>
              </a:solidFill>
            </a:endParaRPr>
          </a:p>
        </p:txBody>
      </p:sp>
      <p:sp>
        <p:nvSpPr>
          <p:cNvPr id="3" name="Номер слайда 2"/>
          <p:cNvSpPr>
            <a:spLocks noGrp="1"/>
          </p:cNvSpPr>
          <p:nvPr>
            <p:ph type="sldNum" sz="quarter" idx="12"/>
          </p:nvPr>
        </p:nvSpPr>
        <p:spPr/>
        <p:txBody>
          <a:bodyPr/>
          <a:lstStyle/>
          <a:p>
            <a:pPr algn="ctr"/>
            <a:fld id="{1397BFD8-F312-4EF2-A268-44FB4BDDBBB0}" type="slidenum">
              <a:rPr lang="ru-RU" smtClean="0"/>
              <a:pPr algn="ctr"/>
              <a:t>8</a:t>
            </a:fld>
            <a:endParaRPr lang="ru-RU" dirty="0"/>
          </a:p>
        </p:txBody>
      </p:sp>
      <p:sp>
        <p:nvSpPr>
          <p:cNvPr id="4" name="Заголовок 3"/>
          <p:cNvSpPr>
            <a:spLocks noGrp="1"/>
          </p:cNvSpPr>
          <p:nvPr>
            <p:ph type="title"/>
          </p:nvPr>
        </p:nvSpPr>
        <p:spPr/>
        <p:txBody>
          <a:bodyPr/>
          <a:lstStyle/>
          <a:p>
            <a:r>
              <a:rPr lang="en-US" dirty="0" smtClean="0"/>
              <a:t>Stack</a:t>
            </a:r>
            <a:endParaRPr lang="ru-RU" dirty="0"/>
          </a:p>
        </p:txBody>
      </p:sp>
      <p:sp>
        <p:nvSpPr>
          <p:cNvPr id="5" name="Прямоугольник 4"/>
          <p:cNvSpPr/>
          <p:nvPr/>
        </p:nvSpPr>
        <p:spPr>
          <a:xfrm>
            <a:off x="8247689" y="1426373"/>
            <a:ext cx="2307768" cy="1150585"/>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273272"/>
                </a:solidFill>
              </a:rPr>
              <a:t>main</a:t>
            </a:r>
            <a:endParaRPr lang="ru-RU" sz="3600" b="1" dirty="0">
              <a:solidFill>
                <a:srgbClr val="273272"/>
              </a:solidFill>
            </a:endParaRPr>
          </a:p>
        </p:txBody>
      </p:sp>
      <p:sp>
        <p:nvSpPr>
          <p:cNvPr id="6" name="Прямоугольник 5"/>
          <p:cNvSpPr/>
          <p:nvPr/>
        </p:nvSpPr>
        <p:spPr>
          <a:xfrm>
            <a:off x="8245710" y="2576302"/>
            <a:ext cx="2307768" cy="1150585"/>
          </a:xfrm>
          <a:prstGeom prst="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273272"/>
                </a:solidFill>
              </a:rPr>
              <a:t>a</a:t>
            </a:r>
            <a:endParaRPr lang="ru-RU" sz="3600" b="1" dirty="0">
              <a:solidFill>
                <a:srgbClr val="273272"/>
              </a:solidFill>
            </a:endParaRPr>
          </a:p>
        </p:txBody>
      </p:sp>
      <p:sp>
        <p:nvSpPr>
          <p:cNvPr id="7" name="Прямоугольник 6"/>
          <p:cNvSpPr/>
          <p:nvPr/>
        </p:nvSpPr>
        <p:spPr>
          <a:xfrm>
            <a:off x="8243730" y="3738078"/>
            <a:ext cx="2307768" cy="1150585"/>
          </a:xfrm>
          <a:prstGeom prst="rect">
            <a:avLst/>
          </a:prstGeom>
          <a:solidFill>
            <a:schemeClr val="bg1"/>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273272"/>
                </a:solidFill>
              </a:rPr>
              <a:t>b</a:t>
            </a:r>
            <a:endParaRPr lang="ru-RU" sz="3600" b="1" dirty="0">
              <a:solidFill>
                <a:srgbClr val="273272"/>
              </a:solidFill>
            </a:endParaRPr>
          </a:p>
        </p:txBody>
      </p:sp>
      <p:sp>
        <p:nvSpPr>
          <p:cNvPr id="8" name="Прямоугольник 7"/>
          <p:cNvSpPr/>
          <p:nvPr/>
        </p:nvSpPr>
        <p:spPr>
          <a:xfrm>
            <a:off x="8253625" y="4888005"/>
            <a:ext cx="2307768" cy="1150585"/>
          </a:xfrm>
          <a:prstGeom prst="rect">
            <a:avLst/>
          </a:prstGeom>
          <a:solidFill>
            <a:schemeClr val="bg1"/>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273272"/>
                </a:solidFill>
              </a:rPr>
              <a:t>d</a:t>
            </a:r>
            <a:endParaRPr lang="ru-RU" sz="3600" b="1" dirty="0">
              <a:solidFill>
                <a:srgbClr val="273272"/>
              </a:solidFill>
            </a:endParaRPr>
          </a:p>
        </p:txBody>
      </p:sp>
      <p:sp>
        <p:nvSpPr>
          <p:cNvPr id="9" name="TextBox 8"/>
          <p:cNvSpPr txBox="1"/>
          <p:nvPr/>
        </p:nvSpPr>
        <p:spPr>
          <a:xfrm>
            <a:off x="6703585" y="5740175"/>
            <a:ext cx="1490377" cy="558141"/>
          </a:xfrm>
          <a:prstGeom prst="rect">
            <a:avLst/>
          </a:prstGeom>
          <a:noFill/>
        </p:spPr>
        <p:txBody>
          <a:bodyPr wrap="square" lIns="72000" tIns="25200" rIns="0" bIns="25200" rtlCol="0" anchor="ctr" anchorCtr="0">
            <a:normAutofit/>
          </a:bodyPr>
          <a:lstStyle/>
          <a:p>
            <a:r>
              <a:rPr lang="en-US" sz="2000" b="1" dirty="0" smtClean="0">
                <a:solidFill>
                  <a:srgbClr val="1E3272"/>
                </a:solidFill>
              </a:rPr>
              <a:t>Stack Pointer</a:t>
            </a:r>
            <a:endParaRPr lang="ru-RU" sz="2000" b="1" dirty="0" smtClean="0">
              <a:solidFill>
                <a:srgbClr val="1E3272"/>
              </a:solidFill>
            </a:endParaRPr>
          </a:p>
        </p:txBody>
      </p:sp>
      <p:sp>
        <p:nvSpPr>
          <p:cNvPr id="10" name="TextBox 9"/>
          <p:cNvSpPr txBox="1"/>
          <p:nvPr/>
        </p:nvSpPr>
        <p:spPr>
          <a:xfrm>
            <a:off x="6737235" y="4621950"/>
            <a:ext cx="1490377" cy="558141"/>
          </a:xfrm>
          <a:prstGeom prst="rect">
            <a:avLst/>
          </a:prstGeom>
          <a:noFill/>
        </p:spPr>
        <p:txBody>
          <a:bodyPr wrap="square" lIns="72000" tIns="25200" rIns="0" bIns="25200" rtlCol="0" anchor="ctr" anchorCtr="0">
            <a:normAutofit/>
          </a:bodyPr>
          <a:lstStyle/>
          <a:p>
            <a:r>
              <a:rPr lang="en-US" sz="2000" b="1" dirty="0" smtClean="0">
                <a:solidFill>
                  <a:srgbClr val="1E3272"/>
                </a:solidFill>
              </a:rPr>
              <a:t>Stack Pointer</a:t>
            </a:r>
            <a:endParaRPr lang="ru-RU" sz="2000" b="1" dirty="0" smtClean="0">
              <a:solidFill>
                <a:srgbClr val="1E3272"/>
              </a:solidFill>
            </a:endParaRPr>
          </a:p>
        </p:txBody>
      </p:sp>
      <p:sp>
        <p:nvSpPr>
          <p:cNvPr id="11" name="TextBox 10"/>
          <p:cNvSpPr txBox="1"/>
          <p:nvPr/>
        </p:nvSpPr>
        <p:spPr>
          <a:xfrm>
            <a:off x="6713485" y="3458200"/>
            <a:ext cx="1490377" cy="558141"/>
          </a:xfrm>
          <a:prstGeom prst="rect">
            <a:avLst/>
          </a:prstGeom>
          <a:noFill/>
        </p:spPr>
        <p:txBody>
          <a:bodyPr wrap="square" lIns="72000" tIns="25200" rIns="0" bIns="25200" rtlCol="0" anchor="ctr" anchorCtr="0">
            <a:normAutofit/>
          </a:bodyPr>
          <a:lstStyle/>
          <a:p>
            <a:r>
              <a:rPr lang="en-US" sz="2000" b="1" dirty="0" smtClean="0">
                <a:solidFill>
                  <a:srgbClr val="1E3272"/>
                </a:solidFill>
              </a:rPr>
              <a:t>Stack Pointer</a:t>
            </a:r>
            <a:endParaRPr lang="ru-RU" sz="2000" b="1" dirty="0" smtClean="0">
              <a:solidFill>
                <a:srgbClr val="1E3272"/>
              </a:solidFill>
            </a:endParaRPr>
          </a:p>
        </p:txBody>
      </p:sp>
      <p:sp>
        <p:nvSpPr>
          <p:cNvPr id="12" name="TextBox 11"/>
          <p:cNvSpPr txBox="1"/>
          <p:nvPr/>
        </p:nvSpPr>
        <p:spPr>
          <a:xfrm>
            <a:off x="6749110" y="2282575"/>
            <a:ext cx="1490377" cy="558141"/>
          </a:xfrm>
          <a:prstGeom prst="rect">
            <a:avLst/>
          </a:prstGeom>
          <a:noFill/>
        </p:spPr>
        <p:txBody>
          <a:bodyPr wrap="square" lIns="72000" tIns="25200" rIns="0" bIns="25200" rtlCol="0" anchor="ctr" anchorCtr="0">
            <a:normAutofit/>
          </a:bodyPr>
          <a:lstStyle/>
          <a:p>
            <a:r>
              <a:rPr lang="en-US" sz="2000" b="1" dirty="0" smtClean="0">
                <a:solidFill>
                  <a:srgbClr val="1E3272"/>
                </a:solidFill>
              </a:rPr>
              <a:t>Stack Pointer</a:t>
            </a:r>
            <a:endParaRPr lang="ru-RU" sz="2000" b="1" dirty="0" smtClean="0">
              <a:solidFill>
                <a:srgbClr val="1E3272"/>
              </a:solidFill>
            </a:endParaRPr>
          </a:p>
        </p:txBody>
      </p:sp>
      <p:cxnSp>
        <p:nvCxnSpPr>
          <p:cNvPr id="13" name="Прямая со стрелкой 12"/>
          <p:cNvCxnSpPr/>
          <p:nvPr/>
        </p:nvCxnSpPr>
        <p:spPr>
          <a:xfrm>
            <a:off x="11008426" y="1425039"/>
            <a:ext cx="35627" cy="4619500"/>
          </a:xfrm>
          <a:prstGeom prst="straightConnector1">
            <a:avLst/>
          </a:prstGeom>
          <a:ln w="127000">
            <a:solidFill>
              <a:srgbClr val="1E3272"/>
            </a:solidFill>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838200" y="1178053"/>
            <a:ext cx="4790704" cy="4997896"/>
          </a:xfrm>
        </p:spPr>
        <p:txBody>
          <a:bodyPr>
            <a:noAutofit/>
          </a:bodyPr>
          <a:lstStyle/>
          <a:p>
            <a:pPr>
              <a:spcBef>
                <a:spcPts val="0"/>
              </a:spcBef>
              <a:buNone/>
            </a:pPr>
            <a:r>
              <a:rPr lang="en-US" sz="2800" b="1" dirty="0" smtClean="0"/>
              <a:t>int</a:t>
            </a:r>
            <a:r>
              <a:rPr lang="en-US" sz="2800" dirty="0" smtClean="0"/>
              <a:t> *</a:t>
            </a:r>
            <a:r>
              <a:rPr lang="en-US" sz="2800" dirty="0" err="1" smtClean="0"/>
              <a:t>getPtr</a:t>
            </a:r>
            <a:r>
              <a:rPr lang="en-US" sz="2800" dirty="0" smtClean="0"/>
              <a:t>() {</a:t>
            </a:r>
          </a:p>
          <a:p>
            <a:pPr>
              <a:spcBef>
                <a:spcPts val="0"/>
              </a:spcBef>
              <a:buNone/>
            </a:pPr>
            <a:r>
              <a:rPr lang="en-US" sz="2800" dirty="0" smtClean="0"/>
              <a:t>    </a:t>
            </a:r>
            <a:r>
              <a:rPr lang="en-US" sz="2800" b="1" dirty="0" smtClean="0"/>
              <a:t>int</a:t>
            </a:r>
            <a:r>
              <a:rPr lang="en-US" sz="2800" dirty="0" smtClean="0"/>
              <a:t> y;</a:t>
            </a:r>
          </a:p>
          <a:p>
            <a:pPr>
              <a:spcBef>
                <a:spcPts val="0"/>
              </a:spcBef>
              <a:buNone/>
            </a:pPr>
            <a:r>
              <a:rPr lang="en-US" sz="2800" dirty="0" smtClean="0"/>
              <a:t>    y = 3;</a:t>
            </a:r>
          </a:p>
          <a:p>
            <a:pPr>
              <a:spcBef>
                <a:spcPts val="0"/>
              </a:spcBef>
              <a:buNone/>
            </a:pPr>
            <a:r>
              <a:rPr lang="en-US" sz="2800" dirty="0" smtClean="0"/>
              <a:t>    </a:t>
            </a:r>
            <a:r>
              <a:rPr lang="en-US" sz="2800" b="1" dirty="0" smtClean="0"/>
              <a:t>return</a:t>
            </a:r>
            <a:r>
              <a:rPr lang="en-US" sz="2800" dirty="0" smtClean="0"/>
              <a:t> &amp;y;</a:t>
            </a:r>
          </a:p>
          <a:p>
            <a:pPr>
              <a:spcBef>
                <a:spcPts val="0"/>
              </a:spcBef>
              <a:buNone/>
            </a:pPr>
            <a:r>
              <a:rPr lang="en-US" sz="2800" dirty="0" smtClean="0"/>
              <a:t>}</a:t>
            </a:r>
          </a:p>
          <a:p>
            <a:pPr>
              <a:spcBef>
                <a:spcPts val="0"/>
              </a:spcBef>
              <a:buNone/>
            </a:pPr>
            <a:endParaRPr lang="en-US" sz="2800" dirty="0" smtClean="0"/>
          </a:p>
          <a:p>
            <a:pPr>
              <a:spcBef>
                <a:spcPts val="0"/>
              </a:spcBef>
              <a:buNone/>
            </a:pPr>
            <a:r>
              <a:rPr lang="en-US" sz="2800" b="1" dirty="0" smtClean="0"/>
              <a:t>int</a:t>
            </a:r>
            <a:r>
              <a:rPr lang="en-US" sz="2800" dirty="0" smtClean="0"/>
              <a:t> main () {</a:t>
            </a:r>
          </a:p>
          <a:p>
            <a:pPr>
              <a:spcBef>
                <a:spcPts val="0"/>
              </a:spcBef>
              <a:buNone/>
            </a:pPr>
            <a:r>
              <a:rPr lang="en-US" sz="2800" dirty="0" smtClean="0"/>
              <a:t>    </a:t>
            </a:r>
            <a:r>
              <a:rPr lang="en-US" sz="2800" b="1" dirty="0" smtClean="0"/>
              <a:t>int</a:t>
            </a:r>
            <a:r>
              <a:rPr lang="en-US" sz="2800" dirty="0" smtClean="0"/>
              <a:t> *</a:t>
            </a:r>
            <a:r>
              <a:rPr lang="en-US" sz="2800" dirty="0" err="1" smtClean="0"/>
              <a:t>stackAddr</a:t>
            </a:r>
            <a:r>
              <a:rPr lang="en-US" sz="2800" dirty="0" smtClean="0"/>
              <a:t>, content;</a:t>
            </a:r>
          </a:p>
          <a:p>
            <a:pPr>
              <a:spcBef>
                <a:spcPts val="0"/>
              </a:spcBef>
              <a:buNone/>
            </a:pPr>
            <a:r>
              <a:rPr lang="en-US" sz="2800" dirty="0" smtClean="0"/>
              <a:t>    </a:t>
            </a:r>
            <a:r>
              <a:rPr lang="en-US" sz="2800" dirty="0" err="1" smtClean="0"/>
              <a:t>stackAddr</a:t>
            </a:r>
            <a:r>
              <a:rPr lang="en-US" sz="2800" dirty="0" smtClean="0"/>
              <a:t> = </a:t>
            </a:r>
            <a:r>
              <a:rPr lang="en-US" sz="2800" dirty="0" err="1" smtClean="0"/>
              <a:t>getPtr</a:t>
            </a:r>
            <a:r>
              <a:rPr lang="en-US" sz="2800" dirty="0" smtClean="0"/>
              <a:t>();</a:t>
            </a:r>
          </a:p>
          <a:p>
            <a:pPr>
              <a:spcBef>
                <a:spcPts val="0"/>
              </a:spcBef>
              <a:buNone/>
            </a:pPr>
            <a:r>
              <a:rPr lang="en-US" sz="2800" dirty="0" smtClean="0"/>
              <a:t>    content = *</a:t>
            </a:r>
            <a:r>
              <a:rPr lang="en-US" sz="2800" dirty="0" err="1" smtClean="0"/>
              <a:t>stackAddr</a:t>
            </a:r>
            <a:r>
              <a:rPr lang="en-US" sz="2800" dirty="0" smtClean="0"/>
              <a:t>;</a:t>
            </a:r>
          </a:p>
          <a:p>
            <a:pPr>
              <a:spcBef>
                <a:spcPts val="0"/>
              </a:spcBef>
              <a:buNone/>
            </a:pPr>
            <a:r>
              <a:rPr lang="en-US" sz="2800" dirty="0" smtClean="0"/>
              <a:t>    </a:t>
            </a:r>
            <a:r>
              <a:rPr lang="en-US" sz="2800" dirty="0" err="1" smtClean="0"/>
              <a:t>printf</a:t>
            </a:r>
            <a:r>
              <a:rPr lang="en-US" sz="2800" dirty="0" smtClean="0"/>
              <a:t>(</a:t>
            </a:r>
            <a:r>
              <a:rPr lang="en-US" sz="2800" dirty="0" smtClean="0">
                <a:solidFill>
                  <a:schemeClr val="accent1"/>
                </a:solidFill>
              </a:rPr>
              <a:t>"%d"</a:t>
            </a:r>
            <a:r>
              <a:rPr lang="en-US" sz="2800" dirty="0" smtClean="0"/>
              <a:t>, content); </a:t>
            </a:r>
            <a:r>
              <a:rPr lang="en-US" sz="2800" dirty="0" smtClean="0">
                <a:solidFill>
                  <a:srgbClr val="00B050"/>
                </a:solidFill>
              </a:rPr>
              <a:t>/* 3 */</a:t>
            </a:r>
          </a:p>
          <a:p>
            <a:pPr>
              <a:spcBef>
                <a:spcPts val="0"/>
              </a:spcBef>
              <a:buNone/>
            </a:pPr>
            <a:r>
              <a:rPr lang="en-US" sz="2800" dirty="0" smtClean="0"/>
              <a:t>    content = *</a:t>
            </a:r>
            <a:r>
              <a:rPr lang="en-US" sz="2800" dirty="0" err="1" smtClean="0"/>
              <a:t>stackAddr</a:t>
            </a:r>
            <a:r>
              <a:rPr lang="en-US" sz="2800" dirty="0" smtClean="0"/>
              <a:t>;</a:t>
            </a:r>
          </a:p>
          <a:p>
            <a:pPr>
              <a:spcBef>
                <a:spcPts val="0"/>
              </a:spcBef>
              <a:buNone/>
            </a:pPr>
            <a:r>
              <a:rPr lang="en-US" sz="2800" dirty="0" smtClean="0"/>
              <a:t>    </a:t>
            </a:r>
            <a:r>
              <a:rPr lang="en-US" sz="2800" dirty="0" err="1" smtClean="0"/>
              <a:t>printf</a:t>
            </a:r>
            <a:r>
              <a:rPr lang="en-US" sz="2800" dirty="0" smtClean="0"/>
              <a:t>(</a:t>
            </a:r>
            <a:r>
              <a:rPr lang="en-US" sz="2800" dirty="0" smtClean="0">
                <a:solidFill>
                  <a:schemeClr val="accent1"/>
                </a:solidFill>
              </a:rPr>
              <a:t>"%d"</a:t>
            </a:r>
            <a:r>
              <a:rPr lang="en-US" sz="2800" dirty="0" smtClean="0"/>
              <a:t>, content); </a:t>
            </a:r>
            <a:r>
              <a:rPr lang="en-US" sz="2800" dirty="0" smtClean="0">
                <a:solidFill>
                  <a:srgbClr val="00B050"/>
                </a:solidFill>
              </a:rPr>
              <a:t>/* ? */</a:t>
            </a:r>
          </a:p>
          <a:p>
            <a:pPr>
              <a:spcBef>
                <a:spcPts val="0"/>
              </a:spcBef>
              <a:buNone/>
            </a:pPr>
            <a:r>
              <a:rPr lang="en-US" sz="2800" dirty="0" smtClean="0"/>
              <a:t>}</a:t>
            </a:r>
            <a:endParaRPr lang="ru-RU" sz="2800" dirty="0"/>
          </a:p>
        </p:txBody>
      </p:sp>
      <p:sp>
        <p:nvSpPr>
          <p:cNvPr id="3" name="Номер слайда 2"/>
          <p:cNvSpPr>
            <a:spLocks noGrp="1"/>
          </p:cNvSpPr>
          <p:nvPr>
            <p:ph type="sldNum" sz="quarter" idx="12"/>
          </p:nvPr>
        </p:nvSpPr>
        <p:spPr/>
        <p:txBody>
          <a:bodyPr/>
          <a:lstStyle/>
          <a:p>
            <a:pPr algn="ctr"/>
            <a:fld id="{1397BFD8-F312-4EF2-A268-44FB4BDDBBB0}" type="slidenum">
              <a:rPr lang="ru-RU" smtClean="0"/>
              <a:pPr algn="ctr"/>
              <a:t>9</a:t>
            </a:fld>
            <a:endParaRPr lang="ru-RU" dirty="0"/>
          </a:p>
        </p:txBody>
      </p:sp>
      <p:sp>
        <p:nvSpPr>
          <p:cNvPr id="4" name="Заголовок 3"/>
          <p:cNvSpPr>
            <a:spLocks noGrp="1"/>
          </p:cNvSpPr>
          <p:nvPr>
            <p:ph type="title"/>
          </p:nvPr>
        </p:nvSpPr>
        <p:spPr/>
        <p:txBody>
          <a:bodyPr/>
          <a:lstStyle/>
          <a:p>
            <a:r>
              <a:rPr lang="en-US" dirty="0" smtClean="0"/>
              <a:t>Stack Misuse</a:t>
            </a:r>
            <a:endParaRPr lang="ru-RU" dirty="0"/>
          </a:p>
        </p:txBody>
      </p:sp>
      <p:sp>
        <p:nvSpPr>
          <p:cNvPr id="10" name="TextBox 9"/>
          <p:cNvSpPr txBox="1"/>
          <p:nvPr/>
        </p:nvSpPr>
        <p:spPr>
          <a:xfrm>
            <a:off x="5854519" y="1377536"/>
            <a:ext cx="5652670" cy="4667003"/>
          </a:xfrm>
          <a:prstGeom prst="rect">
            <a:avLst/>
          </a:prstGeom>
          <a:solidFill>
            <a:schemeClr val="bg1"/>
          </a:solidFill>
        </p:spPr>
        <p:txBody>
          <a:bodyPr wrap="square" lIns="72000" tIns="25200" rIns="0" bIns="25200" rtlCol="0" anchor="ctr" anchorCtr="0">
            <a:noAutofit/>
          </a:bodyPr>
          <a:lstStyle/>
          <a:p>
            <a:r>
              <a:rPr lang="en-US" sz="2800" b="1" dirty="0" smtClean="0">
                <a:solidFill>
                  <a:srgbClr val="1E3272"/>
                </a:solidFill>
              </a:rPr>
              <a:t>Never </a:t>
            </a:r>
            <a:r>
              <a:rPr lang="en-US" sz="2800" b="1" dirty="0" smtClean="0">
                <a:solidFill>
                  <a:srgbClr val="1E3272"/>
                </a:solidFill>
              </a:rPr>
              <a:t>return pointers to local variable from </a:t>
            </a:r>
            <a:r>
              <a:rPr lang="en-US" sz="2800" b="1" dirty="0" smtClean="0">
                <a:solidFill>
                  <a:srgbClr val="1E3272"/>
                </a:solidFill>
              </a:rPr>
              <a:t>functions!</a:t>
            </a:r>
            <a:endParaRPr lang="en-US" sz="2800" b="1" dirty="0" smtClean="0">
              <a:solidFill>
                <a:srgbClr val="1E3272"/>
              </a:solidFill>
            </a:endParaRPr>
          </a:p>
          <a:p>
            <a:endParaRPr lang="en-US" sz="2800" b="1" dirty="0" smtClean="0">
              <a:solidFill>
                <a:srgbClr val="1E3272"/>
              </a:solidFill>
            </a:endParaRPr>
          </a:p>
          <a:p>
            <a:r>
              <a:rPr lang="en-US" sz="2800" b="1" dirty="0" smtClean="0">
                <a:solidFill>
                  <a:srgbClr val="1E3272"/>
                </a:solidFill>
              </a:rPr>
              <a:t>Your compiler will warn you about this.</a:t>
            </a:r>
          </a:p>
          <a:p>
            <a:endParaRPr lang="en-US" sz="2800" b="1" dirty="0" smtClean="0">
              <a:solidFill>
                <a:srgbClr val="1E3272"/>
              </a:solidFill>
            </a:endParaRPr>
          </a:p>
          <a:p>
            <a:r>
              <a:rPr lang="en-US" sz="2800" b="1" dirty="0" smtClean="0">
                <a:solidFill>
                  <a:srgbClr val="1E3272"/>
                </a:solidFill>
              </a:rPr>
              <a:t>Do not ignore such warnings!</a:t>
            </a:r>
          </a:p>
          <a:p>
            <a:endParaRPr lang="en-US" sz="2800" b="1" dirty="0" smtClean="0">
              <a:solidFill>
                <a:srgbClr val="1E3272"/>
              </a:solidFill>
            </a:endParaRPr>
          </a:p>
          <a:p>
            <a:r>
              <a:rPr lang="en-US" sz="2800" b="1" dirty="0" err="1" smtClean="0">
                <a:solidFill>
                  <a:srgbClr val="1E3272"/>
                </a:solidFill>
              </a:rPr>
              <a:t>printf</a:t>
            </a:r>
            <a:r>
              <a:rPr lang="en-US" sz="2800" b="1" dirty="0" smtClean="0">
                <a:solidFill>
                  <a:srgbClr val="1E3272"/>
                </a:solidFill>
              </a:rPr>
              <a:t> </a:t>
            </a:r>
            <a:r>
              <a:rPr lang="en-US" sz="2800" b="1" dirty="0" smtClean="0">
                <a:solidFill>
                  <a:srgbClr val="1E3272"/>
                </a:solidFill>
              </a:rPr>
              <a:t>overwrites stack frames.</a:t>
            </a:r>
            <a:endParaRPr lang="ru-RU" sz="2800" b="1" dirty="0" smtClean="0">
              <a:solidFill>
                <a:srgbClr val="1E3272"/>
              </a:solidFill>
            </a:endParaRPr>
          </a:p>
        </p:txBody>
      </p:sp>
      <p:sp>
        <p:nvSpPr>
          <p:cNvPr id="11" name="Овал 10"/>
          <p:cNvSpPr/>
          <p:nvPr/>
        </p:nvSpPr>
        <p:spPr>
          <a:xfrm>
            <a:off x="961902" y="2339433"/>
            <a:ext cx="1959428" cy="463144"/>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Дымчатое стекло">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solidFill>
          <a:schemeClr val="bg1"/>
        </a:solidFill>
      </a:spPr>
      <a:bodyPr wrap="square" lIns="72000" tIns="25200" rIns="0" bIns="25200" rtlCol="0" anchor="ctr" anchorCtr="0">
        <a:normAutofit/>
      </a:bodyPr>
      <a:lstStyle>
        <a:defPPr>
          <a:defRPr sz="4400" b="0" dirty="0" smtClean="0">
            <a:solidFill>
              <a:srgbClr val="2E5E8E"/>
            </a:solidFill>
            <a:latin typeface="+mj-lt"/>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TM03090434[[fn=Дерево]]</Template>
  <TotalTime>23937</TotalTime>
  <Words>618</Words>
  <Application>Microsoft Office PowerPoint</Application>
  <PresentationFormat>Произвольный</PresentationFormat>
  <Paragraphs>147</Paragraphs>
  <Slides>10</Slides>
  <Notes>2</Notes>
  <HiddenSlides>0</HiddenSlides>
  <MMClips>0</MMClips>
  <ScaleCrop>false</ScaleCrop>
  <HeadingPairs>
    <vt:vector size="4" baseType="variant">
      <vt:variant>
        <vt:lpstr>Тема</vt:lpstr>
      </vt:variant>
      <vt:variant>
        <vt:i4>1</vt:i4>
      </vt:variant>
      <vt:variant>
        <vt:lpstr>Заголовки слайдов</vt:lpstr>
      </vt:variant>
      <vt:variant>
        <vt:i4>10</vt:i4>
      </vt:variant>
    </vt:vector>
  </HeadingPairs>
  <TitlesOfParts>
    <vt:vector size="11" baseType="lpstr">
      <vt:lpstr>Тема Office</vt:lpstr>
      <vt:lpstr>Computer Architecture and Operating Systems Lecture 2: The C Programming Language</vt:lpstr>
      <vt:lpstr>The C Programming Language</vt:lpstr>
      <vt:lpstr>The Application of C Language</vt:lpstr>
      <vt:lpstr>C Concepts</vt:lpstr>
      <vt:lpstr>C Memory Layout</vt:lpstr>
      <vt:lpstr>Where Do the Variables Go?</vt:lpstr>
      <vt:lpstr>Stack</vt:lpstr>
      <vt:lpstr>Stack</vt:lpstr>
      <vt:lpstr>Stack Misuse</vt:lpstr>
      <vt:lpstr>Any Questions?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and Operating Systems Lecture X: Lecture Topic</dc:title>
  <dc:creator>Sergey</dc:creator>
  <cp:lastModifiedBy>Sergey</cp:lastModifiedBy>
  <cp:revision>593</cp:revision>
  <dcterms:created xsi:type="dcterms:W3CDTF">2015-11-11T03:30:50Z</dcterms:created>
  <dcterms:modified xsi:type="dcterms:W3CDTF">2021-03-23T06:45:53Z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(2)G/0n5s0OJt210kN0rMWPVQgnJI6CDE+6BJT+m6OwLQhkCYjwBoWUkYgkanWIKkgRsYh1B8Uj
e9GKfJM6aX3r56ETiFwURgdOiBOzXg//2GJs86GhGmUDxNF53xchHKM7j5AmpDAb9kCVOthI
Vzwq8aqehDohU2q0rm75EVuWLFLycQxUptlmAykA+3y+mCquEUlzScYjU+C0yNJA0e25zFTR
VsiptQwuBlrGi0PH0B</vt:lpwstr>
  </property>
  <property fmtid="{D5CDD505-2E9C-101B-9397-08002B2CF9AE}" pid="3" name="_2015_ms_pID_7253431">
    <vt:lpwstr>cFpAZV5KZCnc4SP5f7FtzXr/76MDjckm9A3DXxVCfqeMgEQYiQ0I+M
4j2HbcKpUuwdcu9RQEEs4C2URPiN+OAiEjj+Hnx0ogsoNU0RUZ2tVUDezP69WF3SgS0C61Fy
Mt8fLffal9Igb8Y/bfA71baKTUgfKfEcrC/ahGnsp/HEWn8Mjtc1ed1HsSBiMbW5tJ3TsC4f
MGpi5EfdQ8hu73PY</vt:lpwstr>
  </property>
</Properties>
</file>