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6" r:id="rId23"/>
    <p:sldId id="345" r:id="rId24"/>
    <p:sldId id="27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7B217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</a:t>
            </a:r>
            <a:r>
              <a:rPr lang="en-US" b="1" dirty="0" smtClean="0"/>
              <a:t>Memory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“While”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79" y="2624916"/>
            <a:ext cx="57290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while</a:t>
            </a:r>
            <a:r>
              <a:rPr lang="en-US" sz="3600" dirty="0" smtClean="0">
                <a:solidFill>
                  <a:srgbClr val="1E3272"/>
                </a:solidFill>
              </a:rPr>
              <a:t>((t0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()) != </a:t>
            </a: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print_char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'\n'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342503" y="1353458"/>
            <a:ext cx="3878494" cy="482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solidFill>
                  <a:srgbClr val="1E3272"/>
                </a:solidFill>
              </a:rPr>
              <a:t>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mv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beqz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i="1" dirty="0" err="1" smtClean="0">
                <a:solidFill>
                  <a:srgbClr val="1E3272"/>
                </a:solidFill>
              </a:rPr>
              <a:t>end_while</a:t>
            </a:r>
            <a:endParaRPr lang="en-US" sz="32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1E3272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2F5CB5"/>
                </a:solidFill>
              </a:rPr>
              <a:t>b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i="1" dirty="0" smtClean="0">
                <a:solidFill>
                  <a:srgbClr val="1E3272"/>
                </a:solidFill>
              </a:rPr>
              <a:t>while</a:t>
            </a:r>
          </a:p>
          <a:p>
            <a:pPr>
              <a:lnSpc>
                <a:spcPct val="80000"/>
              </a:lnSpc>
            </a:pPr>
            <a:r>
              <a:rPr lang="en-US" sz="3200" b="1" i="1" dirty="0" err="1" smtClean="0">
                <a:solidFill>
                  <a:srgbClr val="1E3272"/>
                </a:solidFill>
              </a:rPr>
              <a:t>end_while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976955" y="3735981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80" y="2703294"/>
            <a:ext cx="498449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t1;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577637" y="1079135"/>
            <a:ext cx="3721734" cy="561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for: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err="1" smtClean="0">
                <a:solidFill>
                  <a:srgbClr val="1E3272"/>
                </a:solidFill>
              </a:rPr>
              <a:t>end_for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end_for</a:t>
            </a:r>
            <a:r>
              <a:rPr lang="en-US" sz="2800" b="1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59837" y="3722918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Nested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46048" y="1566827"/>
            <a:ext cx="527187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s0;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(t1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s1; ++t1)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':'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(t1)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 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197634" y="1079135"/>
            <a:ext cx="4114803" cy="560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next_t0: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end_for_t0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':'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 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next_t1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next_t0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end_for_t0: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12971" y="1881051"/>
            <a:ext cx="1632858" cy="6531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035040" y="2377440"/>
            <a:ext cx="1463040" cy="52251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3177" y="5303520"/>
            <a:ext cx="3252652" cy="11756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4983" y="3644537"/>
            <a:ext cx="3526971" cy="914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7B217"/>
                </a:solidFill>
              </a:rPr>
              <a:t>Macro</a:t>
            </a:r>
            <a:r>
              <a:rPr lang="en-US" dirty="0" smtClean="0"/>
              <a:t> is a pattern-matching and replacement facility that provides a simple mechanism to name a frequently used sequence of instructions.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79701" y="2847702"/>
            <a:ext cx="3657613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1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read_int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172989" y="3553098"/>
            <a:ext cx="3139448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4781007" y="4023362"/>
            <a:ext cx="3161211" cy="901337"/>
          </a:xfrm>
          <a:prstGeom prst="rightArrow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59381" y="3082834"/>
            <a:ext cx="249500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Use Macros to Simplify Your Code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n-US" dirty="0" smtClean="0"/>
              <a:t>It is possible to place macros in a </a:t>
            </a:r>
            <a:r>
              <a:rPr lang="en-US" dirty="0" smtClean="0">
                <a:solidFill>
                  <a:srgbClr val="F7B217"/>
                </a:solidFill>
              </a:rPr>
              <a:t>library</a:t>
            </a:r>
            <a:r>
              <a:rPr lang="en-US" dirty="0" smtClean="0"/>
              <a:t> file and </a:t>
            </a:r>
            <a:r>
              <a:rPr lang="en-US" dirty="0" smtClean="0">
                <a:solidFill>
                  <a:srgbClr val="F7B217"/>
                </a:solidFill>
              </a:rPr>
              <a:t>include</a:t>
            </a:r>
            <a:r>
              <a:rPr lang="en-US" dirty="0" smtClean="0"/>
              <a:t> it in other assembly programs.</a:t>
            </a:r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2800" dirty="0" smtClean="0"/>
              <a:t>The </a:t>
            </a:r>
            <a:r>
              <a:rPr lang="en-US" sz="2800" b="1" i="1" dirty="0" err="1" smtClean="0"/>
              <a:t>read_int</a:t>
            </a:r>
            <a:r>
              <a:rPr lang="en-US" sz="2800" dirty="0" smtClean="0"/>
              <a:t> and </a:t>
            </a:r>
            <a:r>
              <a:rPr lang="en-US" sz="2800" b="1" i="1" dirty="0" err="1" smtClean="0"/>
              <a:t>print_int</a:t>
            </a:r>
            <a:r>
              <a:rPr lang="en-US" sz="2800" dirty="0" smtClean="0"/>
              <a:t> macros are defined in the </a:t>
            </a:r>
            <a:r>
              <a:rPr lang="en-US" sz="2800" b="1" i="1" dirty="0" err="1" smtClean="0"/>
              <a:t>macrolib.s</a:t>
            </a:r>
            <a:r>
              <a:rPr lang="en-US" sz="2800" dirty="0" smtClean="0"/>
              <a:t> file.</a:t>
            </a:r>
          </a:p>
          <a:p>
            <a:pPr indent="0" algn="ctr">
              <a:buNone/>
            </a:pPr>
            <a:r>
              <a:rPr lang="en-US" sz="2800" dirty="0" smtClean="0"/>
              <a:t>The file must be in the same directory as the program.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Macro Libraries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312124"/>
            <a:ext cx="5098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smtClean="0">
                <a:solidFill>
                  <a:srgbClr val="FF0000"/>
                </a:solidFill>
              </a:rPr>
              <a:t>.include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err="1" smtClean="0">
                <a:solidFill>
                  <a:srgbClr val="00B050"/>
                </a:solidFill>
              </a:rPr>
              <a:t>macrolib.s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Constants and Single-Line 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495006"/>
            <a:ext cx="509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0x123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2F5CB5"/>
                </a:solidFill>
              </a:rPr>
              <a:t>addi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main: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err="1" smtClean="0">
                <a:solidFill>
                  <a:srgbClr val="2F5CB5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X, </a:t>
            </a:r>
            <a:r>
              <a:rPr lang="en-US" sz="3600" dirty="0" smtClean="0">
                <a:solidFill>
                  <a:srgbClr val="2F5CB5"/>
                </a:solidFill>
              </a:rPr>
              <a:t>0x111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1E3272"/>
                </a:solidFill>
              </a:rPr>
              <a:t>The</a:t>
            </a:r>
            <a:r>
              <a:rPr lang="en-US" b="1" dirty="0" smtClean="0">
                <a:solidFill>
                  <a:srgbClr val="2F5CB5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.</a:t>
            </a:r>
            <a:r>
              <a:rPr lang="en-US" b="1" dirty="0" err="1" smtClean="0">
                <a:solidFill>
                  <a:srgbClr val="F7B217"/>
                </a:solidFill>
              </a:rPr>
              <a:t>eqv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directive can be used to define macro constants and single-line macros.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61936"/>
          </a:xfrm>
        </p:spPr>
        <p:txBody>
          <a:bodyPr/>
          <a:lstStyle/>
          <a:p>
            <a:pPr indent="0" algn="ctr">
              <a:buNone/>
            </a:pPr>
            <a:r>
              <a:rPr lang="en-US" dirty="0" smtClean="0"/>
              <a:t>Segment </a:t>
            </a:r>
            <a:r>
              <a:rPr lang="en-US" b="1" dirty="0" smtClean="0">
                <a:solidFill>
                  <a:srgbClr val="F7B217"/>
                </a:solidFill>
              </a:rPr>
              <a:t>.data </a:t>
            </a:r>
            <a:r>
              <a:rPr lang="en-US" dirty="0" smtClean="0"/>
              <a:t>stores static data (</a:t>
            </a:r>
            <a:r>
              <a:rPr lang="en-US" dirty="0" smtClean="0">
                <a:solidFill>
                  <a:srgbClr val="1E3272"/>
                </a:solidFill>
              </a:rPr>
              <a:t>global variables and constants</a:t>
            </a:r>
            <a:r>
              <a:rPr lang="en-US" dirty="0" smtClean="0"/>
              <a:t>), which are described with the following directives: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27459" y="2299061"/>
            <a:ext cx="10881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word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2F5CB5"/>
                </a:solidFill>
              </a:rPr>
              <a:t>0xDEADBEEF</a:t>
            </a:r>
            <a:r>
              <a:rPr lang="en-US" sz="3600" dirty="0" smtClean="0">
                <a:solidFill>
                  <a:srgbClr val="1E3272"/>
                </a:solidFill>
              </a:rPr>
              <a:t>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32-bit value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half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2F5CB5"/>
                </a:solidFill>
              </a:rPr>
              <a:t>0x1234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0x4567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16-bit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byte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2F5CB5"/>
                </a:solidFill>
              </a:rPr>
              <a:t>0x98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0x76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0x65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0x43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# 8-bit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space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8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8 bytes of empty space  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ascii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00B050"/>
                </a:solidFill>
              </a:rPr>
              <a:t>"Hello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String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asciz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00B050"/>
                </a:solidFill>
              </a:rPr>
              <a:t>"World!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Zero-terminated string</a:t>
            </a:r>
            <a:endParaRPr lang="en-US" sz="3600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039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Data items are aligned in memory by their size for convenience of access. This means </a:t>
            </a:r>
            <a:r>
              <a:rPr lang="en-US" b="1" i="1" dirty="0" smtClean="0"/>
              <a:t>address is multiple of size</a:t>
            </a:r>
            <a:r>
              <a:rPr lang="en-US" dirty="0" smtClean="0"/>
              <a:t>. Default alignment is as follows: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byte</a:t>
            </a:r>
            <a:r>
              <a:rPr lang="en-US" sz="4100" dirty="0" smtClean="0"/>
              <a:t>      </a:t>
            </a:r>
            <a:r>
              <a:rPr lang="en-US" sz="4100" dirty="0" smtClean="0">
                <a:solidFill>
                  <a:srgbClr val="00B050"/>
                </a:solidFill>
              </a:rPr>
              <a:t># 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half</a:t>
            </a:r>
            <a:r>
              <a:rPr lang="en-US" sz="4100" dirty="0" smtClean="0"/>
              <a:t>       </a:t>
            </a:r>
            <a:r>
              <a:rPr lang="en-US" sz="4100" dirty="0" smtClean="0">
                <a:solidFill>
                  <a:srgbClr val="00B050"/>
                </a:solidFill>
              </a:rPr>
              <a:t># 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word   </a:t>
            </a:r>
            <a:r>
              <a:rPr lang="en-US" sz="4100" dirty="0" smtClean="0"/>
              <a:t>  </a:t>
            </a:r>
            <a:r>
              <a:rPr lang="en-US" sz="4100" dirty="0" smtClean="0">
                <a:solidFill>
                  <a:srgbClr val="00B050"/>
                </a:solidFill>
              </a:rPr>
              <a:t>#  4 bytes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It is possible to specify a </a:t>
            </a:r>
            <a:r>
              <a:rPr lang="en-US" b="1" i="1" dirty="0" smtClean="0"/>
              <a:t>custom alignment by 2</a:t>
            </a:r>
            <a:r>
              <a:rPr lang="en-US" b="1" i="1" baseline="30000" dirty="0" smtClean="0"/>
              <a:t>n </a:t>
            </a:r>
            <a:r>
              <a:rPr lang="en-US" b="1" i="1" dirty="0" smtClean="0"/>
              <a:t>bytes</a:t>
            </a:r>
            <a:r>
              <a:rPr lang="en-US" dirty="0" smtClean="0"/>
              <a:t> for a next data item with the .align directive. 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0   </a:t>
            </a:r>
            <a:r>
              <a:rPr lang="en-US" sz="4100" dirty="0" smtClean="0">
                <a:solidFill>
                  <a:srgbClr val="00B050"/>
                </a:solidFill>
              </a:rPr>
              <a:t>#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1   </a:t>
            </a:r>
            <a:r>
              <a:rPr lang="en-US" sz="4100" dirty="0" smtClean="0">
                <a:solidFill>
                  <a:srgbClr val="00B050"/>
                </a:solidFill>
              </a:rPr>
              <a:t>#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2   </a:t>
            </a:r>
            <a:r>
              <a:rPr lang="en-US" sz="4100" dirty="0" smtClean="0">
                <a:solidFill>
                  <a:srgbClr val="00B050"/>
                </a:solidFill>
              </a:rPr>
              <a:t># 4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3   </a:t>
            </a:r>
            <a:r>
              <a:rPr lang="en-US" sz="4100" dirty="0" smtClean="0">
                <a:solidFill>
                  <a:srgbClr val="00B050"/>
                </a:solidFill>
              </a:rPr>
              <a:t># 8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etc.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 Example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31963" y="953585"/>
            <a:ext cx="41409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space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 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word3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</a:t>
            </a:r>
            <a:endParaRPr lang="en-US" sz="2400" i="1" dirty="0" smtClean="0">
              <a:solidFill>
                <a:srgbClr val="2F5CB5"/>
              </a:solidFill>
            </a:endParaRPr>
          </a:p>
        </p:txBody>
      </p:sp>
      <p:pic>
        <p:nvPicPr>
          <p:cNvPr id="6" name="Рисунок 5" descr="Screenshot 2021-01-26 at 09.17.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002" y="1742531"/>
            <a:ext cx="4475321" cy="393981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96838" y="1541417"/>
            <a:ext cx="3749036" cy="181573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3296" y="3357154"/>
            <a:ext cx="3805642" cy="3448593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31587" y="2808514"/>
            <a:ext cx="4380402" cy="914400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679483" y="3744693"/>
            <a:ext cx="4380402" cy="124531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8" idx="3"/>
            <a:endCxn id="10" idx="1"/>
          </p:cNvCxnSpPr>
          <p:nvPr/>
        </p:nvCxnSpPr>
        <p:spPr>
          <a:xfrm>
            <a:off x="4545874" y="2449286"/>
            <a:ext cx="2085713" cy="816428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  <a:endCxn id="12" idx="1"/>
          </p:cNvCxnSpPr>
          <p:nvPr/>
        </p:nvCxnSpPr>
        <p:spPr>
          <a:xfrm flipV="1">
            <a:off x="4558938" y="4367352"/>
            <a:ext cx="2120545" cy="714099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3803" y="1828799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Default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7824" y="4868091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Custom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59821" y="955981"/>
            <a:ext cx="11062064" cy="583670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Load </a:t>
            </a:r>
            <a:r>
              <a:rPr lang="en-US" b="1" dirty="0" smtClean="0"/>
              <a:t>Instructions</a:t>
            </a:r>
            <a:endParaRPr lang="en-US" b="1" dirty="0" smtClean="0"/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lb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lbu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lw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contents of address t2 + 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Store Instructions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sb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00B050"/>
                </a:solidFill>
              </a:rPr>
              <a:t>) # Store low-order 8 bits (byte) of t1 to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sh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Store low-order 16 bits (half) of t1 to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sw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Store contents of t1 to address t2 + 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Load Address </a:t>
            </a:r>
            <a:r>
              <a:rPr lang="en-US" b="1" dirty="0" smtClean="0">
                <a:solidFill>
                  <a:srgbClr val="1E3272"/>
                </a:solidFill>
              </a:rPr>
              <a:t>Pseudo Instruction</a:t>
            </a:r>
            <a:endParaRPr lang="en-US" b="1" dirty="0" smtClean="0">
              <a:solidFill>
                <a:srgbClr val="1E3272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la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, label</a:t>
            </a:r>
            <a:r>
              <a:rPr lang="en-US" sz="2800" dirty="0" smtClean="0">
                <a:solidFill>
                  <a:srgbClr val="00B050"/>
                </a:solidFill>
              </a:rPr>
              <a:t> # t1 &lt;- address of label</a:t>
            </a:r>
            <a:endParaRPr lang="ru-RU" sz="2800" b="1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hello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07607" y="992772"/>
            <a:ext cx="2455747" cy="579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x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y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z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main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0(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lw 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lw   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add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z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  <a:endParaRPr lang="en-US" sz="22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011680"/>
            <a:ext cx="4924697" cy="1280162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44538" y="3487783"/>
            <a:ext cx="4794068" cy="24819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566161" y="4206240"/>
            <a:ext cx="4898570" cy="222069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656217" cy="107115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With Offset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72922" y="1254032"/>
            <a:ext cx="3069694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800" b="1" i="1" dirty="0" smtClean="0">
                <a:solidFill>
                  <a:srgbClr val="1E3272"/>
                </a:solidFill>
              </a:rPr>
              <a:t>data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word</a:t>
            </a:r>
            <a:r>
              <a:rPr lang="fr-FR" sz="2800" dirty="0" smtClean="0">
                <a:solidFill>
                  <a:srgbClr val="1E3272"/>
                </a:solidFill>
              </a:rPr>
              <a:t>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800" b="1" dirty="0" smtClean="0">
                <a:solidFill>
                  <a:srgbClr val="1E3272"/>
                </a:solidFill>
              </a:rPr>
              <a:t>main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la    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i="1" dirty="0" smtClean="0">
                <a:solidFill>
                  <a:srgbClr val="1E3272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lw 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lw   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add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8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  <a:endParaRPr lang="en-US" sz="2800" dirty="0" smtClean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436199"/>
            <a:ext cx="587276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data[3] is a static array that stores three integer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data[3];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135086" y="2155371"/>
            <a:ext cx="5525588" cy="142385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70663" y="3709851"/>
            <a:ext cx="4872446" cy="41801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657600" y="4598126"/>
            <a:ext cx="4898571" cy="11756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704011" y="5199017"/>
            <a:ext cx="5891349" cy="66620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</a:t>
            </a:r>
            <a:r>
              <a:rPr lang="en-US" dirty="0" err="1" smtClean="0"/>
              <a:t>Pseudoinstruction</a:t>
            </a:r>
            <a:r>
              <a:rPr lang="en-US" dirty="0" smtClean="0"/>
              <a:t>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190489" y="1306284"/>
            <a:ext cx="245574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x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y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z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main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read_int(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x,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read_int(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y,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lw 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x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lw    </a:t>
            </a:r>
            <a:r>
              <a:rPr lang="fr-FR" sz="2400" dirty="0" smtClean="0">
                <a:solidFill>
                  <a:srgbClr val="FF0000"/>
                </a:solidFill>
              </a:rPr>
              <a:t>t1</a:t>
            </a:r>
            <a:r>
              <a:rPr lang="fr-FR" sz="2400" dirty="0" smtClean="0">
                <a:solidFill>
                  <a:srgbClr val="1E3272"/>
                </a:solidFill>
              </a:rPr>
              <a:t>, y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add  </a:t>
            </a:r>
            <a:r>
              <a:rPr lang="fr-FR" sz="2400" dirty="0" smtClean="0">
                <a:solidFill>
                  <a:srgbClr val="FF0000"/>
                </a:solidFill>
              </a:rPr>
              <a:t>t3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 </a:t>
            </a:r>
            <a:r>
              <a:rPr lang="fr-FR" sz="2400" dirty="0" smtClean="0">
                <a:solidFill>
                  <a:srgbClr val="FF0000"/>
                </a:solidFill>
              </a:rPr>
              <a:t>t3</a:t>
            </a:r>
            <a:r>
              <a:rPr lang="fr-FR" sz="2400" dirty="0" smtClean="0">
                <a:solidFill>
                  <a:srgbClr val="1E3272"/>
                </a:solidFill>
              </a:rPr>
              <a:t>, z,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en-US" sz="24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246811"/>
            <a:ext cx="5133703" cy="10450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644538" y="3735979"/>
            <a:ext cx="4990011" cy="20900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35979" y="4232366"/>
            <a:ext cx="4833255" cy="509451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852160" cy="94052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Pseudo </a:t>
            </a:r>
            <a:r>
              <a:rPr lang="en-US" dirty="0" smtClean="0"/>
              <a:t>Instructions</a:t>
            </a:r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839994" cy="54186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Load Pseudo Instructions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(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/>
              <a:t>) </a:t>
            </a:r>
            <a:r>
              <a:rPr lang="en-US" sz="3500" dirty="0" smtClean="0"/>
              <a:t>          </a:t>
            </a:r>
            <a:r>
              <a:rPr lang="en-US" sz="3500" dirty="0" smtClean="0">
                <a:solidFill>
                  <a:srgbClr val="00B050"/>
                </a:solidFill>
              </a:rPr>
              <a:t># t1 &lt;- contents </a:t>
            </a:r>
            <a:r>
              <a:rPr lang="en-US" sz="3500" dirty="0" smtClean="0">
                <a:solidFill>
                  <a:srgbClr val="00B050"/>
                </a:solidFill>
              </a:rPr>
              <a:t>of </a:t>
            </a:r>
            <a:r>
              <a:rPr lang="en-US" sz="3500" dirty="0" smtClean="0">
                <a:solidFill>
                  <a:srgbClr val="00B050"/>
                </a:solidFill>
              </a:rPr>
              <a:t>memory at address t2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</a:t>
            </a:r>
            <a:r>
              <a:rPr lang="en-US" sz="3500" i="1" dirty="0" err="1" smtClean="0"/>
              <a:t>imm</a:t>
            </a:r>
            <a:r>
              <a:rPr lang="en-US" sz="3500" dirty="0" smtClean="0"/>
              <a:t>         </a:t>
            </a:r>
            <a:r>
              <a:rPr lang="en-US" sz="3500" dirty="0" smtClean="0">
                <a:solidFill>
                  <a:srgbClr val="00B050"/>
                </a:solidFill>
              </a:rPr>
              <a:t># t1 &lt;- </a:t>
            </a:r>
            <a:r>
              <a:rPr lang="en-US" sz="3500" dirty="0" smtClean="0">
                <a:solidFill>
                  <a:srgbClr val="00B050"/>
                </a:solidFill>
              </a:rPr>
              <a:t>contents of </a:t>
            </a:r>
            <a:r>
              <a:rPr lang="en-US" sz="3500" dirty="0" smtClean="0">
                <a:solidFill>
                  <a:srgbClr val="00B050"/>
                </a:solidFill>
              </a:rPr>
              <a:t>memory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</a:t>
            </a:r>
            <a:r>
              <a:rPr lang="en-US" sz="3500" i="1" dirty="0" smtClean="0"/>
              <a:t>label</a:t>
            </a:r>
            <a:r>
              <a:rPr lang="en-US" sz="3500" dirty="0" smtClean="0"/>
              <a:t>        </a:t>
            </a:r>
            <a:r>
              <a:rPr lang="en-US" sz="3500" dirty="0" smtClean="0">
                <a:solidFill>
                  <a:srgbClr val="00B050"/>
                </a:solidFill>
              </a:rPr>
              <a:t># t1 &lt;- contents </a:t>
            </a:r>
            <a:r>
              <a:rPr lang="en-US" sz="3500" dirty="0" smtClean="0">
                <a:solidFill>
                  <a:srgbClr val="00B050"/>
                </a:solidFill>
              </a:rPr>
              <a:t>of memory </a:t>
            </a:r>
            <a:r>
              <a:rPr lang="en-US" sz="3500" dirty="0" smtClean="0">
                <a:solidFill>
                  <a:srgbClr val="00B050"/>
                </a:solidFill>
              </a:rPr>
              <a:t>at </a:t>
            </a:r>
            <a:r>
              <a:rPr lang="en-US" sz="3500" dirty="0" smtClean="0">
                <a:solidFill>
                  <a:srgbClr val="00B050"/>
                </a:solidFill>
              </a:rPr>
              <a:t>label's </a:t>
            </a:r>
            <a:r>
              <a:rPr lang="en-US" sz="3500" dirty="0" smtClean="0">
                <a:solidFill>
                  <a:srgbClr val="00B050"/>
                </a:solidFill>
              </a:rPr>
              <a:t>address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 smtClean="0"/>
              <a:t>Store Pseudo Instructions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,(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>
                <a:solidFill>
                  <a:srgbClr val="1E3272"/>
                </a:solidFill>
              </a:rPr>
              <a:t>) </a:t>
            </a:r>
            <a:r>
              <a:rPr lang="en-US" sz="3500" dirty="0" smtClean="0">
                <a:solidFill>
                  <a:srgbClr val="1E3272"/>
                </a:solidFill>
              </a:rPr>
              <a:t>         </a:t>
            </a:r>
            <a:r>
              <a:rPr lang="en-US" sz="3500" dirty="0" smtClean="0">
                <a:solidFill>
                  <a:srgbClr val="00B050"/>
                </a:solidFill>
              </a:rPr>
              <a:t># </a:t>
            </a:r>
            <a:r>
              <a:rPr lang="en-US" sz="3500" dirty="0" smtClean="0">
                <a:solidFill>
                  <a:srgbClr val="00B050"/>
                </a:solidFill>
              </a:rPr>
              <a:t>Store t1 </a:t>
            </a:r>
            <a:r>
              <a:rPr lang="en-US" sz="3500" dirty="0" smtClean="0">
                <a:solidFill>
                  <a:srgbClr val="00B050"/>
                </a:solidFill>
              </a:rPr>
              <a:t>to address t2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err="1" smtClean="0">
                <a:solidFill>
                  <a:srgbClr val="1E3272"/>
                </a:solidFill>
              </a:rPr>
              <a:t>imm</a:t>
            </a:r>
            <a:r>
              <a:rPr lang="en-US" sz="3500" dirty="0" smtClean="0">
                <a:solidFill>
                  <a:srgbClr val="1E3272"/>
                </a:solidFill>
              </a:rPr>
              <a:t>        </a:t>
            </a:r>
            <a:r>
              <a:rPr lang="en-US" sz="3500" dirty="0" smtClean="0">
                <a:solidFill>
                  <a:srgbClr val="00B050"/>
                </a:solidFill>
              </a:rPr>
              <a:t># </a:t>
            </a:r>
            <a:r>
              <a:rPr lang="en-US" sz="3500" dirty="0" smtClean="0">
                <a:solidFill>
                  <a:srgbClr val="00B050"/>
                </a:solidFill>
              </a:rPr>
              <a:t>Store </a:t>
            </a:r>
            <a:r>
              <a:rPr lang="en-US" sz="3500" dirty="0" smtClean="0">
                <a:solidFill>
                  <a:srgbClr val="00B050"/>
                </a:solidFill>
              </a:rPr>
              <a:t>t1 to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err="1" smtClean="0">
                <a:solidFill>
                  <a:srgbClr val="1E3272"/>
                </a:solidFill>
              </a:rPr>
              <a:t>imm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>
                <a:solidFill>
                  <a:srgbClr val="1E3272"/>
                </a:solidFill>
              </a:rPr>
              <a:t>   </a:t>
            </a:r>
            <a:r>
              <a:rPr lang="en-US" sz="3500" dirty="0" smtClean="0">
                <a:solidFill>
                  <a:srgbClr val="00B050"/>
                </a:solidFill>
              </a:rPr>
              <a:t># </a:t>
            </a:r>
            <a:r>
              <a:rPr lang="en-US" sz="3500" dirty="0" smtClean="0">
                <a:solidFill>
                  <a:srgbClr val="00B050"/>
                </a:solidFill>
              </a:rPr>
              <a:t>Store </a:t>
            </a:r>
            <a:r>
              <a:rPr lang="en-US" sz="3500" dirty="0" smtClean="0">
                <a:solidFill>
                  <a:srgbClr val="00B050"/>
                </a:solidFill>
              </a:rPr>
              <a:t>t1 in to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r>
              <a:rPr lang="en-US" sz="3500" dirty="0" smtClean="0">
                <a:solidFill>
                  <a:srgbClr val="00B050"/>
                </a:solidFill>
              </a:rPr>
              <a:t> using </a:t>
            </a:r>
            <a:r>
              <a:rPr lang="en-US" sz="3500" dirty="0" smtClean="0">
                <a:solidFill>
                  <a:srgbClr val="00B050"/>
                </a:solidFill>
              </a:rPr>
              <a:t>t2 as </a:t>
            </a:r>
            <a:r>
              <a:rPr lang="en-US" sz="3500" dirty="0" smtClean="0">
                <a:solidFill>
                  <a:srgbClr val="00B050"/>
                </a:solidFill>
              </a:rPr>
              <a:t>temp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smtClean="0">
                <a:solidFill>
                  <a:srgbClr val="1E3272"/>
                </a:solidFill>
              </a:rPr>
              <a:t>label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dirty="0" smtClean="0">
                <a:solidFill>
                  <a:srgbClr val="FF0000"/>
                </a:solidFill>
              </a:rPr>
              <a:t>t2 </a:t>
            </a:r>
            <a:r>
              <a:rPr lang="en-US" sz="3500" dirty="0" smtClean="0">
                <a:solidFill>
                  <a:srgbClr val="00B050"/>
                </a:solidFill>
              </a:rPr>
              <a:t> </a:t>
            </a:r>
            <a:r>
              <a:rPr lang="en-US" sz="3500" dirty="0" smtClean="0">
                <a:solidFill>
                  <a:srgbClr val="00B050"/>
                </a:solidFill>
              </a:rPr>
              <a:t># Store </a:t>
            </a:r>
            <a:r>
              <a:rPr lang="en-US" sz="3500" dirty="0" smtClean="0">
                <a:solidFill>
                  <a:srgbClr val="00B050"/>
                </a:solidFill>
              </a:rPr>
              <a:t>t1 to label's </a:t>
            </a:r>
            <a:r>
              <a:rPr lang="en-US" sz="3500" dirty="0" smtClean="0">
                <a:solidFill>
                  <a:srgbClr val="00B050"/>
                </a:solidFill>
              </a:rPr>
              <a:t>address using t2 as </a:t>
            </a:r>
            <a:r>
              <a:rPr lang="en-US" sz="3500" dirty="0" smtClean="0">
                <a:solidFill>
                  <a:srgbClr val="00B050"/>
                </a:solidFill>
              </a:rPr>
              <a:t>temp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 smtClean="0">
              <a:solidFill>
                <a:srgbClr val="00B05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1E3272"/>
                </a:solidFill>
              </a:rPr>
              <a:t>For instructions lb, </a:t>
            </a:r>
            <a:r>
              <a:rPr lang="en-US" sz="3200" dirty="0" err="1" smtClean="0">
                <a:solidFill>
                  <a:srgbClr val="1E3272"/>
                </a:solidFill>
              </a:rPr>
              <a:t>lbu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lh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lhu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sb</a:t>
            </a:r>
            <a:r>
              <a:rPr lang="en-US" sz="3200" dirty="0" smtClean="0">
                <a:solidFill>
                  <a:srgbClr val="1E3272"/>
                </a:solidFill>
              </a:rPr>
              <a:t>, and </a:t>
            </a:r>
            <a:r>
              <a:rPr lang="en-US" sz="3200" dirty="0" err="1" smtClean="0">
                <a:solidFill>
                  <a:srgbClr val="1E3272"/>
                </a:solidFill>
              </a:rPr>
              <a:t>sh</a:t>
            </a:r>
            <a:r>
              <a:rPr lang="en-US" sz="3200" dirty="0" smtClean="0">
                <a:solidFill>
                  <a:srgbClr val="1E3272"/>
                </a:solidFill>
              </a:rPr>
              <a:t> similar pseudo instructions are provided.</a:t>
            </a:r>
            <a:endParaRPr lang="en-US" sz="3200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4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7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2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9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smtClean="0"/>
              <a:t>Pseudo Instructions</a:t>
            </a:r>
            <a:endParaRPr lang="en-US" sz="6500" b="1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b</a:t>
            </a:r>
            <a:r>
              <a:rPr lang="en-US" sz="5800" dirty="0" smtClean="0"/>
              <a:t>     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smtClean="0"/>
              <a:t>Pseudo Instructions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8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44816"/>
          </a:xfrm>
        </p:spPr>
        <p:txBody>
          <a:bodyPr/>
          <a:lstStyle/>
          <a:p>
            <a:r>
              <a:rPr lang="en-US" dirty="0" smtClean="0"/>
              <a:t>Branch instructions are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-relative</a:t>
            </a:r>
          </a:p>
          <a:p>
            <a:r>
              <a:rPr lang="en-US" dirty="0" smtClean="0"/>
              <a:t>They add a </a:t>
            </a:r>
            <a:r>
              <a:rPr lang="en-US" dirty="0" smtClean="0">
                <a:solidFill>
                  <a:srgbClr val="0070C0"/>
                </a:solidFill>
              </a:rPr>
              <a:t>12-bit</a:t>
            </a:r>
            <a:r>
              <a:rPr lang="en-US" dirty="0" smtClean="0"/>
              <a:t> signed immediate to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</a:p>
          <a:p>
            <a:r>
              <a:rPr lang="en-US" dirty="0" smtClean="0"/>
              <a:t>The immediate is an offset from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to the target label</a:t>
            </a:r>
          </a:p>
          <a:p>
            <a:r>
              <a:rPr lang="en-US" dirty="0" smtClean="0"/>
              <a:t>The branch address range is </a:t>
            </a:r>
            <a:r>
              <a:rPr lang="en-US" dirty="0" smtClean="0">
                <a:solidFill>
                  <a:srgbClr val="0070C0"/>
                </a:solidFill>
              </a:rPr>
              <a:t>± 2</a:t>
            </a:r>
            <a:r>
              <a:rPr lang="en-US" baseline="30000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4096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KB)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can be read with the </a:t>
            </a:r>
            <a:r>
              <a:rPr lang="en-US" b="1" dirty="0" err="1" smtClean="0">
                <a:solidFill>
                  <a:srgbClr val="F3B217"/>
                </a:solidFill>
              </a:rPr>
              <a:t>auipc</a:t>
            </a: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dirty="0" smtClean="0"/>
              <a:t>instruction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Program Counter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44658" y="4336868"/>
            <a:ext cx="62907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0   </a:t>
            </a:r>
            <a:r>
              <a:rPr lang="en-US" sz="3600" dirty="0" smtClean="0">
                <a:solidFill>
                  <a:srgbClr val="00B050"/>
                </a:solidFill>
              </a:rPr>
              <a:t># a0 = PC + 0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34 </a:t>
            </a:r>
            <a:r>
              <a:rPr lang="en-US" sz="3600" dirty="0" smtClean="0">
                <a:solidFill>
                  <a:srgbClr val="00B050"/>
                </a:solidFill>
              </a:rPr>
              <a:t># Print as hex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Print a0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“If-Then-Else”</a:t>
            </a:r>
            <a:endParaRPr lang="ru-RU" dirty="0"/>
          </a:p>
        </p:txBody>
      </p:sp>
      <p:sp>
        <p:nvSpPr>
          <p:cNvPr id="6" name="Rectangle 4"/>
          <p:cNvSpPr/>
          <p:nvPr/>
        </p:nvSpPr>
        <p:spPr>
          <a:xfrm>
            <a:off x="1285681" y="1697450"/>
            <a:ext cx="373046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if</a:t>
            </a:r>
            <a:r>
              <a:rPr lang="en-US" sz="3600" dirty="0" smtClean="0">
                <a:solidFill>
                  <a:srgbClr val="1E3272"/>
                </a:solidFill>
              </a:rPr>
              <a:t> (t0 ==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1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&lt;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2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&gt;= </a:t>
            </a:r>
            <a:r>
              <a:rPr lang="en-US" sz="3600" dirty="0" smtClean="0">
                <a:solidFill>
                  <a:schemeClr val="accent1"/>
                </a:solidFill>
              </a:rPr>
              <a:t>10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3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</a:t>
            </a:r>
            <a:r>
              <a:rPr lang="en-US" sz="3600" dirty="0" smtClean="0">
                <a:solidFill>
                  <a:srgbClr val="1E327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4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780793" y="1039947"/>
            <a:ext cx="4074447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bnez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</a:t>
            </a:r>
            <a:r>
              <a:rPr lang="en-US" sz="2800" i="1" dirty="0" smtClean="0">
                <a:solidFill>
                  <a:srgbClr val="1E3272"/>
                </a:solidFill>
              </a:rPr>
              <a:t> if_less_0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if_less_0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bgez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if_greater_10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if_greater_10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blt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else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end_if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644542" y="1619794"/>
            <a:ext cx="3344092" cy="37882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04017" y="5003074"/>
            <a:ext cx="4271554" cy="10058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532817" y="2965270"/>
            <a:ext cx="2416628" cy="2612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937765" y="3944983"/>
            <a:ext cx="2063932" cy="39188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17277</TotalTime>
  <Words>1892</Words>
  <Application>Microsoft Office PowerPoint</Application>
  <PresentationFormat>Произвольный</PresentationFormat>
  <Paragraphs>390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Computer Architecture and Operating Systems Lecture 5: Assembly Programming – Branches and Memory</vt:lpstr>
      <vt:lpstr>Program Structure and Memory Layout</vt:lpstr>
      <vt:lpstr>Labels</vt:lpstr>
      <vt:lpstr>Addressing</vt:lpstr>
      <vt:lpstr>Program Counter</vt:lpstr>
      <vt:lpstr>Branch Instructions</vt:lpstr>
      <vt:lpstr>Branch Pseudo Instructions</vt:lpstr>
      <vt:lpstr>Branches and Program Counter</vt:lpstr>
      <vt:lpstr>Assembly Code for “If-Then-Else”</vt:lpstr>
      <vt:lpstr>Assembly Code for “While”</vt:lpstr>
      <vt:lpstr>Assembly Code for “For”</vt:lpstr>
      <vt:lpstr>Assembly Code for Nested “For”</vt:lpstr>
      <vt:lpstr>Macros</vt:lpstr>
      <vt:lpstr>Including Macro Libraries</vt:lpstr>
      <vt:lpstr>Macro Constants and Single-Line Macros</vt:lpstr>
      <vt:lpstr>Data Segment</vt:lpstr>
      <vt:lpstr>Data Alignment</vt:lpstr>
      <vt:lpstr>Data Alignment Example</vt:lpstr>
      <vt:lpstr>Load and Store Instructions</vt:lpstr>
      <vt:lpstr>Load and Store Example </vt:lpstr>
      <vt:lpstr>Load and Store With Offset Example </vt:lpstr>
      <vt:lpstr>Load and Store Pseudoinstruction Example </vt:lpstr>
      <vt:lpstr>Load and Store Pseudo Instructions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307</cp:revision>
  <dcterms:created xsi:type="dcterms:W3CDTF">2015-11-11T03:30:50Z</dcterms:created>
  <dcterms:modified xsi:type="dcterms:W3CDTF">2021-01-26T10:32:24Z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