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74" r:id="rId3"/>
    <p:sldId id="375" r:id="rId4"/>
    <p:sldId id="377" r:id="rId5"/>
    <p:sldId id="376" r:id="rId6"/>
    <p:sldId id="378" r:id="rId7"/>
    <p:sldId id="379" r:id="rId8"/>
    <p:sldId id="380" r:id="rId9"/>
    <p:sldId id="396" r:id="rId10"/>
    <p:sldId id="397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401" r:id="rId25"/>
    <p:sldId id="402" r:id="rId26"/>
    <p:sldId id="395" r:id="rId27"/>
    <p:sldId id="394" r:id="rId28"/>
    <p:sldId id="398" r:id="rId29"/>
    <p:sldId id="399" r:id="rId30"/>
    <p:sldId id="400" r:id="rId31"/>
    <p:sldId id="403" r:id="rId32"/>
    <p:sldId id="406" r:id="rId33"/>
    <p:sldId id="407" r:id="rId34"/>
    <p:sldId id="408" r:id="rId35"/>
    <p:sldId id="409" r:id="rId36"/>
    <p:sldId id="404" r:id="rId37"/>
    <p:sldId id="405" r:id="rId38"/>
    <p:sldId id="272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2F5CB5"/>
    <a:srgbClr val="F3B217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744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11</a:t>
            </a:r>
            <a:r>
              <a:rPr lang="en-US" b="1" dirty="0" smtClean="0"/>
              <a:t>: Memory</a:t>
            </a:r>
            <a:r>
              <a:rPr lang="ru-RU" b="1" dirty="0" smtClean="0"/>
              <a:t> </a:t>
            </a:r>
            <a:r>
              <a:rPr lang="en-US" b="1" dirty="0" smtClean="0"/>
              <a:t>and Caches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477500" cy="499789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Compulsory</a:t>
            </a:r>
            <a:r>
              <a:rPr lang="en-US" dirty="0" smtClean="0"/>
              <a:t>: first time data accessed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Capacity</a:t>
            </a:r>
            <a:r>
              <a:rPr lang="en-US" dirty="0" smtClean="0"/>
              <a:t>: cache too small to hold all data of interest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Conflict</a:t>
            </a:r>
            <a:r>
              <a:rPr lang="en-US" dirty="0" smtClean="0"/>
              <a:t>: data of interest maps to a location in cache mapped to different data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Types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9300" y="1178052"/>
            <a:ext cx="11049000" cy="545134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Hit</a:t>
            </a:r>
            <a:r>
              <a:rPr lang="en-US" dirty="0" smtClean="0"/>
              <a:t>: data found in that level of memory hierarchy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Miss</a:t>
            </a:r>
            <a:r>
              <a:rPr lang="en-US" dirty="0" smtClean="0"/>
              <a:t>: data not found (must go to next level)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b="1" dirty="0" smtClean="0"/>
              <a:t> Hit Rate    </a:t>
            </a:r>
            <a:r>
              <a:rPr lang="en-US" sz="3600" dirty="0" smtClean="0"/>
              <a:t>= # hits / # memory accesses      = 1 – Miss Rate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dirty="0" smtClean="0"/>
              <a:t> </a:t>
            </a:r>
            <a:r>
              <a:rPr lang="en-US" sz="3600" b="1" dirty="0" smtClean="0"/>
              <a:t>Miss Rate </a:t>
            </a:r>
            <a:r>
              <a:rPr lang="en-US" sz="3600" dirty="0" smtClean="0"/>
              <a:t>= # misses / # memory accesses = 1 – Hit Rate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Average memory access time (AMAT): </a:t>
            </a:r>
            <a:r>
              <a:rPr lang="en-US" dirty="0" smtClean="0"/>
              <a:t>average time for processor to access data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	</a:t>
            </a:r>
            <a:r>
              <a:rPr lang="en-US" sz="3600" b="1" dirty="0" smtClean="0"/>
              <a:t>AMAT</a:t>
            </a:r>
            <a:r>
              <a:rPr lang="en-US" sz="3600" dirty="0" smtClean="0"/>
              <a:t> =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 + </a:t>
            </a:r>
            <a:r>
              <a:rPr lang="en-US" sz="3600" dirty="0" err="1" smtClean="0"/>
              <a:t>MR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[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MM</a:t>
            </a:r>
            <a:r>
              <a:rPr lang="en-US" sz="3600" dirty="0" smtClean="0"/>
              <a:t> + MR</a:t>
            </a:r>
            <a:r>
              <a:rPr lang="en-US" sz="3600" baseline="-25000" dirty="0" smtClean="0"/>
              <a:t>MM</a:t>
            </a:r>
            <a:r>
              <a:rPr lang="en-US" sz="3600" dirty="0" smtClean="0"/>
              <a:t>(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VM</a:t>
            </a:r>
            <a:r>
              <a:rPr lang="en-US" sz="3600" dirty="0" smtClean="0"/>
              <a:t>)]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908047"/>
          </a:xfrm>
        </p:spPr>
        <p:txBody>
          <a:bodyPr/>
          <a:lstStyle/>
          <a:p>
            <a:r>
              <a:rPr lang="en-US" altLang="en-US" dirty="0" smtClean="0"/>
              <a:t>Cache memory</a:t>
            </a:r>
          </a:p>
          <a:p>
            <a:pPr lvl="1"/>
            <a:r>
              <a:rPr lang="en-US" altLang="en-US" dirty="0" smtClean="0"/>
              <a:t>The level of the memory hierarchy closest to the CPU</a:t>
            </a:r>
          </a:p>
          <a:p>
            <a:r>
              <a:rPr lang="en-US" altLang="en-US" dirty="0" smtClean="0"/>
              <a:t>Given accesses 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X</a:t>
            </a:r>
            <a:r>
              <a:rPr lang="en-US" altLang="en-US" baseline="-25000" dirty="0" smtClean="0"/>
              <a:t>n–1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n</a:t>
            </a:r>
            <a:endParaRPr lang="en-AU" altLang="en-US" baseline="-250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ru-RU" dirty="0"/>
          </a:p>
        </p:txBody>
      </p:sp>
      <p:pic>
        <p:nvPicPr>
          <p:cNvPr id="5" name="Picture 10" descr="f05-0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35" y="3124187"/>
            <a:ext cx="4544272" cy="339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6337300" y="3629153"/>
            <a:ext cx="4864100" cy="221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How do we know if the data is present?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Where do we look?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9300" y="1063753"/>
            <a:ext cx="10515600" cy="193344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 smtClean="0"/>
              <a:t>Location determined by address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Direct mapped: only one choice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(Block address) modulo (#Blocks in cache)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</a:t>
            </a:r>
            <a:endParaRPr lang="ru-RU" dirty="0"/>
          </a:p>
        </p:txBody>
      </p:sp>
      <p:pic>
        <p:nvPicPr>
          <p:cNvPr id="5" name="Picture 9" descr="f05-05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08" y="2897184"/>
            <a:ext cx="5436120" cy="392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6108700" y="3692653"/>
            <a:ext cx="5422900" cy="145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#Blocks is a power of 2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Use low-order address bits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36675" y="282892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19175" y="6667500"/>
            <a:ext cx="478155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одержимое 1"/>
          <p:cNvSpPr txBox="1">
            <a:spLocks/>
          </p:cNvSpPr>
          <p:nvPr/>
        </p:nvSpPr>
        <p:spPr>
          <a:xfrm>
            <a:off x="1638300" y="3006853"/>
            <a:ext cx="1346200" cy="52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Cache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Содержимое 1"/>
          <p:cNvSpPr txBox="1">
            <a:spLocks/>
          </p:cNvSpPr>
          <p:nvPr/>
        </p:nvSpPr>
        <p:spPr>
          <a:xfrm>
            <a:off x="698500" y="4518153"/>
            <a:ext cx="1498600" cy="52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0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How do we know which particular block is stored in a cache location?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Store block address as well as the data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Actually, only need the high-order bits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Called the tag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What if there is no data in a location?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Valid bit: 1 = present, 0 = not present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Initially 0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Tags and Valid Bits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98447"/>
          </a:xfrm>
        </p:spPr>
        <p:txBody>
          <a:bodyPr/>
          <a:lstStyle/>
          <a:p>
            <a:r>
              <a:rPr lang="en-US" altLang="en-US" dirty="0" smtClean="0"/>
              <a:t>8-blocks, 1 word/block, direct mapped</a:t>
            </a:r>
          </a:p>
          <a:p>
            <a:r>
              <a:rPr lang="en-US" altLang="en-US" dirty="0" smtClean="0"/>
              <a:t>Initial state</a:t>
            </a:r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340100" y="2891366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766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766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33639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[11010]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33639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385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[11010]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38513" y="1320800"/>
          <a:ext cx="6072187" cy="109702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13113" y="3051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[10000]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13113" y="1320800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61941"/>
            <a:ext cx="10515600" cy="18409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Computer performance depends 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Processor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Memory performance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Processor-Memory Performance Gap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1655" y="2781163"/>
            <a:ext cx="7989570" cy="4003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275013" y="30130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[10010]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2750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89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3900" dirty="0" smtClean="0"/>
              <a:t>Fully associative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Allow a given block to go in any cache entry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Requires all entries to be searched at once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Comparator per entry (expensive)</a:t>
            </a:r>
          </a:p>
          <a:p>
            <a:pPr>
              <a:lnSpc>
                <a:spcPct val="110000"/>
              </a:lnSpc>
            </a:pPr>
            <a:r>
              <a:rPr lang="en-US" altLang="en-US" sz="3900" i="1" dirty="0" smtClean="0"/>
              <a:t>n</a:t>
            </a:r>
            <a:r>
              <a:rPr lang="en-US" altLang="en-US" sz="3900" dirty="0" smtClean="0"/>
              <a:t>-way set associative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Each set contains </a:t>
            </a:r>
            <a:r>
              <a:rPr lang="en-US" altLang="en-US" sz="3500" i="1" dirty="0" smtClean="0"/>
              <a:t>n</a:t>
            </a:r>
            <a:r>
              <a:rPr lang="en-US" altLang="en-US" sz="3500" dirty="0" smtClean="0"/>
              <a:t> entries</a:t>
            </a:r>
            <a:endParaRPr lang="en-AU" altLang="en-US" sz="3500" dirty="0" smtClean="0"/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Block number determines which set</a:t>
            </a:r>
          </a:p>
          <a:p>
            <a:pPr lvl="2">
              <a:lnSpc>
                <a:spcPct val="110000"/>
              </a:lnSpc>
            </a:pPr>
            <a:r>
              <a:rPr lang="en-US" altLang="en-US" sz="3500" dirty="0" smtClean="0"/>
              <a:t>(Block number) modulo (#Sets in cache)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Search all entries in a given set at once</a:t>
            </a:r>
          </a:p>
          <a:p>
            <a:pPr lvl="1">
              <a:lnSpc>
                <a:spcPct val="110000"/>
              </a:lnSpc>
            </a:pPr>
            <a:r>
              <a:rPr lang="en-US" altLang="en-US" sz="3500" i="1" dirty="0" smtClean="0"/>
              <a:t>n</a:t>
            </a:r>
            <a:r>
              <a:rPr lang="en-US" altLang="en-US" sz="3500" dirty="0" smtClean="0"/>
              <a:t> comparators (less expensive)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Associative Caches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Associative Cache Examples</a:t>
            </a:r>
            <a:endParaRPr lang="ru-RU" dirty="0"/>
          </a:p>
        </p:txBody>
      </p:sp>
      <p:pic>
        <p:nvPicPr>
          <p:cNvPr id="5" name="Picture 5" descr="f05-13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2" y="1527146"/>
            <a:ext cx="10489652" cy="433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61847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For a cache with 8 entries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Spectrum of </a:t>
            </a:r>
            <a:r>
              <a:rPr lang="en-US" altLang="en-US" dirty="0" err="1" smtClean="0"/>
              <a:t>Associativity</a:t>
            </a:r>
            <a:endParaRPr lang="ru-RU" dirty="0"/>
          </a:p>
        </p:txBody>
      </p:sp>
      <p:pic>
        <p:nvPicPr>
          <p:cNvPr id="5" name="Picture 7" descr="f05-1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3712" y="1704971"/>
            <a:ext cx="6408433" cy="50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02900" cy="2416047"/>
          </a:xfrm>
        </p:spPr>
        <p:txBody>
          <a:bodyPr/>
          <a:lstStyle/>
          <a:p>
            <a:r>
              <a:rPr lang="en-US" altLang="en-US" dirty="0" smtClean="0"/>
              <a:t>Compare 4-block caches</a:t>
            </a:r>
          </a:p>
          <a:p>
            <a:pPr lvl="1"/>
            <a:r>
              <a:rPr lang="en-US" altLang="en-US" dirty="0" smtClean="0"/>
              <a:t>Direct mapped, 2-way set associative, fully associative</a:t>
            </a:r>
          </a:p>
          <a:p>
            <a:pPr lvl="1"/>
            <a:r>
              <a:rPr lang="en-US" altLang="en-US" dirty="0" smtClean="0"/>
              <a:t>Block access sequence: 0, 8, 0, 6, 8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/>
              <a:t>Direct mapped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Associativity</a:t>
            </a:r>
            <a:r>
              <a:rPr lang="en-US" altLang="en-US" dirty="0" smtClean="0"/>
              <a:t> Example</a:t>
            </a:r>
            <a:endParaRPr lang="ru-RU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174999" y="3924298"/>
          <a:ext cx="7454901" cy="2286004"/>
        </p:xfrm>
        <a:graphic>
          <a:graphicData uri="http://schemas.openxmlformats.org/drawingml/2006/table">
            <a:tbl>
              <a:tblPr/>
              <a:tblGrid>
                <a:gridCol w="1064018"/>
                <a:gridCol w="1067406"/>
                <a:gridCol w="1064018"/>
                <a:gridCol w="1064018"/>
                <a:gridCol w="1065711"/>
                <a:gridCol w="1065712"/>
                <a:gridCol w="1064018"/>
              </a:tblGrid>
              <a:tr h="3265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[8]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[6]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38353"/>
            <a:ext cx="10515600" cy="62534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2-way set associative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Associativity</a:t>
            </a:r>
            <a:r>
              <a:rPr lang="en-US" altLang="en-US" dirty="0" smtClean="0"/>
              <a:t> Example</a:t>
            </a:r>
            <a:endParaRPr lang="ru-RU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859088" y="1692273"/>
          <a:ext cx="7275512" cy="2016126"/>
        </p:xfrm>
        <a:graphic>
          <a:graphicData uri="http://schemas.openxmlformats.org/drawingml/2006/table">
            <a:tbl>
              <a:tblPr/>
              <a:tblGrid>
                <a:gridCol w="1038414"/>
                <a:gridCol w="1041721"/>
                <a:gridCol w="1038414"/>
                <a:gridCol w="1038414"/>
                <a:gridCol w="1040067"/>
                <a:gridCol w="1040068"/>
                <a:gridCol w="1038414"/>
              </a:tblGrid>
              <a:tr h="2880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[0]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[8]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[6]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[6]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Содержимое 1"/>
          <p:cNvSpPr txBox="1">
            <a:spLocks/>
          </p:cNvSpPr>
          <p:nvPr/>
        </p:nvSpPr>
        <p:spPr>
          <a:xfrm>
            <a:off x="990600" y="3832353"/>
            <a:ext cx="10515600" cy="5618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Fully associative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Group 63"/>
          <p:cNvGraphicFramePr>
            <a:graphicFrameLocks noGrp="1"/>
          </p:cNvGraphicFramePr>
          <p:nvPr/>
        </p:nvGraphicFramePr>
        <p:xfrm>
          <a:off x="2882901" y="4444999"/>
          <a:ext cx="7277101" cy="2047241"/>
        </p:xfrm>
        <a:graphic>
          <a:graphicData uri="http://schemas.openxmlformats.org/drawingml/2006/table">
            <a:tbl>
              <a:tblPr/>
              <a:tblGrid>
                <a:gridCol w="1038641"/>
                <a:gridCol w="1041948"/>
                <a:gridCol w="1038641"/>
                <a:gridCol w="1038641"/>
                <a:gridCol w="1040294"/>
                <a:gridCol w="1040295"/>
                <a:gridCol w="1038641"/>
              </a:tblGrid>
              <a:tr h="584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751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Increased </a:t>
            </a:r>
            <a:r>
              <a:rPr lang="en-US" altLang="en-US" dirty="0" err="1" smtClean="0"/>
              <a:t>associativity</a:t>
            </a:r>
            <a:r>
              <a:rPr lang="en-US" altLang="en-US" dirty="0" smtClean="0"/>
              <a:t> decreases miss rate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But with diminishing returns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Simulation of a system with 64KB</a:t>
            </a:r>
            <a:br>
              <a:rPr lang="en-US" altLang="en-US" dirty="0" smtClean="0"/>
            </a:br>
            <a:r>
              <a:rPr lang="en-US" altLang="en-US" dirty="0" smtClean="0"/>
              <a:t>D-cache, 16-word blocks, SPEC2000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1-way: 10.3%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2-way: 8.6%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4-way: 8.3%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8-way: 8.1%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Much </a:t>
            </a:r>
            <a:r>
              <a:rPr lang="en-US" altLang="en-US" dirty="0" err="1" smtClean="0"/>
              <a:t>Associativity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Direct mapped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No choice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Set associative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Prefer non-valid entry, if there is one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Otherwise, choose among entries in the set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Least-recently used (LRU)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Choose the one unused for the longest time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 smtClean="0"/>
              <a:t>Simple for 2-way, manageable for 4-way, too hard beyond that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Random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Gives approximately the same performance as LRU for high </a:t>
            </a:r>
            <a:r>
              <a:rPr lang="en-US" altLang="en-US" dirty="0" err="1" smtClean="0"/>
              <a:t>associativity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Replacement Policy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5652"/>
            <a:ext cx="10515600" cy="56799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On data-write hit, could just update the block in cache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But then cache and memory would be inconsistent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Write through: also update memory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But makes writes take longer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e.g., if base CPI = 1, 10% of instructions are stores, write to memory takes 100 cycles</a:t>
            </a:r>
          </a:p>
          <a:p>
            <a:pPr lvl="2">
              <a:spcBef>
                <a:spcPts val="600"/>
              </a:spcBef>
            </a:pPr>
            <a:r>
              <a:rPr lang="en-US" altLang="en-US" sz="2800" dirty="0" smtClean="0"/>
              <a:t> Effective CPI = 1 + 0.1×100 = 11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Solution: write buffer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Holds data waiting to be written to memory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CPU continues immediately</a:t>
            </a:r>
          </a:p>
          <a:p>
            <a:pPr lvl="2">
              <a:spcBef>
                <a:spcPts val="600"/>
              </a:spcBef>
            </a:pPr>
            <a:r>
              <a:rPr lang="en-US" altLang="en-US" sz="2800" dirty="0" smtClean="0"/>
              <a:t>Only stalls on write if write buffer is already full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Write-Through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28300" cy="52862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3900" dirty="0" smtClean="0"/>
              <a:t>Alternative: On data-write hit, just update the block in cache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Keep track of whether each block is dirty</a:t>
            </a:r>
          </a:p>
          <a:p>
            <a:pPr>
              <a:lnSpc>
                <a:spcPct val="150000"/>
              </a:lnSpc>
            </a:pPr>
            <a:r>
              <a:rPr lang="en-US" altLang="en-US" sz="3900" dirty="0" smtClean="0"/>
              <a:t>When a dirty block is replaced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Write it back to memory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Can use a write buffer to allow replacing block to be read first</a:t>
            </a:r>
            <a:endParaRPr lang="en-AU" altLang="en-US" sz="35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Write-Back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037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Make memory appear as fast as processor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Ideal memory: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Fast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Cheap (inexpensive)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Large (capacity)</a:t>
            </a:r>
          </a:p>
          <a:p>
            <a:pPr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b="1" dirty="0" smtClean="0">
                <a:solidFill>
                  <a:srgbClr val="F3B217"/>
                </a:solidFill>
              </a:rPr>
              <a:t> But can only choose two!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Challenge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9894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en-US" dirty="0" smtClean="0"/>
              <a:t>What should happen on a write miss?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Alternatives for write-through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Allocate on miss: fetch the block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Write around: don’t fetch the block</a:t>
            </a:r>
          </a:p>
          <a:p>
            <a:pPr lvl="2">
              <a:spcBef>
                <a:spcPts val="1800"/>
              </a:spcBef>
            </a:pPr>
            <a:r>
              <a:rPr lang="en-US" altLang="en-US" sz="2800" dirty="0" smtClean="0"/>
              <a:t>Since programs often write a whole block before reading it (e.g., initialization)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For write-back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Usually fetch the block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 Allocation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2434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Primary cache attached to CPU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Small, but fast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Level-2 cache services misses from primary cache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Larger, slower, but still faster than main memory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Main memory services L-2 cache misses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Some high-end systems include L-3 cache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Multilevel Caches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331774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Components of CPU time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Program execution cycles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 smtClean="0"/>
              <a:t>Includes cache hit time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Memory stall cycles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 smtClean="0"/>
              <a:t>Mainly from cache misses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With simplifying assumptions</a:t>
            </a:r>
            <a:r>
              <a:rPr lang="en-US" altLang="en-US" dirty="0" smtClean="0"/>
              <a:t>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Measuring Cache Performance</a:t>
            </a:r>
            <a:endParaRPr lang="ru-RU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101599" y="4051297"/>
            <a:ext cx="12028729" cy="1986534"/>
            <a:chOff x="254000" y="4051300"/>
            <a:chExt cx="11633200" cy="2006600"/>
          </a:xfrm>
        </p:grpSpPr>
        <p:sp>
          <p:nvSpPr>
            <p:cNvPr id="7" name="TextBox 6"/>
            <p:cNvSpPr txBox="1"/>
            <p:nvPr/>
          </p:nvSpPr>
          <p:spPr>
            <a:xfrm>
              <a:off x="4089400" y="4051300"/>
              <a:ext cx="3276600" cy="10795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Memory Accesses    </a:t>
              </a:r>
            </a:p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Program  </a:t>
              </a: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4102100" y="4622800"/>
              <a:ext cx="3022600" cy="0"/>
            </a:xfrm>
            <a:prstGeom prst="line">
              <a:avLst/>
            </a:prstGeom>
            <a:ln w="50800">
              <a:solidFill>
                <a:srgbClr val="1E3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4216400" y="5537200"/>
              <a:ext cx="2120900" cy="0"/>
            </a:xfrm>
            <a:prstGeom prst="line">
              <a:avLst/>
            </a:prstGeom>
            <a:ln w="50800">
              <a:solidFill>
                <a:srgbClr val="1E3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870700" y="5549900"/>
              <a:ext cx="2070100" cy="0"/>
            </a:xfrm>
            <a:prstGeom prst="line">
              <a:avLst/>
            </a:prstGeom>
            <a:ln w="50800">
              <a:solidFill>
                <a:srgbClr val="1E3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200900" y="4254500"/>
              <a:ext cx="4686300" cy="7239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× Miss </a:t>
              </a:r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Rate × Miss Penalty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4000" y="4241800"/>
              <a:ext cx="3962400" cy="7239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Memory </a:t>
              </a:r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Stall Cycles </a:t>
              </a:r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=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51300" y="4978400"/>
              <a:ext cx="2311400" cy="10795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Instructions</a:t>
              </a:r>
            </a:p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Program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56400" y="4978400"/>
              <a:ext cx="2311400" cy="10795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Misses</a:t>
              </a:r>
            </a:p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Instructions</a:t>
              </a:r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91600" y="5194300"/>
              <a:ext cx="2730500" cy="7239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× Miss Penalty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0800" y="5207000"/>
              <a:ext cx="419100" cy="6985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×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46500" y="5168900"/>
              <a:ext cx="431800" cy="7239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=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Given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I-cache miss rate = 2%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D-cache miss rate = 4%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Miss penalty = 100 cycles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Base CPI (ideal cache) = 2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Load &amp; stores are 36% of instructions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Miss cycles per instruction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I-cache: 0.02 × 100 = 2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D-cache: 0.36 × 0.04 × 100 = 1.44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Actual CPI = 2 + 2 + 1.44 = 5.44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Ideal CPU is 5.44/2 =2.72 times </a:t>
            </a:r>
            <a:r>
              <a:rPr lang="en-US" altLang="en-US" dirty="0" smtClean="0"/>
              <a:t>faster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Performance Example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Hit time is also important for performance</a:t>
            </a:r>
          </a:p>
          <a:p>
            <a:r>
              <a:rPr lang="en-AU" altLang="en-US" dirty="0" smtClean="0"/>
              <a:t>Average memory access time (AMAT)</a:t>
            </a:r>
          </a:p>
          <a:p>
            <a:pPr lvl="1"/>
            <a:r>
              <a:rPr lang="en-AU" altLang="en-US" dirty="0" smtClean="0"/>
              <a:t>AMAT = Hit time + Miss rate </a:t>
            </a:r>
            <a:r>
              <a:rPr lang="en-US" altLang="en-US" dirty="0" smtClean="0">
                <a:cs typeface="Arial" charset="0"/>
              </a:rPr>
              <a:t>× Miss penalty</a:t>
            </a:r>
          </a:p>
          <a:p>
            <a:r>
              <a:rPr lang="en-US" altLang="en-US" dirty="0" smtClean="0">
                <a:cs typeface="Arial" charset="0"/>
              </a:rPr>
              <a:t>Example</a:t>
            </a:r>
          </a:p>
          <a:p>
            <a:pPr lvl="1"/>
            <a:r>
              <a:rPr lang="en-US" altLang="en-US" dirty="0" smtClean="0">
                <a:cs typeface="Arial" charset="0"/>
              </a:rPr>
              <a:t>CPU with 1ns clock, hit time = 1 cycle, miss penalty = 20 cycles, I-cache miss rate = 5%</a:t>
            </a:r>
          </a:p>
          <a:p>
            <a:pPr lvl="1"/>
            <a:r>
              <a:rPr lang="en-US" altLang="en-US" dirty="0" smtClean="0">
                <a:cs typeface="Arial" charset="0"/>
              </a:rPr>
              <a:t>AMAT = 1 + 0.05 × 20 = 2ns</a:t>
            </a:r>
          </a:p>
          <a:p>
            <a:pPr lvl="2"/>
            <a:r>
              <a:rPr lang="en-US" altLang="en-US" sz="2800" dirty="0" smtClean="0">
                <a:cs typeface="Arial" charset="0"/>
              </a:rPr>
              <a:t>2 cycles per instruction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Average Access Time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When CPU performance increased</a:t>
            </a:r>
          </a:p>
          <a:p>
            <a:pPr lvl="1"/>
            <a:r>
              <a:rPr lang="en-US" altLang="en-US" dirty="0" smtClean="0"/>
              <a:t>Miss penalty becomes more significant</a:t>
            </a:r>
          </a:p>
          <a:p>
            <a:r>
              <a:rPr lang="en-US" altLang="en-US" dirty="0" smtClean="0"/>
              <a:t>Decreasing base CPI</a:t>
            </a:r>
          </a:p>
          <a:p>
            <a:pPr lvl="1"/>
            <a:r>
              <a:rPr lang="en-US" altLang="en-US" dirty="0" smtClean="0"/>
              <a:t>Greater proportion of time spent on memory stalls</a:t>
            </a:r>
          </a:p>
          <a:p>
            <a:r>
              <a:rPr lang="en-US" altLang="en-US" dirty="0" smtClean="0"/>
              <a:t>Increasing clock rate</a:t>
            </a:r>
          </a:p>
          <a:p>
            <a:pPr lvl="1"/>
            <a:r>
              <a:rPr lang="en-US" altLang="en-US" dirty="0" smtClean="0"/>
              <a:t>Memory stalls account for more CPU cycles</a:t>
            </a:r>
          </a:p>
          <a:p>
            <a:r>
              <a:rPr lang="en-US" altLang="en-US" dirty="0" smtClean="0"/>
              <a:t>Can’t neglect cache behavior when evaluating system </a:t>
            </a:r>
            <a:r>
              <a:rPr lang="en-US" altLang="en-US" dirty="0" smtClean="0"/>
              <a:t>performance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Overal</a:t>
            </a:r>
            <a:r>
              <a:rPr lang="en-US" altLang="en-US" dirty="0" smtClean="0"/>
              <a:t> Performance </a:t>
            </a:r>
            <a:r>
              <a:rPr lang="en-US" altLang="en-US" dirty="0" smtClean="0"/>
              <a:t>Summary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F7B217"/>
                </a:solidFill>
              </a:rPr>
              <a:t>Matrix Multiplication</a:t>
            </a:r>
            <a:endParaRPr lang="en-US" sz="4400" b="1" dirty="0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How Caches Affect Performance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=""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 Patterns</a:t>
            </a:r>
            <a:endParaRPr lang="ru-RU" dirty="0"/>
          </a:p>
        </p:txBody>
      </p:sp>
      <p:grpSp>
        <p:nvGrpSpPr>
          <p:cNvPr id="75" name="Группа 74"/>
          <p:cNvGrpSpPr/>
          <p:nvPr/>
        </p:nvGrpSpPr>
        <p:grpSpPr>
          <a:xfrm>
            <a:off x="1545900" y="1482601"/>
            <a:ext cx="1830600" cy="1647540"/>
            <a:chOff x="1584000" y="2016000"/>
            <a:chExt cx="2034000" cy="2034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1" name="Группа 270"/>
          <p:cNvGrpSpPr/>
          <p:nvPr/>
        </p:nvGrpSpPr>
        <p:grpSpPr>
          <a:xfrm>
            <a:off x="1545900" y="3273301"/>
            <a:ext cx="1830600" cy="1647540"/>
            <a:chOff x="1584000" y="2016000"/>
            <a:chExt cx="2034000" cy="2034000"/>
          </a:xfrm>
        </p:grpSpPr>
        <p:sp>
          <p:nvSpPr>
            <p:cNvPr id="272" name="Прямоугольник 271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4" name="Прямоугольник 273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Прямоугольник 274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Прямоугольник 275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7" name="Прямоугольник 276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8" name="Прямоугольник 277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9" name="Прямоугольник 278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0" name="Прямоугольник 279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Прямоугольник 280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Прямоугольник 281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Прямоугольник 282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Прямоугольник 283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Прямоугольник 284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Прямоугольник 285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Прямоугольник 286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Прямоугольник 287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Прямоугольник 288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Прямоугольник 289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Прямоугольник 290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Прямоугольник 291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Прямоугольник 292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Прямоугольник 293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Прямоугольник 294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Прямоугольник 295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7" name="Прямоугольник 296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8" name="Прямоугольник 297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9" name="Прямоугольник 298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0" name="Прямоугольник 299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1" name="Прямоугольник 300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2" name="Прямоугольник 301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3" name="Прямоугольник 302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4" name="Прямоугольник 303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5" name="Прямоугольник 304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Прямоугольник 305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Прямоугольник 306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Прямоугольник 307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9" name="Прямоугольник 308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0" name="Прямоугольник 309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Прямоугольник 310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Прямоугольник 311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3" name="Прямоугольник 312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4" name="Прямоугольник 313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5" name="Прямоугольник 314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6" name="Прямоугольник 315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7" name="Прямоугольник 316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8" name="Прямоугольник 317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9" name="Прямоугольник 318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0" name="Прямоугольник 319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1" name="Прямоугольник 320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2" name="Прямоугольник 321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3" name="Прямоугольник 322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4" name="Прямоугольник 323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5" name="Прямоугольник 324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6" name="Прямоугольник 325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7" name="Прямоугольник 326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" name="Прямоугольник 327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9" name="Прямоугольник 328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0" name="Прямоугольник 329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1" name="Прямоугольник 330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2" name="Прямоугольник 331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3" name="Прямоугольник 332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4" name="Прямоугольник 333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5" name="Прямоугольник 334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6" name="Группа 335"/>
          <p:cNvGrpSpPr/>
          <p:nvPr/>
        </p:nvGrpSpPr>
        <p:grpSpPr>
          <a:xfrm>
            <a:off x="1533200" y="5058060"/>
            <a:ext cx="1830600" cy="1647540"/>
            <a:chOff x="1584000" y="2016000"/>
            <a:chExt cx="2034000" cy="2034000"/>
          </a:xfrm>
        </p:grpSpPr>
        <p:sp>
          <p:nvSpPr>
            <p:cNvPr id="337" name="Прямоугольник 33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8" name="Прямоугольник 33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9" name="Прямоугольник 33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0" name="Прямоугольник 33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1" name="Прямоугольник 340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2" name="Прямоугольник 341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3" name="Прямоугольник 342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Прямоугольник 343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Прямоугольник 344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6" name="Прямоугольник 345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7" name="Прямоугольник 346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" name="Прямоугольник 347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" name="Прямоугольник 348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0" name="Прямоугольник 349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1" name="Прямоугольник 350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2" name="Прямоугольник 351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3" name="Прямоугольник 352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4" name="Прямоугольник 353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Прямоугольник 354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6" name="Прямоугольник 355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7" name="Прямоугольник 356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8" name="Прямоугольник 357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9" name="Прямоугольник 358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0" name="Прямоугольник 359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1" name="Прямоугольник 360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2" name="Прямоугольник 361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3" name="Прямоугольник 362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4" name="Прямоугольник 363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5" name="Прямоугольник 364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6" name="Прямоугольник 365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7" name="Прямоугольник 366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8" name="Прямоугольник 367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9" name="Прямоугольник 368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0" name="Прямоугольник 369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1" name="Прямоугольник 370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2" name="Прямоугольник 371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3" name="Прямоугольник 372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4" name="Прямоугольник 373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5" name="Прямоугольник 374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6" name="Прямоугольник 375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7" name="Прямоугольник 376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8" name="Прямоугольник 377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9" name="Прямоугольник 378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0" name="Прямоугольник 379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1" name="Прямоугольник 380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2" name="Прямоугольник 381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3" name="Прямоугольник 382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4" name="Прямоугольник 383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5" name="Прямоугольник 384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6" name="Прямоугольник 385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7" name="Прямоугольник 386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8" name="Прямоугольник 387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9" name="Прямоугольник 388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0" name="Прямоугольник 389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1" name="Прямоугольник 390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2" name="Прямоугольник 391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3" name="Прямоугольник 392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4" name="Прямоугольник 393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5" name="Прямоугольник 394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6" name="Прямоугольник 395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7" name="Прямоугольник 396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8" name="Прямоугольник 397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9" name="Прямоугольник 398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0" name="Прямоугольник 399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1" name="Группа 400"/>
          <p:cNvGrpSpPr/>
          <p:nvPr/>
        </p:nvGrpSpPr>
        <p:grpSpPr>
          <a:xfrm>
            <a:off x="5228900" y="1482601"/>
            <a:ext cx="1830600" cy="1647540"/>
            <a:chOff x="1584000" y="2016000"/>
            <a:chExt cx="2034000" cy="2034000"/>
          </a:xfrm>
        </p:grpSpPr>
        <p:sp>
          <p:nvSpPr>
            <p:cNvPr id="402" name="Прямоугольник 401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3" name="Прямоугольник 402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4" name="Прямоугольник 403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5" name="Прямоугольник 404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6" name="Прямоугольник 405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7" name="Прямоугольник 406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8" name="Прямоугольник 407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9" name="Прямоугольник 408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0" name="Прямоугольник 409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1" name="Прямоугольник 410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2" name="Прямоугольник 411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3" name="Прямоугольник 412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4" name="Прямоугольник 413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5" name="Прямоугольник 414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6" name="Прямоугольник 415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7" name="Прямоугольник 416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8" name="Прямоугольник 417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9" name="Прямоугольник 418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0" name="Прямоугольник 419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1" name="Прямоугольник 420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2" name="Прямоугольник 421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3" name="Прямоугольник 422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4" name="Прямоугольник 423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5" name="Прямоугольник 424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6" name="Прямоугольник 425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7" name="Прямоугольник 426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8" name="Прямоугольник 427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9" name="Прямоугольник 428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0" name="Прямоугольник 429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1" name="Прямоугольник 430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2" name="Прямоугольник 431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3" name="Прямоугольник 432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4" name="Прямоугольник 433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5" name="Прямоугольник 434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6" name="Прямоугольник 435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7" name="Прямоугольник 436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8" name="Прямоугольник 437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9" name="Прямоугольник 438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0" name="Прямоугольник 439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1" name="Прямоугольник 440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2" name="Прямоугольник 441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3" name="Прямоугольник 442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4" name="Прямоугольник 443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5" name="Прямоугольник 444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6" name="Прямоугольник 445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7" name="Прямоугольник 446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8" name="Прямоугольник 447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9" name="Прямоугольник 448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0" name="Прямоугольник 449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1" name="Прямоугольник 450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2" name="Прямоугольник 451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3" name="Прямоугольник 452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4" name="Прямоугольник 453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5" name="Прямоугольник 454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6" name="Прямоугольник 455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7" name="Прямоугольник 456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8" name="Прямоугольник 457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9" name="Прямоугольник 458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0" name="Прямоугольник 459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1" name="Прямоугольник 460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2" name="Прямоугольник 461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3" name="Прямоугольник 462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4" name="Прямоугольник 463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5" name="Прямоугольник 464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6" name="Группа 465"/>
          <p:cNvGrpSpPr/>
          <p:nvPr/>
        </p:nvGrpSpPr>
        <p:grpSpPr>
          <a:xfrm>
            <a:off x="5228900" y="3273301"/>
            <a:ext cx="1830600" cy="1647540"/>
            <a:chOff x="1584000" y="2016000"/>
            <a:chExt cx="2034000" cy="2034000"/>
          </a:xfrm>
        </p:grpSpPr>
        <p:sp>
          <p:nvSpPr>
            <p:cNvPr id="467" name="Прямоугольник 46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8" name="Прямоугольник 46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9" name="Прямоугольник 46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0" name="Прямоугольник 46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1" name="Прямоугольник 470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2" name="Прямоугольник 471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3" name="Прямоугольник 472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4" name="Прямоугольник 473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5" name="Прямоугольник 474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6" name="Прямоугольник 475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7" name="Прямоугольник 476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8" name="Прямоугольник 477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9" name="Прямоугольник 478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0" name="Прямоугольник 479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1" name="Прямоугольник 480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2" name="Прямоугольник 481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3" name="Прямоугольник 482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4" name="Прямоугольник 483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5" name="Прямоугольник 484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6" name="Прямоугольник 485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7" name="Прямоугольник 486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8" name="Прямоугольник 487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9" name="Прямоугольник 488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0" name="Прямоугольник 489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1" name="Прямоугольник 490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2" name="Прямоугольник 491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3" name="Прямоугольник 492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4" name="Прямоугольник 493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5" name="Прямоугольник 494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6" name="Прямоугольник 495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7" name="Прямоугольник 496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8" name="Прямоугольник 497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9" name="Прямоугольник 498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0" name="Прямоугольник 499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1" name="Прямоугольник 500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2" name="Прямоугольник 501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3" name="Прямоугольник 502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4" name="Прямоугольник 503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5" name="Прямоугольник 504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6" name="Прямоугольник 505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7" name="Прямоугольник 506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8" name="Прямоугольник 507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9" name="Прямоугольник 508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0" name="Прямоугольник 509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1" name="Прямоугольник 510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2" name="Прямоугольник 511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3" name="Прямоугольник 512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4" name="Прямоугольник 513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5" name="Прямоугольник 514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6" name="Прямоугольник 515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7" name="Прямоугольник 516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8" name="Прямоугольник 517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9" name="Прямоугольник 518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0" name="Прямоугольник 519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1" name="Прямоугольник 520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2" name="Прямоугольник 521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3" name="Прямоугольник 522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4" name="Прямоугольник 523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5" name="Прямоугольник 524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6" name="Прямоугольник 525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7" name="Прямоугольник 526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8" name="Прямоугольник 527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9" name="Прямоугольник 528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0" name="Прямоугольник 529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1" name="Группа 530"/>
          <p:cNvGrpSpPr/>
          <p:nvPr/>
        </p:nvGrpSpPr>
        <p:grpSpPr>
          <a:xfrm>
            <a:off x="5216200" y="5058060"/>
            <a:ext cx="1830600" cy="1647540"/>
            <a:chOff x="1584000" y="2016000"/>
            <a:chExt cx="2034000" cy="2034000"/>
          </a:xfrm>
        </p:grpSpPr>
        <p:sp>
          <p:nvSpPr>
            <p:cNvPr id="532" name="Прямоугольник 531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3" name="Прямоугольник 532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4" name="Прямоугольник 533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5" name="Прямоугольник 534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6" name="Прямоугольник 535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7" name="Прямоугольник 536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8" name="Прямоугольник 537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9" name="Прямоугольник 538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0" name="Прямоугольник 539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1" name="Прямоугольник 540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2" name="Прямоугольник 541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3" name="Прямоугольник 542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4" name="Прямоугольник 543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5" name="Прямоугольник 544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6" name="Прямоугольник 545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7" name="Прямоугольник 546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8" name="Прямоугольник 547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9" name="Прямоугольник 548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0" name="Прямоугольник 549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1" name="Прямоугольник 550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2" name="Прямоугольник 551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3" name="Прямоугольник 552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4" name="Прямоугольник 553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5" name="Прямоугольник 554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6" name="Прямоугольник 555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7" name="Прямоугольник 556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8" name="Прямоугольник 557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9" name="Прямоугольник 558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0" name="Прямоугольник 559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1" name="Прямоугольник 560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2" name="Прямоугольник 561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3" name="Прямоугольник 562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4" name="Прямоугольник 563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5" name="Прямоугольник 564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6" name="Прямоугольник 565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7" name="Прямоугольник 566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8" name="Прямоугольник 567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9" name="Прямоугольник 568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0" name="Прямоугольник 569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1" name="Прямоугольник 570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2" name="Прямоугольник 571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3" name="Прямоугольник 572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4" name="Прямоугольник 573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5" name="Прямоугольник 574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6" name="Прямоугольник 575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7" name="Прямоугольник 576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8" name="Прямоугольник 577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9" name="Прямоугольник 578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0" name="Прямоугольник 579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1" name="Прямоугольник 580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2" name="Прямоугольник 581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3" name="Прямоугольник 582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4" name="Прямоугольник 583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5" name="Прямоугольник 584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6" name="Прямоугольник 585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7" name="Прямоугольник 586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8" name="Прямоугольник 587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9" name="Прямоугольник 588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0" name="Прямоугольник 589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1" name="Прямоугольник 590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2" name="Прямоугольник 591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3" name="Прямоугольник 592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4" name="Прямоугольник 593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5" name="Прямоугольник 594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6" name="Группа 595"/>
          <p:cNvGrpSpPr/>
          <p:nvPr/>
        </p:nvGrpSpPr>
        <p:grpSpPr>
          <a:xfrm>
            <a:off x="8797600" y="1482601"/>
            <a:ext cx="1830600" cy="1647540"/>
            <a:chOff x="1584000" y="2016000"/>
            <a:chExt cx="2034000" cy="2034000"/>
          </a:xfrm>
        </p:grpSpPr>
        <p:sp>
          <p:nvSpPr>
            <p:cNvPr id="597" name="Прямоугольник 59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8" name="Прямоугольник 59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9" name="Прямоугольник 59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0" name="Прямоугольник 59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1" name="Прямоугольник 600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2" name="Прямоугольник 601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3" name="Прямоугольник 602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4" name="Прямоугольник 603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5" name="Прямоугольник 604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6" name="Прямоугольник 605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7" name="Прямоугольник 606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8" name="Прямоугольник 607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9" name="Прямоугольник 608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0" name="Прямоугольник 609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1" name="Прямоугольник 610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2" name="Прямоугольник 611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3" name="Прямоугольник 612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4" name="Прямоугольник 613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5" name="Прямоугольник 614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6" name="Прямоугольник 615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7" name="Прямоугольник 616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8" name="Прямоугольник 617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9" name="Прямоугольник 618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0" name="Прямоугольник 619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1" name="Прямоугольник 620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2" name="Прямоугольник 621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3" name="Прямоугольник 622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4" name="Прямоугольник 623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5" name="Прямоугольник 624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6" name="Прямоугольник 625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7" name="Прямоугольник 626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8" name="Прямоугольник 627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9" name="Прямоугольник 628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0" name="Прямоугольник 629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1" name="Прямоугольник 630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2" name="Прямоугольник 631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3" name="Прямоугольник 632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4" name="Прямоугольник 633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5" name="Прямоугольник 634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6" name="Прямоугольник 635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7" name="Прямоугольник 636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8" name="Прямоугольник 637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9" name="Прямоугольник 638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0" name="Прямоугольник 639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1" name="Прямоугольник 640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2" name="Прямоугольник 641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3" name="Прямоугольник 642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4" name="Прямоугольник 643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5" name="Прямоугольник 644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6" name="Прямоугольник 645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7" name="Прямоугольник 646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8" name="Прямоугольник 647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9" name="Прямоугольник 648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0" name="Прямоугольник 649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1" name="Прямоугольник 650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2" name="Прямоугольник 651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3" name="Прямоугольник 652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4" name="Прямоугольник 653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5" name="Прямоугольник 654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6" name="Прямоугольник 655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7" name="Прямоугольник 656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8" name="Прямоугольник 657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9" name="Прямоугольник 658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0" name="Прямоугольник 659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61" name="Группа 660"/>
          <p:cNvGrpSpPr/>
          <p:nvPr/>
        </p:nvGrpSpPr>
        <p:grpSpPr>
          <a:xfrm>
            <a:off x="8797600" y="3273301"/>
            <a:ext cx="1830600" cy="1647540"/>
            <a:chOff x="1584000" y="2016000"/>
            <a:chExt cx="2034000" cy="2034000"/>
          </a:xfrm>
        </p:grpSpPr>
        <p:sp>
          <p:nvSpPr>
            <p:cNvPr id="662" name="Прямоугольник 661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3" name="Прямоугольник 662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4" name="Прямоугольник 663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5" name="Прямоугольник 664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6" name="Прямоугольник 665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7" name="Прямоугольник 666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8" name="Прямоугольник 667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9" name="Прямоугольник 668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0" name="Прямоугольник 669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1" name="Прямоугольник 670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2" name="Прямоугольник 671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3" name="Прямоугольник 672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4" name="Прямоугольник 673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5" name="Прямоугольник 674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6" name="Прямоугольник 675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7" name="Прямоугольник 676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8" name="Прямоугольник 677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9" name="Прямоугольник 678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0" name="Прямоугольник 679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1" name="Прямоугольник 680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2" name="Прямоугольник 681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3" name="Прямоугольник 682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4" name="Прямоугольник 683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5" name="Прямоугольник 684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6" name="Прямоугольник 685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7" name="Прямоугольник 686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8" name="Прямоугольник 687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9" name="Прямоугольник 688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0" name="Прямоугольник 689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1" name="Прямоугольник 690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2" name="Прямоугольник 691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3" name="Прямоугольник 692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4" name="Прямоугольник 693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5" name="Прямоугольник 694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6" name="Прямоугольник 695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7" name="Прямоугольник 696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8" name="Прямоугольник 697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9" name="Прямоугольник 698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0" name="Прямоугольник 699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1" name="Прямоугольник 700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2" name="Прямоугольник 701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3" name="Прямоугольник 702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4" name="Прямоугольник 703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5" name="Прямоугольник 704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6" name="Прямоугольник 705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7" name="Прямоугольник 706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8" name="Прямоугольник 707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9" name="Прямоугольник 708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0" name="Прямоугольник 709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1" name="Прямоугольник 710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2" name="Прямоугольник 711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3" name="Прямоугольник 712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4" name="Прямоугольник 713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5" name="Прямоугольник 714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6" name="Прямоугольник 715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7" name="Прямоугольник 716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8" name="Прямоугольник 717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9" name="Прямоугольник 718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0" name="Прямоугольник 719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1" name="Прямоугольник 720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2" name="Прямоугольник 721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3" name="Прямоугольник 722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4" name="Прямоугольник 723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5" name="Прямоугольник 724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26" name="Группа 725"/>
          <p:cNvGrpSpPr/>
          <p:nvPr/>
        </p:nvGrpSpPr>
        <p:grpSpPr>
          <a:xfrm>
            <a:off x="8784900" y="5058060"/>
            <a:ext cx="1830600" cy="1647540"/>
            <a:chOff x="1584000" y="2016000"/>
            <a:chExt cx="2034000" cy="2034000"/>
          </a:xfrm>
        </p:grpSpPr>
        <p:sp>
          <p:nvSpPr>
            <p:cNvPr id="727" name="Прямоугольник 72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8" name="Прямоугольник 72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9" name="Прямоугольник 72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0" name="Прямоугольник 72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1" name="Прямоугольник 730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2" name="Прямоугольник 731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3" name="Прямоугольник 732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4" name="Прямоугольник 733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5" name="Прямоугольник 734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6" name="Прямоугольник 735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7" name="Прямоугольник 736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8" name="Прямоугольник 737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9" name="Прямоугольник 738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0" name="Прямоугольник 739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1" name="Прямоугольник 740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2" name="Прямоугольник 741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3" name="Прямоугольник 742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4" name="Прямоугольник 743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5" name="Прямоугольник 744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6" name="Прямоугольник 745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7" name="Прямоугольник 746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8" name="Прямоугольник 747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9" name="Прямоугольник 748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0" name="Прямоугольник 749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1" name="Прямоугольник 750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2" name="Прямоугольник 751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3" name="Прямоугольник 752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4" name="Прямоугольник 753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5" name="Прямоугольник 754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6" name="Прямоугольник 755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7" name="Прямоугольник 756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8" name="Прямоугольник 757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9" name="Прямоугольник 758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0" name="Прямоугольник 759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1" name="Прямоугольник 760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2" name="Прямоугольник 761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3" name="Прямоугольник 762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4" name="Прямоугольник 763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5" name="Прямоугольник 764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6" name="Прямоугольник 765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7" name="Прямоугольник 766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8" name="Прямоугольник 767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9" name="Прямоугольник 768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0" name="Прямоугольник 769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1" name="Прямоугольник 770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2" name="Прямоугольник 771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3" name="Прямоугольник 772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4" name="Прямоугольник 773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5" name="Прямоугольник 774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6" name="Прямоугольник 775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7" name="Прямоугольник 776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8" name="Прямоугольник 777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9" name="Прямоугольник 778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0" name="Прямоугольник 779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1" name="Прямоугольник 780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2" name="Прямоугольник 781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3" name="Прямоугольник 782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4" name="Прямоугольник 783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5" name="Прямоугольник 784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6" name="Прямоугольник 785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7" name="Прямоугольник 786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8" name="Прямоугольник 787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9" name="Прямоугольник 788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0" name="Прямоугольник 789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91" name="Rectangle 4"/>
          <p:cNvSpPr/>
          <p:nvPr/>
        </p:nvSpPr>
        <p:spPr>
          <a:xfrm>
            <a:off x="1017524" y="963367"/>
            <a:ext cx="28305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2F5CB5"/>
                </a:solidFill>
              </a:rPr>
              <a:t>Loop order: </a:t>
            </a:r>
            <a:r>
              <a:rPr lang="en-US" altLang="en-US" sz="2800" b="1" dirty="0" err="1" smtClean="0">
                <a:solidFill>
                  <a:srgbClr val="2F5CB5"/>
                </a:solidFill>
              </a:rPr>
              <a:t>i</a:t>
            </a:r>
            <a:r>
              <a:rPr lang="en-US" altLang="en-US" sz="2800" b="1" dirty="0" smtClean="0">
                <a:solidFill>
                  <a:srgbClr val="2F5CB5"/>
                </a:solidFill>
              </a:rPr>
              <a:t>, j, </a:t>
            </a:r>
            <a:r>
              <a:rPr lang="en-US" altLang="en-US" sz="2800" b="1" dirty="0" smtClean="0">
                <a:solidFill>
                  <a:srgbClr val="2F5CB5"/>
                </a:solidFill>
              </a:rPr>
              <a:t>k</a:t>
            </a:r>
            <a:endParaRPr lang="en-US" altLang="en-US" sz="2800" b="1" dirty="0" smtClean="0">
              <a:solidFill>
                <a:srgbClr val="2F5CB5"/>
              </a:solidFill>
            </a:endParaRPr>
          </a:p>
        </p:txBody>
      </p:sp>
      <p:sp>
        <p:nvSpPr>
          <p:cNvPr id="792" name="Rectangle 4"/>
          <p:cNvSpPr/>
          <p:nvPr/>
        </p:nvSpPr>
        <p:spPr>
          <a:xfrm>
            <a:off x="8243824" y="963367"/>
            <a:ext cx="28305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Loop order: j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,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k,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i</a:t>
            </a:r>
            <a:endParaRPr lang="en-US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793" name="Rectangle 4"/>
          <p:cNvSpPr/>
          <p:nvPr/>
        </p:nvSpPr>
        <p:spPr>
          <a:xfrm>
            <a:off x="4764024" y="937967"/>
            <a:ext cx="28305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00B050"/>
                </a:solidFill>
              </a:rPr>
              <a:t>Loop order: </a:t>
            </a:r>
            <a:r>
              <a:rPr lang="en-US" altLang="en-US" sz="2800" b="1" dirty="0" err="1" smtClean="0">
                <a:solidFill>
                  <a:srgbClr val="00B050"/>
                </a:solidFill>
              </a:rPr>
              <a:t>i</a:t>
            </a:r>
            <a:r>
              <a:rPr lang="en-US" altLang="en-US" sz="2800" b="1" dirty="0" smtClean="0">
                <a:solidFill>
                  <a:srgbClr val="00B050"/>
                </a:solidFill>
              </a:rPr>
              <a:t>, </a:t>
            </a:r>
            <a:r>
              <a:rPr lang="en-US" altLang="en-US" sz="2800" b="1" dirty="0" smtClean="0">
                <a:solidFill>
                  <a:srgbClr val="00B050"/>
                </a:solidFill>
              </a:rPr>
              <a:t>k, j</a:t>
            </a:r>
            <a:endParaRPr lang="en-US" alt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794" name="TextBox 793"/>
          <p:cNvSpPr txBox="1"/>
          <p:nvPr/>
        </p:nvSpPr>
        <p:spPr>
          <a:xfrm>
            <a:off x="864000" y="21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A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5" name="TextBox 794"/>
          <p:cNvSpPr txBox="1"/>
          <p:nvPr/>
        </p:nvSpPr>
        <p:spPr>
          <a:xfrm>
            <a:off x="4572000" y="21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A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6" name="TextBox 795"/>
          <p:cNvSpPr txBox="1"/>
          <p:nvPr/>
        </p:nvSpPr>
        <p:spPr>
          <a:xfrm>
            <a:off x="8172000" y="21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A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7" name="TextBox 796"/>
          <p:cNvSpPr txBox="1"/>
          <p:nvPr/>
        </p:nvSpPr>
        <p:spPr>
          <a:xfrm>
            <a:off x="864000" y="39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B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8" name="TextBox 797"/>
          <p:cNvSpPr txBox="1"/>
          <p:nvPr/>
        </p:nvSpPr>
        <p:spPr>
          <a:xfrm>
            <a:off x="4572000" y="39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B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9" name="TextBox 798"/>
          <p:cNvSpPr txBox="1"/>
          <p:nvPr/>
        </p:nvSpPr>
        <p:spPr>
          <a:xfrm>
            <a:off x="8172000" y="39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B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800" name="TextBox 799"/>
          <p:cNvSpPr txBox="1"/>
          <p:nvPr/>
        </p:nvSpPr>
        <p:spPr>
          <a:xfrm>
            <a:off x="864000" y="55496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C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801" name="TextBox 800"/>
          <p:cNvSpPr txBox="1"/>
          <p:nvPr/>
        </p:nvSpPr>
        <p:spPr>
          <a:xfrm>
            <a:off x="4572000" y="55496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C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802" name="TextBox 801"/>
          <p:cNvSpPr txBox="1"/>
          <p:nvPr/>
        </p:nvSpPr>
        <p:spPr>
          <a:xfrm>
            <a:off x="8172000" y="55496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C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Static RAM (SRAM)</a:t>
            </a:r>
          </a:p>
          <a:p>
            <a:pPr lvl="1"/>
            <a:r>
              <a:rPr lang="en-US" altLang="en-US" dirty="0" smtClean="0"/>
              <a:t>0.5ns – 2.5ns, $2000 – $5000 per GB</a:t>
            </a:r>
          </a:p>
          <a:p>
            <a:r>
              <a:rPr lang="en-US" altLang="en-US" dirty="0" smtClean="0"/>
              <a:t>Dynamic RAM (DRAM)</a:t>
            </a:r>
          </a:p>
          <a:p>
            <a:pPr lvl="1"/>
            <a:r>
              <a:rPr lang="en-US" altLang="en-US" dirty="0" smtClean="0"/>
              <a:t>50ns – 70ns, $20 – $75 per GB</a:t>
            </a:r>
          </a:p>
          <a:p>
            <a:r>
              <a:rPr lang="en-US" altLang="en-US" dirty="0" smtClean="0"/>
              <a:t>Magnetic disk</a:t>
            </a:r>
          </a:p>
          <a:p>
            <a:pPr lvl="1"/>
            <a:r>
              <a:rPr lang="en-US" altLang="en-US" dirty="0" smtClean="0"/>
              <a:t>5ms – 20ms, $0.20 – $2 per GB</a:t>
            </a:r>
          </a:p>
          <a:p>
            <a:r>
              <a:rPr lang="en-US" altLang="en-US" dirty="0" smtClean="0"/>
              <a:t>Ideal memory</a:t>
            </a:r>
          </a:p>
          <a:p>
            <a:pPr lvl="1"/>
            <a:r>
              <a:rPr lang="en-US" altLang="en-US" dirty="0" smtClean="0"/>
              <a:t>Access time of SRAM</a:t>
            </a:r>
          </a:p>
          <a:p>
            <a:pPr lvl="1"/>
            <a:r>
              <a:rPr lang="en-US" altLang="en-US" dirty="0" smtClean="0"/>
              <a:t>Capacity and cost/GB of disk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Memory Technology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658" y="1016000"/>
            <a:ext cx="10515600" cy="582748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900" b="1" dirty="0" smtClean="0"/>
              <a:t>No need for large memory to access it fast</a:t>
            </a:r>
          </a:p>
          <a:p>
            <a:pPr algn="ctr">
              <a:buNone/>
            </a:pPr>
            <a:r>
              <a:rPr lang="en-US" sz="3900" b="1" dirty="0" smtClean="0"/>
              <a:t> Just exploit locality</a:t>
            </a:r>
          </a:p>
          <a:p>
            <a:r>
              <a:rPr lang="en-US" sz="3900" dirty="0" smtClean="0"/>
              <a:t>Temporal Locality: </a:t>
            </a:r>
          </a:p>
          <a:p>
            <a:pPr lvl="1"/>
            <a:r>
              <a:rPr lang="en-US" sz="3500" dirty="0" smtClean="0"/>
              <a:t>Locality in time</a:t>
            </a:r>
          </a:p>
          <a:p>
            <a:pPr lvl="1"/>
            <a:r>
              <a:rPr lang="en-US" sz="3500" dirty="0" smtClean="0"/>
              <a:t>If data used recently, likely to use it again soon</a:t>
            </a:r>
          </a:p>
          <a:p>
            <a:pPr lvl="1"/>
            <a:r>
              <a:rPr lang="en-US" sz="3500" dirty="0" smtClean="0"/>
              <a:t>How to exploit: keep recently accessed data in higher levels of memory hierarchy</a:t>
            </a:r>
          </a:p>
          <a:p>
            <a:r>
              <a:rPr lang="en-US" sz="3900" dirty="0" smtClean="0"/>
              <a:t>Spatial Locality: </a:t>
            </a:r>
          </a:p>
          <a:p>
            <a:pPr lvl="1"/>
            <a:r>
              <a:rPr lang="en-US" sz="3500" dirty="0" smtClean="0"/>
              <a:t>Locality in space</a:t>
            </a:r>
          </a:p>
          <a:p>
            <a:pPr lvl="1"/>
            <a:r>
              <a:rPr lang="en-US" sz="3500" dirty="0" smtClean="0"/>
              <a:t>If data used recently, likely to use nearby data soon</a:t>
            </a:r>
          </a:p>
          <a:p>
            <a:pPr lvl="1"/>
            <a:r>
              <a:rPr lang="en-US" sz="3500" dirty="0" smtClean="0"/>
              <a:t>How to exploit: when access data, bring nearby data into higher levels of memory hierarchy too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808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Memory hierarchy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Store everything on disk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recently accessed (and nearby) items from disk to smaller DRAM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Main memory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more recently accessed (and nearby) items from DRAM to smaller SRAM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Cache memory attached to CPU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Taking Advantage of 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ru-RU" dirty="0"/>
          </a:p>
        </p:txBody>
      </p:sp>
      <p:pic>
        <p:nvPicPr>
          <p:cNvPr id="8" name="Picture 5" descr="Z:\WOMAT\Production\Artfinal\0000000038\MKCAD\978-0-12-811905-1\0003165541\XMLLowres\f02-01-97801281190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4782" y="1038935"/>
            <a:ext cx="5389163" cy="578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283075" y="256222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152900" y="471487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086100" y="6610350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3495676" cy="5489447"/>
          </a:xfrm>
        </p:spPr>
        <p:txBody>
          <a:bodyPr/>
          <a:lstStyle/>
          <a:p>
            <a:r>
              <a:rPr lang="en-US" dirty="0" smtClean="0"/>
              <a:t>Personal mobile device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Laptop or desktop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14375" y="1082803"/>
            <a:ext cx="7981950" cy="5460872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Block</a:t>
            </a:r>
            <a:r>
              <a:rPr lang="en-US" altLang="en-US" dirty="0" smtClean="0"/>
              <a:t> (aka </a:t>
            </a:r>
            <a:r>
              <a:rPr lang="en-US" altLang="en-US" b="1" dirty="0" smtClean="0"/>
              <a:t>line</a:t>
            </a:r>
            <a:r>
              <a:rPr lang="en-US" altLang="en-US" dirty="0" smtClean="0"/>
              <a:t>): unit of copying</a:t>
            </a:r>
          </a:p>
          <a:p>
            <a:pPr lvl="1"/>
            <a:r>
              <a:rPr lang="en-US" altLang="en-US" dirty="0" smtClean="0"/>
              <a:t>May be multiple words</a:t>
            </a:r>
          </a:p>
          <a:p>
            <a:r>
              <a:rPr lang="en-US" altLang="en-US" dirty="0" smtClean="0"/>
              <a:t>If accessed data is present in upper level</a:t>
            </a:r>
          </a:p>
          <a:p>
            <a:pPr lvl="1"/>
            <a:r>
              <a:rPr lang="en-US" altLang="en-US" b="1" dirty="0" smtClean="0"/>
              <a:t>Hit</a:t>
            </a:r>
            <a:r>
              <a:rPr lang="en-US" altLang="en-US" dirty="0" smtClean="0"/>
              <a:t>: access satisfied by upper level</a:t>
            </a:r>
          </a:p>
          <a:p>
            <a:pPr lvl="2"/>
            <a:r>
              <a:rPr lang="en-US" altLang="en-US" sz="2800" dirty="0" smtClean="0"/>
              <a:t>Hit ratio: hits/accesses</a:t>
            </a:r>
          </a:p>
          <a:p>
            <a:r>
              <a:rPr lang="en-US" altLang="en-US" dirty="0" smtClean="0"/>
              <a:t>If accessed data is absent</a:t>
            </a:r>
          </a:p>
          <a:p>
            <a:pPr lvl="1"/>
            <a:r>
              <a:rPr lang="en-US" altLang="en-US" b="1" dirty="0" smtClean="0"/>
              <a:t>Miss</a:t>
            </a:r>
            <a:r>
              <a:rPr lang="en-US" altLang="en-US" dirty="0" smtClean="0"/>
              <a:t>: block copied from lower level</a:t>
            </a:r>
          </a:p>
          <a:p>
            <a:pPr lvl="2"/>
            <a:r>
              <a:rPr lang="en-US" altLang="en-US" sz="2800" dirty="0" smtClean="0"/>
              <a:t>Time taken: miss penalty</a:t>
            </a:r>
          </a:p>
          <a:p>
            <a:pPr lvl="2"/>
            <a:r>
              <a:rPr lang="en-US" altLang="en-US" sz="2800" dirty="0" smtClean="0"/>
              <a:t>Miss ratio: misses/accesses = 1 – hit ratio</a:t>
            </a:r>
          </a:p>
          <a:p>
            <a:pPr lvl="1"/>
            <a:r>
              <a:rPr lang="en-US" altLang="en-US" sz="2800" dirty="0" smtClean="0"/>
              <a:t>Then accessed data supplied from upper level</a:t>
            </a:r>
            <a:endParaRPr lang="en-AU" altLang="en-US" sz="2800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91626" y="1365884"/>
            <a:ext cx="1238249" cy="819151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Processor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888731" y="2549843"/>
            <a:ext cx="1874519" cy="833437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L1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42020" y="3785234"/>
            <a:ext cx="2592705" cy="8858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L2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42935" y="5078729"/>
            <a:ext cx="3263265" cy="9239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Memory</a:t>
            </a:r>
            <a:endParaRPr lang="ru-RU" b="1" dirty="0">
              <a:solidFill>
                <a:srgbClr val="1E3272"/>
              </a:solidFill>
            </a:endParaRPr>
          </a:p>
        </p:txBody>
      </p:sp>
      <p:cxnSp>
        <p:nvCxnSpPr>
          <p:cNvPr id="12" name="Прямая со стрелкой 11"/>
          <p:cNvCxnSpPr>
            <a:endCxn id="7" idx="0"/>
          </p:cNvCxnSpPr>
          <p:nvPr/>
        </p:nvCxnSpPr>
        <p:spPr>
          <a:xfrm flipH="1">
            <a:off x="9825991" y="217170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9839325" y="3384550"/>
            <a:ext cx="0" cy="390525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9851391" y="466725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0266363" y="2870200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3854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0163215" y="28702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162421" y="30226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0276725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03862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0162421" y="27178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0276725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03862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04997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05005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105005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469563" y="407987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105886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366415" y="40798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0365621" y="42322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0479925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05894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0365621" y="39274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0479925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105894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07029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07037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07037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0365621" y="43846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479925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05894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07037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0252281" y="407543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0252901" y="422784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0252901" y="3928332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252901" y="4385009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10821988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180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108180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08180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10802938" y="548322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109220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10699790" y="54832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698996" y="56356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10813300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109228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10698996" y="53308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10808537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109180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10363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10371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10323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0698996" y="57880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10813300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109228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110371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10585450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0586276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10586276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10586276" y="5786453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111506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111514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111466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111514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10695821" y="518287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10810125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109196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110339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10583101" y="5183727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111482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10479088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10475151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10475151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10475151" y="5786453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10477262" y="5183727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11261725" y="548005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11262551" y="56324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11262551" y="53276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11262551" y="57848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11264139" y="5180028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481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On cache hit, CPU proceeds normally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On cache miss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Stall the CPU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Fetch block from next level of hierarchy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3600" dirty="0" smtClean="0"/>
              <a:t>Instruction cache miss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 smtClean="0"/>
              <a:t>Restart instruction fetch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Data cache miss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 smtClean="0"/>
              <a:t>Complete data access</a:t>
            </a:r>
            <a:endParaRPr lang="en-AU" altLang="en-US" sz="28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and Misses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20662</TotalTime>
  <Words>1802</Words>
  <Application>Microsoft Office PowerPoint</Application>
  <PresentationFormat>Произвольный</PresentationFormat>
  <Paragraphs>607</Paragraphs>
  <Slides>38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Computer Architecture and Operating Systems Lecture 11: Memory and Caches</vt:lpstr>
      <vt:lpstr>Processor-Memory Performance Gap</vt:lpstr>
      <vt:lpstr>Memory Challenge</vt:lpstr>
      <vt:lpstr>Memory Technology</vt:lpstr>
      <vt:lpstr>Locality</vt:lpstr>
      <vt:lpstr>Taking Advantage of Locality</vt:lpstr>
      <vt:lpstr>Memory Hierarchy</vt:lpstr>
      <vt:lpstr>How It Works?</vt:lpstr>
      <vt:lpstr>Hits and Misses</vt:lpstr>
      <vt:lpstr>Miss Types</vt:lpstr>
      <vt:lpstr>Memory Performance</vt:lpstr>
      <vt:lpstr>Cache Memory</vt:lpstr>
      <vt:lpstr>Direct Mapped Cache</vt:lpstr>
      <vt:lpstr>Tags and Valid Bits</vt:lpstr>
      <vt:lpstr>Direct Mapped Cache Example</vt:lpstr>
      <vt:lpstr>Direct Mapped Cache Example</vt:lpstr>
      <vt:lpstr>Direct Mapped Cache Example</vt:lpstr>
      <vt:lpstr>Direct Mapped Cache Example</vt:lpstr>
      <vt:lpstr>Direct Mapped Cache Example</vt:lpstr>
      <vt:lpstr>Direct Mapped Cache Example</vt:lpstr>
      <vt:lpstr>Associative Caches</vt:lpstr>
      <vt:lpstr>Associative Cache Examples</vt:lpstr>
      <vt:lpstr>Spectrum of Associativity</vt:lpstr>
      <vt:lpstr>Associativity Example</vt:lpstr>
      <vt:lpstr>Associativity Example</vt:lpstr>
      <vt:lpstr>How Much Associativity</vt:lpstr>
      <vt:lpstr>Replacement Policy</vt:lpstr>
      <vt:lpstr>Write-Through</vt:lpstr>
      <vt:lpstr>Write-Back</vt:lpstr>
      <vt:lpstr>Write Allocation</vt:lpstr>
      <vt:lpstr>Multilevel Caches</vt:lpstr>
      <vt:lpstr>Measuring Cache Performance</vt:lpstr>
      <vt:lpstr>Cache Performance Example</vt:lpstr>
      <vt:lpstr>Average Access Time</vt:lpstr>
      <vt:lpstr>Overal Performance Summary</vt:lpstr>
      <vt:lpstr>Example: How Caches Affect Performance</vt:lpstr>
      <vt:lpstr>Memory Access Patterns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474</cp:revision>
  <dcterms:created xsi:type="dcterms:W3CDTF">2015-11-11T03:30:50Z</dcterms:created>
  <dcterms:modified xsi:type="dcterms:W3CDTF">2021-02-16T08:08:39Z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