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31" r:id="rId9"/>
    <p:sldId id="332" r:id="rId10"/>
    <p:sldId id="333" r:id="rId11"/>
    <p:sldId id="334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“While”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79" y="2624916"/>
            <a:ext cx="572907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while</a:t>
            </a:r>
            <a:r>
              <a:rPr lang="en-US" sz="3600" dirty="0" smtClean="0">
                <a:solidFill>
                  <a:srgbClr val="1E3272"/>
                </a:solidFill>
              </a:rPr>
              <a:t>((t0 = </a:t>
            </a:r>
            <a:r>
              <a:rPr lang="en-US" sz="3600" i="1" dirty="0" err="1" smtClean="0">
                <a:solidFill>
                  <a:srgbClr val="1E3272"/>
                </a:solidFill>
              </a:rPr>
              <a:t>read_int</a:t>
            </a:r>
            <a:r>
              <a:rPr lang="en-US" sz="3600" dirty="0" smtClean="0">
                <a:solidFill>
                  <a:srgbClr val="1E3272"/>
                </a:solidFill>
              </a:rPr>
              <a:t>()) </a:t>
            </a:r>
            <a:r>
              <a:rPr lang="en-US" sz="3600" dirty="0" smtClean="0">
                <a:solidFill>
                  <a:srgbClr val="1E3272"/>
                </a:solidFill>
              </a:rPr>
              <a:t>!= </a:t>
            </a:r>
            <a:r>
              <a:rPr lang="en-US" sz="3600" dirty="0" smtClean="0">
                <a:solidFill>
                  <a:srgbClr val="0070C0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print_int</a:t>
            </a:r>
            <a:r>
              <a:rPr lang="en-US" sz="3600" dirty="0" smtClean="0">
                <a:solidFill>
                  <a:srgbClr val="1E3272"/>
                </a:solidFill>
              </a:rPr>
              <a:t>(t0)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i="1" dirty="0" err="1" smtClean="0">
                <a:solidFill>
                  <a:srgbClr val="1E3272"/>
                </a:solidFill>
              </a:rPr>
              <a:t>print_char</a:t>
            </a:r>
            <a:r>
              <a:rPr lang="en-US" sz="3600" dirty="0" smtClean="0">
                <a:solidFill>
                  <a:srgbClr val="1E3272"/>
                </a:solidFill>
              </a:rPr>
              <a:t>(</a:t>
            </a:r>
            <a:r>
              <a:rPr lang="en-US" sz="3600" dirty="0" smtClean="0">
                <a:solidFill>
                  <a:srgbClr val="00B050"/>
                </a:solidFill>
              </a:rPr>
              <a:t>'\n'</a:t>
            </a:r>
            <a:r>
              <a:rPr lang="en-US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342503" y="1353458"/>
            <a:ext cx="3878494" cy="4829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b="1" i="1" dirty="0" smtClean="0">
                <a:solidFill>
                  <a:srgbClr val="1E3272"/>
                </a:solidFill>
              </a:rPr>
              <a:t>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err="1" smtClean="0">
                <a:solidFill>
                  <a:srgbClr val="2F5CB5"/>
                </a:solidFill>
              </a:rPr>
              <a:t>mv</a:t>
            </a:r>
            <a:r>
              <a:rPr lang="en-US" sz="3200" dirty="0" smtClean="0">
                <a:solidFill>
                  <a:srgbClr val="1E3272"/>
                </a:solidFill>
              </a:rPr>
              <a:t>   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err="1" smtClean="0">
                <a:solidFill>
                  <a:srgbClr val="2F5CB5"/>
                </a:solidFill>
              </a:rPr>
              <a:t>beqz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i="1" dirty="0" err="1" smtClean="0">
                <a:solidFill>
                  <a:srgbClr val="1E3272"/>
                </a:solidFill>
              </a:rPr>
              <a:t>end_while</a:t>
            </a:r>
            <a:endParaRPr lang="en-US" sz="32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err="1" smtClean="0">
                <a:solidFill>
                  <a:srgbClr val="1E3272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smtClean="0">
                <a:solidFill>
                  <a:srgbClr val="1E3272"/>
                </a:solidFill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a7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err="1" smtClean="0">
                <a:solidFill>
                  <a:srgbClr val="2F5CB5"/>
                </a:solidFill>
              </a:rPr>
              <a:t>li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dirty="0" smtClean="0">
                <a:solidFill>
                  <a:srgbClr val="FF0000"/>
                </a:solidFill>
              </a:rPr>
              <a:t>a0</a:t>
            </a:r>
            <a:r>
              <a:rPr lang="en-US" sz="3200" dirty="0" smtClean="0">
                <a:solidFill>
                  <a:srgbClr val="1E3272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smtClean="0">
                <a:solidFill>
                  <a:srgbClr val="1E3272"/>
                </a:solidFill>
              </a:rPr>
              <a:t>  </a:t>
            </a:r>
            <a:r>
              <a:rPr lang="en-US" sz="3200" dirty="0" err="1" smtClean="0">
                <a:solidFill>
                  <a:srgbClr val="2F5CB5"/>
                </a:solidFill>
              </a:rPr>
              <a:t>ecall</a:t>
            </a:r>
            <a:endParaRPr lang="en-US" sz="32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rgbClr val="1E3272"/>
                </a:solidFill>
              </a:rPr>
              <a:t>   </a:t>
            </a:r>
            <a:r>
              <a:rPr lang="en-US" sz="3200" dirty="0" smtClean="0">
                <a:solidFill>
                  <a:srgbClr val="1E3272"/>
                </a:solidFill>
              </a:rPr>
              <a:t> </a:t>
            </a:r>
            <a:r>
              <a:rPr lang="en-US" sz="3200" dirty="0" smtClean="0">
                <a:solidFill>
                  <a:srgbClr val="2F5CB5"/>
                </a:solidFill>
              </a:rPr>
              <a:t>b</a:t>
            </a:r>
            <a:r>
              <a:rPr lang="en-US" sz="3200" dirty="0" smtClean="0">
                <a:solidFill>
                  <a:srgbClr val="1E3272"/>
                </a:solidFill>
              </a:rPr>
              <a:t>        </a:t>
            </a:r>
            <a:r>
              <a:rPr lang="en-US" sz="3200" i="1" dirty="0" smtClean="0">
                <a:solidFill>
                  <a:srgbClr val="1E3272"/>
                </a:solidFill>
              </a:rPr>
              <a:t>while</a:t>
            </a:r>
          </a:p>
          <a:p>
            <a:pPr>
              <a:lnSpc>
                <a:spcPct val="80000"/>
              </a:lnSpc>
            </a:pPr>
            <a:r>
              <a:rPr lang="en-US" sz="3200" b="1" i="1" dirty="0" err="1" smtClean="0">
                <a:solidFill>
                  <a:srgbClr val="1E3272"/>
                </a:solidFill>
              </a:rPr>
              <a:t>end_while</a:t>
            </a:r>
            <a:r>
              <a:rPr lang="en-US" sz="3200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976955" y="3735981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“For”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828480" y="2703294"/>
            <a:ext cx="498449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fr-FR" sz="3600" b="1" dirty="0" smtClean="0">
                <a:solidFill>
                  <a:srgbClr val="1E3272"/>
                </a:solidFill>
              </a:rPr>
              <a:t>for</a:t>
            </a:r>
            <a:r>
              <a:rPr lang="fr-FR" sz="3600" dirty="0" smtClean="0">
                <a:solidFill>
                  <a:srgbClr val="1E3272"/>
                </a:solidFill>
              </a:rPr>
              <a:t> (t0 = </a:t>
            </a:r>
            <a:r>
              <a:rPr lang="fr-FR" sz="3600" dirty="0" smtClean="0">
                <a:solidFill>
                  <a:srgbClr val="2F5CB5"/>
                </a:solidFill>
              </a:rPr>
              <a:t>0</a:t>
            </a:r>
            <a:r>
              <a:rPr lang="fr-FR" sz="3600" dirty="0" smtClean="0">
                <a:solidFill>
                  <a:srgbClr val="1E3272"/>
                </a:solidFill>
              </a:rPr>
              <a:t>; t0 &lt; t1; ++t0) {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print_int</a:t>
            </a:r>
            <a:r>
              <a:rPr lang="fr-FR" sz="3600" dirty="0" smtClean="0">
                <a:solidFill>
                  <a:srgbClr val="1E3272"/>
                </a:solidFill>
              </a:rPr>
              <a:t>(t0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    </a:t>
            </a:r>
            <a:r>
              <a:rPr lang="fr-FR" sz="3600" i="1" dirty="0" smtClean="0">
                <a:solidFill>
                  <a:srgbClr val="1E3272"/>
                </a:solidFill>
              </a:rPr>
              <a:t>print_char</a:t>
            </a:r>
            <a:r>
              <a:rPr lang="fr-FR" sz="3600" dirty="0" smtClean="0">
                <a:solidFill>
                  <a:srgbClr val="1E3272"/>
                </a:solidFill>
              </a:rPr>
              <a:t>(</a:t>
            </a:r>
            <a:r>
              <a:rPr lang="fr-FR" sz="3600" dirty="0" smtClean="0">
                <a:solidFill>
                  <a:srgbClr val="00B050"/>
                </a:solidFill>
              </a:rPr>
              <a:t>'\n'</a:t>
            </a:r>
            <a:r>
              <a:rPr lang="fr-FR" sz="3600" dirty="0" smtClean="0">
                <a:solidFill>
                  <a:srgbClr val="1E327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fr-FR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7577637" y="1079135"/>
            <a:ext cx="3721734" cy="5616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for: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5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zero</a:t>
            </a: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next: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beq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err="1" smtClean="0">
                <a:solidFill>
                  <a:srgbClr val="1E3272"/>
                </a:solidFill>
              </a:rPr>
              <a:t>end_for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mv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B050"/>
                </a:solidFill>
              </a:rPr>
              <a:t>'\n'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2F5CB5"/>
                </a:solidFill>
              </a:rPr>
              <a:t>ecall</a:t>
            </a:r>
            <a:endParaRPr lang="en-US" sz="2800" dirty="0" smtClean="0">
              <a:solidFill>
                <a:srgbClr val="2F5CB5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2F5CB5"/>
                </a:solidFill>
              </a:rPr>
              <a:t>addi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2F5CB5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2F5CB5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i="1" dirty="0" smtClean="0">
                <a:solidFill>
                  <a:srgbClr val="1E3272"/>
                </a:solidFill>
              </a:rPr>
              <a:t>next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end_for</a:t>
            </a:r>
            <a:r>
              <a:rPr lang="en-US" sz="2800" b="1" i="1" dirty="0" smtClean="0">
                <a:solidFill>
                  <a:srgbClr val="1E3272"/>
                </a:solidFill>
              </a:rPr>
              <a:t>: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5159837" y="3722918"/>
            <a:ext cx="2416623" cy="1306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hello: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world!"</a:t>
            </a: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40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795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</a:t>
            </a:r>
            <a:r>
              <a:rPr lang="en-US" b="1" dirty="0" smtClean="0">
                <a:solidFill>
                  <a:srgbClr val="F7B217"/>
                </a:solidFill>
              </a:rPr>
              <a:t>PC</a:t>
            </a:r>
            <a:r>
              <a:rPr lang="en-US" dirty="0" smtClean="0"/>
              <a:t>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23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997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7021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sz="6500" b="1" dirty="0" smtClean="0"/>
              <a:t>Branch </a:t>
            </a:r>
            <a:r>
              <a:rPr lang="en-US" sz="6500" b="1" dirty="0" err="1" smtClean="0"/>
              <a:t>Pseudoinstructions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</a:t>
            </a:r>
            <a:r>
              <a:rPr lang="en-US" sz="5800" dirty="0" smtClean="0"/>
              <a:t>unconditionally      </a:t>
            </a:r>
            <a:r>
              <a:rPr lang="en-US" sz="5800" dirty="0" smtClean="0">
                <a:solidFill>
                  <a:srgbClr val="2F5CB5"/>
                </a:solidFill>
              </a:rPr>
              <a:t>b</a:t>
            </a:r>
            <a:r>
              <a:rPr lang="en-US" sz="5800" dirty="0" smtClean="0"/>
              <a:t>     </a:t>
            </a:r>
            <a:r>
              <a:rPr lang="en-US" sz="5800" dirty="0" smtClean="0"/>
              <a:t>  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=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beqz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≥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bgez</a:t>
            </a:r>
            <a:r>
              <a:rPr lang="en-US" sz="5800" dirty="0" smtClean="0">
                <a:solidFill>
                  <a:srgbClr val="2F5CB5"/>
                </a:solidFill>
              </a:rPr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              </a:t>
            </a:r>
            <a:r>
              <a:rPr lang="ru-RU" sz="5800" dirty="0" smtClean="0"/>
              <a:t> 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/>
              <a:t>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Unsigned       </a:t>
            </a:r>
            <a:r>
              <a:rPr lang="en-US" sz="5800" dirty="0" smtClean="0"/>
              <a:t>      </a:t>
            </a:r>
            <a:r>
              <a:rPr lang="en-US" sz="5800" dirty="0" err="1" smtClean="0">
                <a:solidFill>
                  <a:srgbClr val="2F5CB5"/>
                </a:solidFill>
              </a:rPr>
              <a:t>bgtu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&gt; 0             </a:t>
            </a:r>
            <a:r>
              <a:rPr lang="ru-RU" sz="5800" dirty="0" smtClean="0"/>
              <a:t>       </a:t>
            </a:r>
            <a:r>
              <a:rPr lang="en-US" sz="5800" dirty="0" smtClean="0"/>
              <a:t>        </a:t>
            </a:r>
            <a:r>
              <a:rPr lang="en-US" sz="5800" dirty="0" err="1" smtClean="0">
                <a:solidFill>
                  <a:srgbClr val="2F5CB5"/>
                </a:solidFill>
              </a:rPr>
              <a:t>bgtz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  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</a:t>
            </a:r>
            <a:r>
              <a:rPr lang="en-US" sz="5800" dirty="0"/>
              <a:t>  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Unsigned       </a:t>
            </a:r>
            <a:r>
              <a:rPr lang="en-US" sz="5800" dirty="0" smtClean="0"/>
              <a:t>      </a:t>
            </a:r>
            <a:r>
              <a:rPr lang="en-US" sz="5800" dirty="0" smtClean="0">
                <a:solidFill>
                  <a:srgbClr val="2F5CB5"/>
                </a:solidFill>
              </a:rPr>
              <a:t>bleu</a:t>
            </a:r>
            <a:r>
              <a:rPr lang="en-US" sz="5800" dirty="0"/>
              <a:t>  </a:t>
            </a:r>
            <a:r>
              <a:rPr lang="en-US" sz="5800" dirty="0" smtClean="0"/>
              <a:t> </a:t>
            </a:r>
            <a:r>
              <a:rPr lang="en-US" sz="5800" dirty="0" smtClean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dirty="0">
                <a:solidFill>
                  <a:srgbClr val="FF0000"/>
                </a:solidFill>
              </a:rPr>
              <a:t>rs2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≤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blez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&lt; 0             </a:t>
            </a:r>
            <a:r>
              <a:rPr lang="en-US" sz="5800" dirty="0" smtClean="0"/>
              <a:t> 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bltz</a:t>
            </a:r>
            <a:r>
              <a:rPr lang="en-US" sz="5800" dirty="0" smtClean="0">
                <a:solidFill>
                  <a:srgbClr val="2F5CB5"/>
                </a:solidFill>
              </a:rPr>
              <a:t> </a:t>
            </a:r>
            <a:r>
              <a:rPr lang="en-US" sz="5800" dirty="0" smtClean="0"/>
              <a:t> 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5800" dirty="0"/>
              <a:t>Branch ≠ 0              </a:t>
            </a:r>
            <a:r>
              <a:rPr lang="en-US" sz="5800" dirty="0" smtClean="0"/>
              <a:t>              </a:t>
            </a:r>
            <a:r>
              <a:rPr lang="en-US" sz="5800" dirty="0" err="1" smtClean="0">
                <a:solidFill>
                  <a:srgbClr val="2F5CB5"/>
                </a:solidFill>
              </a:rPr>
              <a:t>bnez</a:t>
            </a:r>
            <a:r>
              <a:rPr lang="en-US" sz="5800" dirty="0" smtClean="0"/>
              <a:t>  </a:t>
            </a:r>
            <a:r>
              <a:rPr lang="en-US" sz="5800" dirty="0">
                <a:solidFill>
                  <a:srgbClr val="FF0000"/>
                </a:solidFill>
              </a:rPr>
              <a:t>rs1</a:t>
            </a:r>
            <a:r>
              <a:rPr lang="en-US" sz="5800" dirty="0"/>
              <a:t>, </a:t>
            </a:r>
            <a:r>
              <a:rPr lang="en-US" sz="5800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827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44816"/>
          </a:xfrm>
        </p:spPr>
        <p:txBody>
          <a:bodyPr/>
          <a:lstStyle/>
          <a:p>
            <a:r>
              <a:rPr lang="en-US" dirty="0" smtClean="0"/>
              <a:t>Branch instructions are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-relative</a:t>
            </a:r>
          </a:p>
          <a:p>
            <a:r>
              <a:rPr lang="en-US" dirty="0" smtClean="0"/>
              <a:t>They add a </a:t>
            </a:r>
            <a:r>
              <a:rPr lang="en-US" dirty="0" smtClean="0">
                <a:solidFill>
                  <a:srgbClr val="0070C0"/>
                </a:solidFill>
              </a:rPr>
              <a:t>12-bit</a:t>
            </a:r>
            <a:r>
              <a:rPr lang="en-US" dirty="0" smtClean="0"/>
              <a:t> signed immediate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endParaRPr lang="en-US" b="1" dirty="0" smtClean="0">
              <a:solidFill>
                <a:srgbClr val="F3B217"/>
              </a:solidFill>
            </a:endParaRPr>
          </a:p>
          <a:p>
            <a:r>
              <a:rPr lang="en-US" dirty="0" smtClean="0"/>
              <a:t>The immediate is an offset from </a:t>
            </a:r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to the target label</a:t>
            </a:r>
          </a:p>
          <a:p>
            <a:r>
              <a:rPr lang="en-US" dirty="0" smtClean="0"/>
              <a:t>The branch address range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0070C0"/>
                </a:solidFill>
              </a:rPr>
              <a:t>± 2</a:t>
            </a:r>
            <a:r>
              <a:rPr lang="en-US" baseline="30000" dirty="0" smtClean="0">
                <a:solidFill>
                  <a:srgbClr val="0070C0"/>
                </a:solidFill>
              </a:rPr>
              <a:t>12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0070C0"/>
                </a:solidFill>
              </a:rPr>
              <a:t>4096</a:t>
            </a:r>
            <a:r>
              <a:rPr lang="en-US" dirty="0" smtClean="0"/>
              <a:t> B = 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en-US" dirty="0" smtClean="0"/>
              <a:t> KB)</a:t>
            </a:r>
          </a:p>
          <a:p>
            <a:r>
              <a:rPr lang="en-US" b="1" dirty="0" smtClean="0">
                <a:solidFill>
                  <a:srgbClr val="F3B217"/>
                </a:solidFill>
              </a:rPr>
              <a:t>PC</a:t>
            </a:r>
            <a:r>
              <a:rPr lang="en-US" dirty="0" smtClean="0"/>
              <a:t> can be read with</a:t>
            </a:r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F3B217"/>
                </a:solidFill>
              </a:rPr>
              <a:t>auipc</a:t>
            </a:r>
            <a:r>
              <a:rPr lang="en-US" b="1" dirty="0" smtClean="0">
                <a:solidFill>
                  <a:srgbClr val="F3B217"/>
                </a:solidFill>
              </a:rPr>
              <a:t> </a:t>
            </a:r>
            <a:r>
              <a:rPr lang="en-US" dirty="0" smtClean="0"/>
              <a:t>instruction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Branches and Program Counter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944658" y="4336868"/>
            <a:ext cx="6290782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</a:t>
            </a:r>
            <a:r>
              <a:rPr lang="en-US" sz="3600" dirty="0" smtClean="0">
                <a:solidFill>
                  <a:srgbClr val="0070C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0  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00B050"/>
                </a:solidFill>
              </a:rPr>
              <a:t># </a:t>
            </a:r>
            <a:r>
              <a:rPr lang="en-US" sz="3600" dirty="0" smtClean="0">
                <a:solidFill>
                  <a:srgbClr val="00B050"/>
                </a:solidFill>
              </a:rPr>
              <a:t>a0 = PC + 0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</a:t>
            </a:r>
            <a:r>
              <a:rPr lang="en-US" sz="3600" dirty="0" smtClean="0">
                <a:solidFill>
                  <a:srgbClr val="1E3272"/>
                </a:solidFill>
              </a:rPr>
              <a:t>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34 </a:t>
            </a:r>
            <a:r>
              <a:rPr lang="en-US" sz="3600" dirty="0" smtClean="0">
                <a:solidFill>
                  <a:srgbClr val="00B050"/>
                </a:solidFill>
              </a:rPr>
              <a:t># Print as hex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r>
              <a:rPr lang="en-US" sz="3600" dirty="0" smtClean="0">
                <a:solidFill>
                  <a:srgbClr val="1E3272"/>
                </a:solidFill>
              </a:rPr>
              <a:t>              </a:t>
            </a:r>
            <a:r>
              <a:rPr lang="en-US" sz="3600" dirty="0" smtClean="0">
                <a:solidFill>
                  <a:srgbClr val="00B050"/>
                </a:solidFill>
              </a:rPr>
              <a:t># </a:t>
            </a:r>
            <a:r>
              <a:rPr lang="en-US" sz="3600" dirty="0" smtClean="0">
                <a:solidFill>
                  <a:srgbClr val="00B050"/>
                </a:solidFill>
              </a:rPr>
              <a:t>Print a0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for “If-Then-Else”</a:t>
            </a:r>
            <a:endParaRPr lang="ru-RU" dirty="0"/>
          </a:p>
        </p:txBody>
      </p:sp>
      <p:sp>
        <p:nvSpPr>
          <p:cNvPr id="6" name="Rectangle 4"/>
          <p:cNvSpPr/>
          <p:nvPr/>
        </p:nvSpPr>
        <p:spPr>
          <a:xfrm>
            <a:off x="1285681" y="1697450"/>
            <a:ext cx="3730461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if</a:t>
            </a:r>
            <a:r>
              <a:rPr lang="en-US" sz="3600" dirty="0" smtClean="0">
                <a:solidFill>
                  <a:srgbClr val="1E3272"/>
                </a:solidFill>
              </a:rPr>
              <a:t> (t0 ==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t1 = </a:t>
            </a:r>
            <a:r>
              <a:rPr lang="en-US" sz="3600" dirty="0" smtClean="0">
                <a:solidFill>
                  <a:schemeClr val="accent1"/>
                </a:solidFill>
              </a:rPr>
              <a:t>1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</a:t>
            </a:r>
            <a:r>
              <a:rPr lang="en-US" sz="3600" dirty="0" smtClean="0">
                <a:solidFill>
                  <a:srgbClr val="1E3272"/>
                </a:solidFill>
              </a:rPr>
              <a:t>&lt; </a:t>
            </a:r>
            <a:r>
              <a:rPr lang="en-US" sz="3600" dirty="0" smtClean="0">
                <a:solidFill>
                  <a:schemeClr val="accent1"/>
                </a:solidFill>
              </a:rPr>
              <a:t>0</a:t>
            </a:r>
            <a:r>
              <a:rPr lang="en-US" sz="3600" dirty="0" smtClean="0">
                <a:solidFill>
                  <a:srgbClr val="1E3272"/>
                </a:solidFill>
              </a:rPr>
              <a:t>) </a:t>
            </a:r>
            <a:r>
              <a:rPr lang="en-US" sz="3600" dirty="0" smtClean="0">
                <a:solidFill>
                  <a:srgbClr val="1E3272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t1 = </a:t>
            </a:r>
            <a:r>
              <a:rPr lang="en-US" sz="3600" dirty="0" smtClean="0">
                <a:solidFill>
                  <a:schemeClr val="accent1"/>
                </a:solidFill>
              </a:rPr>
              <a:t>2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 if </a:t>
            </a:r>
            <a:r>
              <a:rPr lang="en-US" sz="3600" dirty="0" smtClean="0">
                <a:solidFill>
                  <a:srgbClr val="1E3272"/>
                </a:solidFill>
              </a:rPr>
              <a:t>(t0 </a:t>
            </a:r>
            <a:r>
              <a:rPr lang="en-US" sz="3600" dirty="0" smtClean="0">
                <a:solidFill>
                  <a:srgbClr val="1E3272"/>
                </a:solidFill>
              </a:rPr>
              <a:t>&gt;= </a:t>
            </a:r>
            <a:r>
              <a:rPr lang="en-US" sz="3600" dirty="0" smtClean="0">
                <a:solidFill>
                  <a:schemeClr val="accent1"/>
                </a:solidFill>
              </a:rPr>
              <a:t>10</a:t>
            </a:r>
            <a:r>
              <a:rPr lang="en-US" sz="3600" dirty="0" smtClean="0">
                <a:solidFill>
                  <a:srgbClr val="1E3272"/>
                </a:solidFill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t1 = </a:t>
            </a:r>
            <a:r>
              <a:rPr lang="en-US" sz="3600" dirty="0" smtClean="0">
                <a:solidFill>
                  <a:schemeClr val="accent1"/>
                </a:solidFill>
              </a:rPr>
              <a:t>3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 </a:t>
            </a:r>
            <a:r>
              <a:rPr lang="en-US" sz="3600" b="1" dirty="0" smtClean="0">
                <a:solidFill>
                  <a:srgbClr val="1E3272"/>
                </a:solidFill>
              </a:rPr>
              <a:t>else</a:t>
            </a:r>
            <a:r>
              <a:rPr lang="en-US" sz="3600" dirty="0" smtClean="0">
                <a:solidFill>
                  <a:srgbClr val="1E3272"/>
                </a:solidFill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</a:t>
            </a:r>
            <a:r>
              <a:rPr lang="en-US" sz="3600" dirty="0" smtClean="0">
                <a:solidFill>
                  <a:srgbClr val="1E3272"/>
                </a:solidFill>
              </a:rPr>
              <a:t>t1 = </a:t>
            </a:r>
            <a:r>
              <a:rPr lang="en-US" sz="3600" dirty="0" smtClean="0">
                <a:solidFill>
                  <a:schemeClr val="accent1"/>
                </a:solidFill>
              </a:rPr>
              <a:t>4</a:t>
            </a:r>
            <a:r>
              <a:rPr lang="en-US" sz="3600" dirty="0" smtClean="0">
                <a:solidFill>
                  <a:srgbClr val="1E3272"/>
                </a:solidFill>
              </a:rPr>
              <a:t>;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}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6780793" y="1039947"/>
            <a:ext cx="4074447" cy="5607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</a:rPr>
              <a:t>bnez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</a:t>
            </a:r>
            <a:r>
              <a:rPr lang="en-US" sz="2800" i="1" dirty="0" smtClean="0">
                <a:solidFill>
                  <a:srgbClr val="1E3272"/>
                </a:solidFill>
              </a:rPr>
              <a:t> if_less_0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if_less_0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</a:rPr>
              <a:t>bgtz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if_greater_10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2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if_greater_10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10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err="1" smtClean="0">
                <a:solidFill>
                  <a:srgbClr val="0070C0"/>
                </a:solidFill>
              </a:rPr>
              <a:t>ble</a:t>
            </a:r>
            <a:r>
              <a:rPr lang="en-US" sz="2800" dirty="0" smtClean="0">
                <a:solidFill>
                  <a:srgbClr val="1E3272"/>
                </a:solidFill>
              </a:rPr>
              <a:t>  </a:t>
            </a:r>
            <a:r>
              <a:rPr lang="en-US" sz="2800" dirty="0" smtClean="0">
                <a:solidFill>
                  <a:srgbClr val="1E3272"/>
                </a:solidFill>
              </a:rPr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i="1" dirty="0" smtClean="0">
                <a:solidFill>
                  <a:srgbClr val="1E3272"/>
                </a:solidFill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3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b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i="1" dirty="0" err="1" smtClean="0">
                <a:solidFill>
                  <a:srgbClr val="1E3272"/>
                </a:solidFill>
              </a:rPr>
              <a:t>end_if</a:t>
            </a:r>
            <a:endParaRPr lang="en-US" sz="2800" i="1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b="1" i="1" dirty="0" smtClean="0">
                <a:solidFill>
                  <a:srgbClr val="1E3272"/>
                </a:solidFill>
              </a:rPr>
              <a:t>else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1E3272"/>
                </a:solidFill>
              </a:rPr>
              <a:t>   </a:t>
            </a:r>
            <a:r>
              <a:rPr lang="en-US" sz="2800" dirty="0" smtClean="0">
                <a:solidFill>
                  <a:srgbClr val="1E3272"/>
                </a:solidFill>
              </a:rPr>
              <a:t> </a:t>
            </a:r>
            <a:r>
              <a:rPr lang="en-US" sz="2800" dirty="0" err="1" smtClean="0">
                <a:solidFill>
                  <a:srgbClr val="0070C0"/>
                </a:solidFill>
              </a:rPr>
              <a:t>li</a:t>
            </a:r>
            <a:r>
              <a:rPr lang="en-US" sz="2800" dirty="0" smtClean="0">
                <a:solidFill>
                  <a:srgbClr val="1E3272"/>
                </a:solidFill>
              </a:rPr>
              <a:t>    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1E3272"/>
                </a:solidFill>
              </a:rPr>
              <a:t>, </a:t>
            </a:r>
            <a:r>
              <a:rPr lang="en-US" sz="2800" dirty="0" smtClean="0">
                <a:solidFill>
                  <a:srgbClr val="0070C0"/>
                </a:solidFill>
              </a:rPr>
              <a:t>4</a:t>
            </a:r>
          </a:p>
          <a:p>
            <a:pPr>
              <a:lnSpc>
                <a:spcPct val="80000"/>
              </a:lnSpc>
            </a:pPr>
            <a:r>
              <a:rPr lang="en-US" sz="2800" b="1" i="1" dirty="0" err="1" smtClean="0">
                <a:solidFill>
                  <a:srgbClr val="1E3272"/>
                </a:solidFill>
              </a:rPr>
              <a:t>end_if</a:t>
            </a:r>
            <a:r>
              <a:rPr lang="en-US" sz="2800" i="1" dirty="0" smtClean="0">
                <a:solidFill>
                  <a:srgbClr val="1E3272"/>
                </a:solidFill>
              </a:rPr>
              <a:t>:</a:t>
            </a:r>
            <a:endParaRPr lang="en-US" sz="2800" i="1" dirty="0" smtClean="0">
              <a:solidFill>
                <a:srgbClr val="1E3272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644542" y="1619794"/>
            <a:ext cx="3344092" cy="37882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2704017" y="5003074"/>
            <a:ext cx="4271554" cy="1005840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4532817" y="2965270"/>
            <a:ext cx="2416628" cy="2612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4937765" y="3944983"/>
            <a:ext cx="2063932" cy="391886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17044</TotalTime>
  <Words>702</Words>
  <Application>Microsoft Office PowerPoint</Application>
  <PresentationFormat>Произвольный</PresentationFormat>
  <Paragraphs>160</Paragraphs>
  <Slides>12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Branches and Program Counter</vt:lpstr>
      <vt:lpstr>Assembly Code for “If-Then-Else”</vt:lpstr>
      <vt:lpstr>Assembly Code for “While”</vt:lpstr>
      <vt:lpstr>Assembly Code for “For”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277</cp:revision>
  <dcterms:created xsi:type="dcterms:W3CDTF">2015-11-11T03:30:50Z</dcterms:created>
  <dcterms:modified xsi:type="dcterms:W3CDTF">2021-01-25T19:08:15Z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