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73" r:id="rId3"/>
    <p:sldId id="374" r:id="rId4"/>
    <p:sldId id="375" r:id="rId5"/>
    <p:sldId id="376" r:id="rId6"/>
    <p:sldId id="377" r:id="rId7"/>
    <p:sldId id="379" r:id="rId8"/>
    <p:sldId id="378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80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3B217"/>
    <a:srgbClr val="2F5CB5"/>
    <a:srgbClr val="F7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0" d="100"/>
          <a:sy n="70" d="100"/>
        </p:scale>
        <p:origin x="5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0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smtClean="0"/>
              <a:t>Lecture </a:t>
            </a:r>
            <a:r>
              <a:rPr lang="en-US" b="1" smtClean="0"/>
              <a:t>9: </a:t>
            </a:r>
            <a:r>
              <a:rPr lang="en-US" b="1" dirty="0" smtClean="0"/>
              <a:t>Processor and Pipeline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Performance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918" y="1452890"/>
            <a:ext cx="7624386" cy="525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2703" y="1106469"/>
            <a:ext cx="2849370" cy="369332"/>
          </a:xfrm>
          <a:prstGeom prst="rect">
            <a:avLst/>
          </a:prstGeom>
          <a:solidFill>
            <a:srgbClr val="F3B21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smtClean="0"/>
              <a:t>Single-Cycle </a:t>
            </a:r>
            <a:r>
              <a:rPr lang="en-US" altLang="en-US" sz="1800" b="1" dirty="0"/>
              <a:t>(T</a:t>
            </a:r>
            <a:r>
              <a:rPr lang="en-US" altLang="en-US" sz="1800" b="1" baseline="-25000" dirty="0"/>
              <a:t>c</a:t>
            </a:r>
            <a:r>
              <a:rPr lang="en-US" altLang="en-US" sz="1800" b="1" dirty="0"/>
              <a:t>= 800ps)</a:t>
            </a:r>
            <a:endParaRPr lang="en-AU" altLang="en-US" sz="1800" b="1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883909" y="3863559"/>
            <a:ext cx="2490297" cy="369332"/>
          </a:xfrm>
          <a:prstGeom prst="rect">
            <a:avLst/>
          </a:prstGeom>
          <a:solidFill>
            <a:srgbClr val="F3B21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/>
              <a:t>Pipelined (T</a:t>
            </a:r>
            <a:r>
              <a:rPr lang="en-US" altLang="en-US" sz="1800" b="1" baseline="-25000" dirty="0"/>
              <a:t>c</a:t>
            </a:r>
            <a:r>
              <a:rPr lang="en-US" altLang="en-US" sz="1800" b="1" dirty="0"/>
              <a:t>= 200ps)</a:t>
            </a:r>
            <a:endParaRPr lang="en-AU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4248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all stages are balanced</a:t>
            </a:r>
          </a:p>
          <a:p>
            <a:pPr lvl="1"/>
            <a:r>
              <a:rPr lang="en-US" altLang="en-US" dirty="0"/>
              <a:t>i.e., all take the same time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Time between </a:t>
            </a:r>
            <a:r>
              <a:rPr lang="en-US" altLang="en-US" dirty="0" err="1"/>
              <a:t>instructions</a:t>
            </a:r>
            <a:r>
              <a:rPr lang="en-US" altLang="en-US" baseline="-25000" dirty="0" err="1"/>
              <a:t>pipelined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= Time between </a:t>
            </a:r>
            <a:r>
              <a:rPr lang="en-US" altLang="en-US" dirty="0" err="1"/>
              <a:t>instructions</a:t>
            </a:r>
            <a:r>
              <a:rPr lang="en-US" altLang="en-US" baseline="-25000" dirty="0" err="1"/>
              <a:t>nonpipelined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	Number of stages</a:t>
            </a:r>
          </a:p>
          <a:p>
            <a:r>
              <a:rPr lang="en-US" altLang="en-US" dirty="0"/>
              <a:t>If not balanced, speedup is less</a:t>
            </a:r>
          </a:p>
          <a:p>
            <a:r>
              <a:rPr lang="en-US" altLang="en-US" dirty="0"/>
              <a:t>Speedup due to increased throughput</a:t>
            </a:r>
          </a:p>
          <a:p>
            <a:pPr lvl="1"/>
            <a:r>
              <a:rPr lang="en-US" altLang="en-US" dirty="0"/>
              <a:t>Latency (time for each instruction) does not </a:t>
            </a:r>
            <a:r>
              <a:rPr lang="en-US" altLang="en-US" dirty="0" smtClean="0"/>
              <a:t>decrease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Speedup</a:t>
            </a:r>
            <a:endParaRPr lang="en-US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914663" y="3411882"/>
            <a:ext cx="5862818" cy="17118"/>
          </a:xfrm>
          <a:prstGeom prst="line">
            <a:avLst/>
          </a:prstGeom>
          <a:noFill/>
          <a:ln w="38100">
            <a:solidFill>
              <a:srgbClr val="1E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2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1010900" cy="499789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RISC-V ISA designed for pipelining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All instructions are 32-bits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Easier to fetch and decode in one cycle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c.f. x86: 1- to 17-byte instructions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Few and regular instruction formats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Can decode and read registers in one step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Load/store addressing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Can calculate address in 3</a:t>
            </a:r>
            <a:r>
              <a:rPr lang="en-US" altLang="en-US" sz="2800" baseline="30000" dirty="0"/>
              <a:t>rd</a:t>
            </a:r>
            <a:r>
              <a:rPr lang="en-US" altLang="en-US" sz="2800" dirty="0"/>
              <a:t> stage, access memory in 4</a:t>
            </a:r>
            <a:r>
              <a:rPr lang="en-US" altLang="en-US" sz="2800" baseline="30000" dirty="0"/>
              <a:t>th</a:t>
            </a:r>
            <a:r>
              <a:rPr lang="en-US" altLang="en-US" sz="2800" dirty="0"/>
              <a:t> stage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Pipelining and ISA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95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en-US" sz="4000" dirty="0"/>
              <a:t>Situations that prevent starting the next instruction in the next cycle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Structure </a:t>
            </a:r>
            <a:r>
              <a:rPr lang="en-US" altLang="en-US" dirty="0" smtClean="0"/>
              <a:t>hazard</a:t>
            </a:r>
            <a:endParaRPr lang="en-US" altLang="en-US" dirty="0"/>
          </a:p>
          <a:p>
            <a:pPr lvl="1">
              <a:lnSpc>
                <a:spcPct val="100000"/>
              </a:lnSpc>
            </a:pPr>
            <a:r>
              <a:rPr lang="en-US" altLang="en-US" dirty="0"/>
              <a:t>A required resource is busy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Data hazard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Need to wait for previous instruction to complete its data read/write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Control hazard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Deciding on control action depends on previous instruction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4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6953"/>
            <a:ext cx="10515600" cy="499789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Conflict for use of a resource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In RISC-V pipeline with a single memory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Load/store requires data access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Instruction fetch would have to </a:t>
            </a:r>
            <a:r>
              <a:rPr lang="en-US" altLang="en-US" i="1" dirty="0"/>
              <a:t>stall</a:t>
            </a:r>
            <a:r>
              <a:rPr lang="en-US" altLang="en-US" dirty="0"/>
              <a:t> for that cycle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Would cause a pipeline “bubble”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Hence, pipelined </a:t>
            </a:r>
            <a:r>
              <a:rPr lang="en-US" altLang="en-US" dirty="0" err="1"/>
              <a:t>datapaths</a:t>
            </a:r>
            <a:r>
              <a:rPr lang="en-US" altLang="en-US" dirty="0"/>
              <a:t> require separate instruction/data memories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Or separate instruction/data </a:t>
            </a:r>
            <a:r>
              <a:rPr lang="en-US" altLang="en-US" dirty="0" smtClean="0"/>
              <a:t>caches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Structure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08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2327147"/>
          </a:xfrm>
        </p:spPr>
        <p:txBody>
          <a:bodyPr/>
          <a:lstStyle/>
          <a:p>
            <a:r>
              <a:rPr lang="en-US" altLang="en-US" dirty="0"/>
              <a:t>An instruction depends on completion of data access by a previous instruction</a:t>
            </a:r>
          </a:p>
          <a:p>
            <a:pPr lvl="1"/>
            <a:r>
              <a:rPr lang="en-US" altLang="en-US" dirty="0">
                <a:latin typeface="Lucida Console" panose="020B0609040504020204" pitchFamily="49" charset="0"/>
              </a:rPr>
              <a:t>add	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x19</a:t>
            </a:r>
            <a:r>
              <a:rPr lang="en-US" altLang="en-US" dirty="0">
                <a:latin typeface="Lucida Console" panose="020B0609040504020204" pitchFamily="49" charset="0"/>
              </a:rPr>
              <a:t>, x0, x1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	x2,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x19</a:t>
            </a:r>
            <a:r>
              <a:rPr lang="en-US" altLang="en-US" dirty="0">
                <a:latin typeface="Lucida Console" panose="020B0609040504020204" pitchFamily="49" charset="0"/>
              </a:rPr>
              <a:t>, x3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Hazards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592" y="3301700"/>
            <a:ext cx="9562815" cy="336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59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742947"/>
          </a:xfrm>
        </p:spPr>
        <p:txBody>
          <a:bodyPr/>
          <a:lstStyle/>
          <a:p>
            <a:r>
              <a:rPr lang="en-US" altLang="en-US" dirty="0"/>
              <a:t>Use result when it is computed</a:t>
            </a:r>
          </a:p>
          <a:p>
            <a:pPr lvl="1"/>
            <a:r>
              <a:rPr lang="en-US" altLang="en-US" dirty="0"/>
              <a:t>Don’t wait for it to be stored in a register</a:t>
            </a:r>
          </a:p>
          <a:p>
            <a:pPr lvl="1"/>
            <a:r>
              <a:rPr lang="en-US" altLang="en-US" dirty="0"/>
              <a:t>Requires extra connections in the </a:t>
            </a:r>
            <a:r>
              <a:rPr lang="en-US" altLang="en-US" dirty="0" err="1" smtClean="0"/>
              <a:t>datapath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Forwarding (aka Bypassing)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19" y="3092926"/>
            <a:ext cx="8467362" cy="292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364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666747"/>
          </a:xfrm>
        </p:spPr>
        <p:txBody>
          <a:bodyPr/>
          <a:lstStyle/>
          <a:p>
            <a:r>
              <a:rPr lang="en-US" altLang="en-US" dirty="0" smtClean="0"/>
              <a:t>Cannot </a:t>
            </a:r>
            <a:r>
              <a:rPr lang="en-US" altLang="en-US" dirty="0"/>
              <a:t>always avoid stalls by forwarding</a:t>
            </a:r>
          </a:p>
          <a:p>
            <a:pPr lvl="1"/>
            <a:r>
              <a:rPr lang="en-US" altLang="en-US" dirty="0"/>
              <a:t>If value not computed when needed</a:t>
            </a:r>
          </a:p>
          <a:p>
            <a:pPr lvl="1"/>
            <a:r>
              <a:rPr lang="en-US" altLang="en-US" dirty="0" smtClean="0"/>
              <a:t>Cannot </a:t>
            </a:r>
            <a:r>
              <a:rPr lang="en-US" altLang="en-US" dirty="0"/>
              <a:t>forward backward in time</a:t>
            </a:r>
            <a:r>
              <a:rPr lang="en-US" altLang="en-US" dirty="0" smtClean="0"/>
              <a:t>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Load-Use Data Hazard</a:t>
            </a:r>
            <a:endParaRPr lang="en-US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823" y="2962015"/>
            <a:ext cx="8784354" cy="346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91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844547"/>
          </a:xfrm>
        </p:spPr>
        <p:txBody>
          <a:bodyPr/>
          <a:lstStyle/>
          <a:p>
            <a:r>
              <a:rPr lang="en-US" altLang="en-US" dirty="0"/>
              <a:t>Reorder code to avoid use of load result in the next instruction</a:t>
            </a:r>
          </a:p>
          <a:p>
            <a:r>
              <a:rPr lang="en-US" altLang="en-US" dirty="0"/>
              <a:t>C code for </a:t>
            </a:r>
            <a:r>
              <a:rPr lang="en-US" altLang="en-US" dirty="0">
                <a:latin typeface="Lucida Console" panose="020B0609040504020204" pitchFamily="49" charset="0"/>
              </a:rPr>
              <a:t>a = b + e; c = b + f</a:t>
            </a:r>
            <a:r>
              <a:rPr lang="en-US" altLang="en-US" dirty="0" smtClean="0">
                <a:latin typeface="Lucida Console" panose="020B0609040504020204" pitchFamily="49" charset="0"/>
              </a:rPr>
              <a:t>;</a:t>
            </a:r>
            <a:endParaRPr lang="en-AU" altLang="en-US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Code Scheduling to Avoid Stalls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93988" y="3225800"/>
            <a:ext cx="3144837" cy="2616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defTabSz="628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x1, 0(x0)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x2, 8(x0)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add		x3, x1, x2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x3, 24(x0)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x4, 16(x0)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add		x5, x1, x4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x5, 32(x0)</a:t>
            </a:r>
            <a:endParaRPr lang="en-AU" altLang="en-US" sz="2000" b="1" dirty="0">
              <a:solidFill>
                <a:srgbClr val="1E3272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1325563" y="40782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noFill/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rgbClr val="F3B217"/>
                </a:solidFill>
              </a:rPr>
              <a:t>Stall</a:t>
            </a:r>
            <a:endParaRPr lang="en-AU" altLang="en-US" sz="2400" b="1" dirty="0">
              <a:solidFill>
                <a:srgbClr val="F3B217"/>
              </a:solidFill>
            </a:endParaRP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1325563" y="51577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noFill/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rgbClr val="F3B217"/>
                </a:solidFill>
              </a:rPr>
              <a:t>Stall</a:t>
            </a:r>
            <a:endParaRPr lang="en-AU" altLang="en-US" sz="2400" b="1" dirty="0">
              <a:solidFill>
                <a:srgbClr val="F3B217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486525" y="3225800"/>
            <a:ext cx="3074988" cy="2616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defTabSz="628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x1, 0(x0)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x2, 8(x0)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x4, 16(x0)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add		x3, x1, x2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x3, 24(x0)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add		x5, x1, x4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x5, 32(x0)</a:t>
            </a:r>
            <a:endParaRPr lang="en-AU" altLang="en-US" sz="2000" b="1" dirty="0">
              <a:solidFill>
                <a:srgbClr val="1E3272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5857875" y="4308960"/>
            <a:ext cx="647700" cy="6731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906838" y="3573463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095875" y="3933825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849688" y="4652963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97463" y="5013325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7689850" y="3573463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8913813" y="4292600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8913813" y="5038725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689850" y="3959225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545013" y="3832225"/>
            <a:ext cx="550862" cy="258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4478338" y="4918075"/>
            <a:ext cx="619125" cy="3111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8356600" y="3841750"/>
            <a:ext cx="654050" cy="492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285163" y="4313238"/>
            <a:ext cx="796925" cy="7254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499350" y="6025356"/>
            <a:ext cx="1538242" cy="461665"/>
          </a:xfrm>
          <a:prstGeom prst="rect">
            <a:avLst/>
          </a:prstGeom>
          <a:solidFill>
            <a:srgbClr val="F3B217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1E3272"/>
                </a:solidFill>
              </a:rPr>
              <a:t>11 cycles</a:t>
            </a:r>
            <a:endParaRPr lang="en-AU" altLang="en-US" sz="2400" b="1" dirty="0">
              <a:solidFill>
                <a:srgbClr val="1E3272"/>
              </a:solidFill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3535363" y="6003925"/>
            <a:ext cx="1555234" cy="461665"/>
          </a:xfrm>
          <a:prstGeom prst="rect">
            <a:avLst/>
          </a:prstGeom>
          <a:solidFill>
            <a:srgbClr val="F3B217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1E3272"/>
                </a:solidFill>
              </a:rPr>
              <a:t>13 cycles</a:t>
            </a:r>
            <a:endParaRPr lang="en-AU" altLang="en-US" sz="2400" b="1" dirty="0">
              <a:solidFill>
                <a:srgbClr val="1E3272"/>
              </a:solidFill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V="1">
            <a:off x="2239963" y="5193983"/>
            <a:ext cx="473560" cy="167289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flipV="1">
            <a:off x="2239963" y="4167737"/>
            <a:ext cx="454025" cy="124862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97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Branch determines flow of control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Fetching next instruction depends on branch outcome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Pipeline can’t always fetch correct instruction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en-US" sz="2800" dirty="0"/>
              <a:t>Still working on ID stage of branch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In </a:t>
            </a:r>
            <a:r>
              <a:rPr lang="en-US" altLang="en-US" dirty="0"/>
              <a:t>RISC-V pipeline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Need to compare registers and compute target early in the pipeline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Add hardware to do it in ID </a:t>
            </a:r>
            <a:r>
              <a:rPr lang="en-US" altLang="en-US" dirty="0" smtClean="0"/>
              <a:t>stage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Control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3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6107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CPU performance factors</a:t>
            </a:r>
          </a:p>
          <a:p>
            <a:pPr lvl="1"/>
            <a:r>
              <a:rPr lang="en-US" altLang="en-US" sz="2800" dirty="0"/>
              <a:t>Instruction count</a:t>
            </a:r>
          </a:p>
          <a:p>
            <a:pPr lvl="2"/>
            <a:r>
              <a:rPr lang="en-US" altLang="en-US" dirty="0"/>
              <a:t>Determined by ISA and compiler</a:t>
            </a:r>
          </a:p>
          <a:p>
            <a:pPr lvl="1"/>
            <a:r>
              <a:rPr lang="en-US" altLang="en-US" sz="2800" dirty="0"/>
              <a:t>CPI and Cycle time</a:t>
            </a:r>
          </a:p>
          <a:p>
            <a:pPr lvl="2"/>
            <a:r>
              <a:rPr lang="en-US" altLang="en-US" dirty="0"/>
              <a:t>Determined by CPU hardware</a:t>
            </a:r>
          </a:p>
          <a:p>
            <a:r>
              <a:rPr lang="en-US" altLang="en-US" dirty="0"/>
              <a:t>We will examine two RISC-V implementations</a:t>
            </a:r>
          </a:p>
          <a:p>
            <a:pPr lvl="1"/>
            <a:r>
              <a:rPr lang="en-US" altLang="en-US" sz="2800" dirty="0"/>
              <a:t>A simplified version</a:t>
            </a:r>
          </a:p>
          <a:p>
            <a:pPr lvl="1"/>
            <a:r>
              <a:rPr lang="en-US" altLang="en-US" sz="2800" dirty="0"/>
              <a:t>A more realistic pipelined version</a:t>
            </a:r>
          </a:p>
          <a:p>
            <a:r>
              <a:rPr lang="en-US" altLang="en-US" dirty="0"/>
              <a:t>Simple subset, shows most aspects</a:t>
            </a:r>
          </a:p>
          <a:p>
            <a:pPr lvl="1"/>
            <a:r>
              <a:rPr lang="en-US" altLang="en-US" sz="2800" dirty="0"/>
              <a:t>Memory reference: </a:t>
            </a:r>
            <a:r>
              <a:rPr lang="en-US" altLang="en-US" sz="2800" dirty="0" err="1">
                <a:latin typeface="Lucida Console" panose="020B0609040504020204" pitchFamily="49" charset="0"/>
              </a:rPr>
              <a:t>ld</a:t>
            </a:r>
            <a:r>
              <a:rPr lang="en-US" altLang="en-US" sz="2800" dirty="0"/>
              <a:t>, </a:t>
            </a:r>
            <a:r>
              <a:rPr lang="en-US" altLang="en-US" sz="2800" dirty="0" err="1">
                <a:latin typeface="Lucida Console" panose="020B0609040504020204" pitchFamily="49" charset="0"/>
              </a:rPr>
              <a:t>sd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lvl="1"/>
            <a:r>
              <a:rPr lang="en-US" altLang="en-US" sz="2800" dirty="0"/>
              <a:t>Arithmetic/logical: </a:t>
            </a:r>
            <a:r>
              <a:rPr lang="en-US" altLang="en-US" sz="2800" dirty="0">
                <a:latin typeface="Lucida Console" panose="020B0609040504020204" pitchFamily="49" charset="0"/>
              </a:rPr>
              <a:t>add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Lucida Console" panose="020B0609040504020204" pitchFamily="49" charset="0"/>
              </a:rPr>
              <a:t>sub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Lucida Console" panose="020B0609040504020204" pitchFamily="49" charset="0"/>
              </a:rPr>
              <a:t>and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Lucida Console" panose="020B0609040504020204" pitchFamily="49" charset="0"/>
              </a:rPr>
              <a:t>or</a:t>
            </a:r>
          </a:p>
          <a:p>
            <a:pPr lvl="1"/>
            <a:r>
              <a:rPr lang="en-US" altLang="en-US" sz="2800" dirty="0"/>
              <a:t>Control transfer: </a:t>
            </a:r>
            <a:r>
              <a:rPr lang="en-US" altLang="en-US" sz="2800" dirty="0" err="1">
                <a:latin typeface="Lucida Console" panose="020B0609040504020204" pitchFamily="49" charset="0"/>
              </a:rPr>
              <a:t>beq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Under The 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22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247647"/>
          </a:xfrm>
        </p:spPr>
        <p:txBody>
          <a:bodyPr/>
          <a:lstStyle/>
          <a:p>
            <a:r>
              <a:rPr lang="en-US" altLang="en-US" dirty="0"/>
              <a:t>Wait until branch outcome determined before fetching next </a:t>
            </a:r>
            <a:r>
              <a:rPr lang="en-US" altLang="en-US" dirty="0" smtClean="0"/>
              <a:t>instruction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Stall on Branch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09" y="2655671"/>
            <a:ext cx="8058928" cy="3096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169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Longer pipelines </a:t>
            </a:r>
            <a:r>
              <a:rPr lang="en-US" altLang="en-US" dirty="0" smtClean="0"/>
              <a:t>cannot </a:t>
            </a:r>
            <a:r>
              <a:rPr lang="en-US" altLang="en-US" dirty="0"/>
              <a:t>readily determine branch outcome early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Stall penalty becomes unacceptable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Predict outcome of branch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Only stall if prediction is wrong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In RISC-V pipeline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Can predict branches not taken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Fetch instruction after branch, with no delay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Branch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33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171947"/>
          </a:xfrm>
        </p:spPr>
        <p:txBody>
          <a:bodyPr/>
          <a:lstStyle/>
          <a:p>
            <a:r>
              <a:rPr lang="en-US" altLang="en-US" dirty="0"/>
              <a:t>Static branch prediction</a:t>
            </a:r>
          </a:p>
          <a:p>
            <a:pPr lvl="1"/>
            <a:r>
              <a:rPr lang="en-US" altLang="en-US" dirty="0"/>
              <a:t>Based on typical branch behavior</a:t>
            </a:r>
          </a:p>
          <a:p>
            <a:pPr lvl="1"/>
            <a:r>
              <a:rPr lang="en-US" altLang="en-US" dirty="0"/>
              <a:t>Example: loop and if-statement branches</a:t>
            </a:r>
          </a:p>
          <a:p>
            <a:pPr lvl="2"/>
            <a:r>
              <a:rPr lang="en-US" altLang="en-US" sz="2800" dirty="0"/>
              <a:t>Predict backward branches taken</a:t>
            </a:r>
          </a:p>
          <a:p>
            <a:pPr lvl="2"/>
            <a:r>
              <a:rPr lang="en-US" altLang="en-US" sz="2800" dirty="0"/>
              <a:t>Predict forward branches not taken</a:t>
            </a:r>
          </a:p>
          <a:p>
            <a:r>
              <a:rPr lang="en-US" altLang="en-US" dirty="0"/>
              <a:t>Dynamic branch prediction</a:t>
            </a:r>
          </a:p>
          <a:p>
            <a:pPr lvl="1"/>
            <a:r>
              <a:rPr lang="en-US" altLang="en-US" dirty="0"/>
              <a:t>Hardware measures actual branch behavior</a:t>
            </a:r>
          </a:p>
          <a:p>
            <a:pPr lvl="2"/>
            <a:r>
              <a:rPr lang="en-US" altLang="en-US" sz="2800" dirty="0"/>
              <a:t>e.g., record recent history of each branch</a:t>
            </a:r>
          </a:p>
          <a:p>
            <a:pPr lvl="1"/>
            <a:r>
              <a:rPr lang="en-US" altLang="en-US" dirty="0"/>
              <a:t>Assume future behavior will continue the trend</a:t>
            </a:r>
          </a:p>
          <a:p>
            <a:pPr lvl="2"/>
            <a:r>
              <a:rPr lang="en-US" altLang="en-US" sz="2800" dirty="0"/>
              <a:t>When wrong, stall while re-fetching, and update </a:t>
            </a:r>
            <a:r>
              <a:rPr lang="en-US" altLang="en-US" sz="2800" dirty="0" smtClean="0"/>
              <a:t>history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More-Realistic Branch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29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Pipelining improves performance by increasing instruction throughput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Executes multiple instructions in parallel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Each instruction has the same latency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Subject to hazards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Structure, data, control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AU" altLang="en-US" dirty="0"/>
              <a:t>Instruction set design affects complexity of pipeline </a:t>
            </a:r>
            <a:r>
              <a:rPr lang="en-AU" altLang="en-US" dirty="0" smtClean="0"/>
              <a:t>implementation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65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690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PC </a:t>
            </a:r>
            <a:r>
              <a:rPr lang="en-US" altLang="en-US" dirty="0">
                <a:sym typeface="Symbol" panose="05050102010706020507" pitchFamily="18" charset="2"/>
              </a:rPr>
              <a:t> instruction memory, fetch instruction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Register numbers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register file, read registers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Depending on instruction class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Use ALU to calculate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Arithmetic result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Memory address for load/store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Branch comparison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Access data memory for load/store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PC  target address or PC + 4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Overview</a:t>
            </a: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50" y="1402576"/>
            <a:ext cx="8836856" cy="478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60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Multiplexers</a:t>
            </a:r>
          </a:p>
        </p:txBody>
      </p:sp>
      <p:sp>
        <p:nvSpPr>
          <p:cNvPr id="16" name="Oval 3"/>
          <p:cNvSpPr>
            <a:spLocks noChangeArrowheads="1"/>
          </p:cNvSpPr>
          <p:nvPr/>
        </p:nvSpPr>
        <p:spPr bwMode="auto">
          <a:xfrm>
            <a:off x="7374005" y="3552200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2903948" y="1463743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H="1">
            <a:off x="3119848" y="1752668"/>
            <a:ext cx="5762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Arc 7"/>
          <p:cNvSpPr>
            <a:spLocks/>
          </p:cNvSpPr>
          <p:nvPr/>
        </p:nvSpPr>
        <p:spPr bwMode="auto">
          <a:xfrm rot="10800000" flipH="1" flipV="1">
            <a:off x="3119848" y="1968568"/>
            <a:ext cx="287337" cy="2159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 flipH="1">
            <a:off x="7554980" y="3841125"/>
            <a:ext cx="5762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Arc 9"/>
          <p:cNvSpPr>
            <a:spLocks/>
          </p:cNvSpPr>
          <p:nvPr/>
        </p:nvSpPr>
        <p:spPr bwMode="auto">
          <a:xfrm rot="10800000" flipH="1" flipV="1">
            <a:off x="7554980" y="4057025"/>
            <a:ext cx="287338" cy="2159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0"/>
          <p:cNvSpPr>
            <a:spLocks noChangeArrowheads="1"/>
          </p:cNvSpPr>
          <p:nvPr/>
        </p:nvSpPr>
        <p:spPr bwMode="auto">
          <a:xfrm>
            <a:off x="6445940" y="5347119"/>
            <a:ext cx="936625" cy="86518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6734865" y="5563019"/>
            <a:ext cx="358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Arc 12"/>
          <p:cNvSpPr>
            <a:spLocks/>
          </p:cNvSpPr>
          <p:nvPr/>
        </p:nvSpPr>
        <p:spPr bwMode="auto">
          <a:xfrm rot="10800000" flipV="1">
            <a:off x="6982515" y="5778919"/>
            <a:ext cx="144463" cy="28892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5753934" y="1068353"/>
            <a:ext cx="5765524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Can’t just join wires together</a:t>
            </a:r>
          </a:p>
          <a:p>
            <a:pPr lvl="1" eaLnBrk="1" hangingPunct="1"/>
            <a:r>
              <a:rPr lang="en-AU" altLang="en-US" sz="3200" dirty="0"/>
              <a:t>Use multiplexers</a:t>
            </a:r>
          </a:p>
        </p:txBody>
      </p:sp>
      <p:pic>
        <p:nvPicPr>
          <p:cNvPr id="26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750" y="1858866"/>
            <a:ext cx="8836856" cy="478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07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445" y="1098411"/>
            <a:ext cx="7271324" cy="54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18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56957"/>
            <a:ext cx="10515600" cy="4997896"/>
          </a:xfrm>
        </p:spPr>
        <p:txBody>
          <a:bodyPr/>
          <a:lstStyle/>
          <a:p>
            <a:pPr marL="609600" indent="-609600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Five stages, one step per stage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IF</a:t>
            </a:r>
            <a:r>
              <a:rPr lang="en-US" altLang="en-US" sz="3600" dirty="0"/>
              <a:t>: Instruction fetch from memory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ID</a:t>
            </a:r>
            <a:r>
              <a:rPr lang="en-US" altLang="en-US" sz="3600" dirty="0"/>
              <a:t>: Instruction decode &amp; register read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EX</a:t>
            </a:r>
            <a:r>
              <a:rPr lang="en-US" altLang="en-US" sz="3600" dirty="0"/>
              <a:t>: Execute operation or calculate address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MEM</a:t>
            </a:r>
            <a:r>
              <a:rPr lang="en-US" altLang="en-US" sz="3600" dirty="0"/>
              <a:t>: Access memory operand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WB</a:t>
            </a:r>
            <a:r>
              <a:rPr lang="en-US" altLang="en-US" sz="3600" dirty="0"/>
              <a:t>: Write result back to </a:t>
            </a:r>
            <a:r>
              <a:rPr lang="en-US" altLang="en-US" sz="3600" dirty="0" smtClean="0"/>
              <a:t>register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RISC-V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8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79272"/>
            <a:ext cx="10515600" cy="1018495"/>
          </a:xfrm>
        </p:spPr>
        <p:txBody>
          <a:bodyPr>
            <a:noAutofit/>
          </a:bodyPr>
          <a:lstStyle/>
          <a:p>
            <a:r>
              <a:rPr lang="en-US" altLang="en-US" dirty="0"/>
              <a:t>Pipelined laundry: overlapping execution</a:t>
            </a:r>
          </a:p>
          <a:p>
            <a:pPr lvl="1"/>
            <a:r>
              <a:rPr lang="en-US" altLang="en-US" sz="3600" dirty="0"/>
              <a:t>Parallelism improves performance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Pipelining Analogy</a:t>
            </a:r>
            <a:endParaRPr lang="en-US" dirty="0"/>
          </a:p>
        </p:txBody>
      </p:sp>
      <p:pic>
        <p:nvPicPr>
          <p:cNvPr id="5" name="Picture 8" descr="f04-25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92" y="2122765"/>
            <a:ext cx="5825009" cy="465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7265499" y="2261913"/>
            <a:ext cx="4412974" cy="3524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Four loads:</a:t>
            </a:r>
          </a:p>
          <a:p>
            <a:pPr lvl="1"/>
            <a:r>
              <a:rPr lang="en-US" altLang="en-US" dirty="0"/>
              <a:t>Speedup</a:t>
            </a:r>
            <a:br>
              <a:rPr lang="en-US" altLang="en-US" dirty="0"/>
            </a:br>
            <a:r>
              <a:rPr lang="en-US" altLang="en-US" dirty="0"/>
              <a:t>= 8/3.5 = 2.3</a:t>
            </a:r>
          </a:p>
          <a:p>
            <a:r>
              <a:rPr lang="en-US" altLang="en-US" sz="3200" dirty="0"/>
              <a:t>Non-stop:</a:t>
            </a:r>
          </a:p>
          <a:p>
            <a:pPr lvl="1"/>
            <a:r>
              <a:rPr lang="en-US" altLang="en-US" dirty="0"/>
              <a:t>Speedup</a:t>
            </a:r>
            <a:br>
              <a:rPr lang="en-US" altLang="en-US" dirty="0"/>
            </a:br>
            <a:r>
              <a:rPr lang="en-US" altLang="en-US" dirty="0"/>
              <a:t>= 2n/0.5n + 1.5 ≈ 4</a:t>
            </a:r>
            <a:br>
              <a:rPr lang="en-US" altLang="en-US" dirty="0"/>
            </a:br>
            <a:r>
              <a:rPr lang="en-US" altLang="en-US" dirty="0"/>
              <a:t>= number of stages</a:t>
            </a:r>
          </a:p>
        </p:txBody>
      </p:sp>
    </p:spTree>
    <p:extLst>
      <p:ext uri="{BB962C8B-B14F-4D97-AF65-F5344CB8AC3E}">
        <p14:creationId xmlns:p14="http://schemas.microsoft.com/office/powerpoint/2010/main" val="145932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5409" y="1053896"/>
            <a:ext cx="10714044" cy="2464558"/>
          </a:xfrm>
        </p:spPr>
        <p:txBody>
          <a:bodyPr/>
          <a:lstStyle/>
          <a:p>
            <a:r>
              <a:rPr lang="en-US" altLang="en-US" dirty="0"/>
              <a:t>Assume time for stages is</a:t>
            </a:r>
          </a:p>
          <a:p>
            <a:pPr lvl="1"/>
            <a:r>
              <a:rPr lang="en-US" altLang="en-US" dirty="0"/>
              <a:t>100ps for register read or write</a:t>
            </a:r>
          </a:p>
          <a:p>
            <a:pPr lvl="1"/>
            <a:r>
              <a:rPr lang="en-US" altLang="en-US" dirty="0"/>
              <a:t>200ps for other stages</a:t>
            </a:r>
          </a:p>
          <a:p>
            <a:r>
              <a:rPr lang="en-US" altLang="en-US" dirty="0"/>
              <a:t>Compare pipelined </a:t>
            </a:r>
            <a:r>
              <a:rPr lang="en-US" altLang="en-US" dirty="0" err="1"/>
              <a:t>datapath</a:t>
            </a:r>
            <a:r>
              <a:rPr lang="en-US" altLang="en-US" dirty="0"/>
              <a:t> with single-cycle </a:t>
            </a:r>
            <a:r>
              <a:rPr lang="en-US" altLang="en-US" dirty="0" err="1" smtClean="0"/>
              <a:t>datapath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Performance</a:t>
            </a:r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435821"/>
              </p:ext>
            </p:extLst>
          </p:nvPr>
        </p:nvGraphicFramePr>
        <p:xfrm>
          <a:off x="1140730" y="3558281"/>
          <a:ext cx="9881773" cy="2344425"/>
        </p:xfrm>
        <a:graphic>
          <a:graphicData uri="http://schemas.openxmlformats.org/drawingml/2006/table">
            <a:tbl>
              <a:tblPr/>
              <a:tblGrid>
                <a:gridCol w="1412218"/>
                <a:gridCol w="1410340"/>
                <a:gridCol w="1414097"/>
                <a:gridCol w="1408463"/>
                <a:gridCol w="1414096"/>
                <a:gridCol w="1410341"/>
                <a:gridCol w="1412218"/>
              </a:tblGrid>
              <a:tr h="668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 fetch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Register read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 op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Memory access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Register write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Total time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4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ld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800ps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</a:tr>
              <a:tr h="422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sd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700ps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4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R-format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600ps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500ps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6937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20077</TotalTime>
  <Words>752</Words>
  <Application>Microsoft Office PowerPoint</Application>
  <PresentationFormat>Widescreen</PresentationFormat>
  <Paragraphs>225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Lucida Console</vt:lpstr>
      <vt:lpstr>Symbol</vt:lpstr>
      <vt:lpstr>Wingdings</vt:lpstr>
      <vt:lpstr>Тема Office</vt:lpstr>
      <vt:lpstr>Computer Architecture and Operating Systems Lecture 9: Processor and Pipeline</vt:lpstr>
      <vt:lpstr>CPU Under The Hood</vt:lpstr>
      <vt:lpstr>Instruction Execution</vt:lpstr>
      <vt:lpstr>CPU Overview</vt:lpstr>
      <vt:lpstr>Multiplexers</vt:lpstr>
      <vt:lpstr>Control</vt:lpstr>
      <vt:lpstr>RISC-V Pipeline</vt:lpstr>
      <vt:lpstr>Pipelining Analogy</vt:lpstr>
      <vt:lpstr>Pipeline Performance</vt:lpstr>
      <vt:lpstr>Pipeline Performance</vt:lpstr>
      <vt:lpstr>Pipeline Speedup</vt:lpstr>
      <vt:lpstr>Pipelining and ISA Design</vt:lpstr>
      <vt:lpstr>Hazards</vt:lpstr>
      <vt:lpstr>Structure Hazards</vt:lpstr>
      <vt:lpstr>Data Hazards</vt:lpstr>
      <vt:lpstr>Forwarding (aka Bypassing)</vt:lpstr>
      <vt:lpstr>Load-Use Data Hazard</vt:lpstr>
      <vt:lpstr>Code Scheduling to Avoid Stalls</vt:lpstr>
      <vt:lpstr>Control Hazards</vt:lpstr>
      <vt:lpstr>Stall on Branch</vt:lpstr>
      <vt:lpstr>Branch Prediction</vt:lpstr>
      <vt:lpstr>More-Realistic Branch Prediction</vt:lpstr>
      <vt:lpstr>Pipeline Summary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438</cp:revision>
  <dcterms:created xsi:type="dcterms:W3CDTF">2015-11-11T03:30:50Z</dcterms:created>
  <dcterms:modified xsi:type="dcterms:W3CDTF">2021-02-08T17:20:55Z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