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18" r:id="rId30"/>
    <p:sldId id="319" r:id="rId31"/>
    <p:sldId id="320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1E3272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01.06.2021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47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12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77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50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77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63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9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08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96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25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0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27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56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94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75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61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2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8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8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25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44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7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44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9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12: Basics </a:t>
            </a:r>
            <a:r>
              <a:rPr lang="en-US" b="1" smtClean="0"/>
              <a:t>of Networking</a:t>
            </a:r>
            <a:endParaRPr lang="en-US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Notion of an </a:t>
            </a:r>
            <a:r>
              <a:rPr lang="en-US" dirty="0" smtClean="0"/>
              <a:t>Internet </a:t>
            </a:r>
            <a:r>
              <a:rPr lang="en-US" dirty="0"/>
              <a:t>Protocol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0581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is it possible to send bits across incompatible LANs and WANs?</a:t>
            </a:r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b="1" i="1" dirty="0" smtClean="0">
                <a:solidFill>
                  <a:srgbClr val="1E3272"/>
                </a:solidFill>
              </a:rPr>
              <a:t>protocol</a:t>
            </a:r>
            <a:r>
              <a:rPr lang="en-US" dirty="0" smtClean="0">
                <a:solidFill>
                  <a:srgbClr val="1E3272"/>
                </a:solidFill>
              </a:rPr>
              <a:t> </a:t>
            </a:r>
            <a:r>
              <a:rPr lang="en-US" dirty="0"/>
              <a:t>software running on each host and router </a:t>
            </a:r>
            <a:endParaRPr lang="en-US" dirty="0" smtClean="0"/>
          </a:p>
          <a:p>
            <a:pPr lvl="1"/>
            <a:r>
              <a:rPr lang="en-US" dirty="0" smtClean="0"/>
              <a:t>Protocol is a set of rules that governs how hosts and routers should cooperate when they transfer data from network to network. 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mooths</a:t>
            </a:r>
            <a:r>
              <a:rPr lang="en-US" dirty="0" smtClean="0"/>
              <a:t> </a:t>
            </a:r>
            <a:r>
              <a:rPr lang="en-US" dirty="0"/>
              <a:t>out the differences between the different </a:t>
            </a:r>
            <a:r>
              <a:rPr lang="en-US" dirty="0" smtClean="0"/>
              <a:t>networks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9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2104" y="109729"/>
            <a:ext cx="10543032" cy="795528"/>
          </a:xfrm>
        </p:spPr>
        <p:txBody>
          <a:bodyPr>
            <a:normAutofit/>
          </a:bodyPr>
          <a:lstStyle/>
          <a:p>
            <a:r>
              <a:rPr lang="en-US" dirty="0"/>
              <a:t>What Does an internet Protocol Do?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104" y="1213104"/>
            <a:ext cx="10844784" cy="51145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i="1" dirty="0"/>
              <a:t>naming scheme</a:t>
            </a:r>
          </a:p>
          <a:p>
            <a:pPr lvl="1"/>
            <a:r>
              <a:rPr lang="en-US" dirty="0"/>
              <a:t>An internet protocol defines a uniform format for </a:t>
            </a:r>
            <a:r>
              <a:rPr lang="en-US" b="1" i="1" dirty="0">
                <a:solidFill>
                  <a:srgbClr val="1E3272"/>
                </a:solidFill>
              </a:rPr>
              <a:t>host </a:t>
            </a:r>
            <a:r>
              <a:rPr lang="en-US" b="1" i="1" dirty="0" smtClean="0">
                <a:solidFill>
                  <a:srgbClr val="1E3272"/>
                </a:solidFill>
              </a:rPr>
              <a:t>addresses</a:t>
            </a:r>
            <a:endParaRPr lang="en-US" b="1" i="1" dirty="0">
              <a:solidFill>
                <a:srgbClr val="1E3272"/>
              </a:solidFill>
            </a:endParaRPr>
          </a:p>
          <a:p>
            <a:pPr lvl="1"/>
            <a:r>
              <a:rPr lang="en-US" dirty="0"/>
              <a:t>Each host (and router) is assigned at least one of these internet addresses that uniquely identifies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i="1" dirty="0"/>
              <a:t>delivery mechanism</a:t>
            </a:r>
          </a:p>
          <a:p>
            <a:pPr lvl="1"/>
            <a:r>
              <a:rPr lang="en-US" dirty="0"/>
              <a:t>An internet protocol defines a standard transfer unit (</a:t>
            </a:r>
            <a:r>
              <a:rPr lang="en-US" b="1" i="1" dirty="0">
                <a:solidFill>
                  <a:srgbClr val="1E3272"/>
                </a:solidFill>
              </a:rPr>
              <a:t>packet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 consists of </a:t>
            </a:r>
            <a:r>
              <a:rPr lang="en-US" b="1" i="1" dirty="0">
                <a:solidFill>
                  <a:srgbClr val="1E3272"/>
                </a:solidFill>
              </a:rPr>
              <a:t>header</a:t>
            </a:r>
            <a:r>
              <a:rPr lang="en-US" i="1" dirty="0">
                <a:solidFill>
                  <a:srgbClr val="1E3272"/>
                </a:solidFill>
              </a:rPr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1E3272"/>
                </a:solidFill>
              </a:rPr>
              <a:t>payload</a:t>
            </a:r>
          </a:p>
          <a:p>
            <a:pPr lvl="2"/>
            <a:r>
              <a:rPr lang="en-US" sz="2600" dirty="0"/>
              <a:t>Header: contains info such as packet size, source and destination </a:t>
            </a:r>
            <a:r>
              <a:rPr lang="en-US" sz="2600" dirty="0" smtClean="0"/>
              <a:t>addresses</a:t>
            </a:r>
            <a:endParaRPr lang="en-US" sz="2600" dirty="0"/>
          </a:p>
          <a:p>
            <a:pPr lvl="2"/>
            <a:r>
              <a:rPr lang="en-US" sz="2600" dirty="0"/>
              <a:t>Payload: contains data bits sent from source </a:t>
            </a:r>
            <a:r>
              <a:rPr lang="en-US" sz="2600" dirty="0" smtClean="0"/>
              <a:t>host</a:t>
            </a:r>
            <a:endParaRPr lang="en-US" sz="2600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74379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9813800" y="1036766"/>
            <a:ext cx="6815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LAN2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17526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85119" name="Rectangle 63"/>
          <p:cNvSpPr>
            <a:spLocks noChangeArrowheads="1"/>
          </p:cNvSpPr>
          <p:nvPr/>
        </p:nvSpPr>
        <p:spPr bwMode="auto">
          <a:xfrm>
            <a:off x="5105400" y="4063314"/>
            <a:ext cx="2286000" cy="2667000"/>
          </a:xfrm>
          <a:prstGeom prst="rect">
            <a:avLst/>
          </a:prstGeom>
          <a:solidFill>
            <a:srgbClr val="F1C7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2" name="Line 46"/>
          <p:cNvSpPr>
            <a:spLocks noChangeShapeType="1"/>
          </p:cNvSpPr>
          <p:nvPr/>
        </p:nvSpPr>
        <p:spPr bwMode="auto">
          <a:xfrm>
            <a:off x="57800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50392" y="149998"/>
            <a:ext cx="10488168" cy="82653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Transferring </a:t>
            </a:r>
            <a:r>
              <a:rPr lang="en-US" dirty="0"/>
              <a:t>I</a:t>
            </a:r>
            <a:r>
              <a:rPr lang="en-US" dirty="0" smtClean="0"/>
              <a:t>nternet </a:t>
            </a:r>
            <a:r>
              <a:rPr lang="en-US" dirty="0" smtClean="0"/>
              <a:t>Data Via Encapsulation</a:t>
            </a:r>
            <a:endParaRPr lang="en-US" dirty="0"/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3900488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3900488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3900488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062" name="Line 6"/>
          <p:cNvSpPr>
            <a:spLocks noChangeShapeType="1"/>
          </p:cNvSpPr>
          <p:nvPr/>
        </p:nvSpPr>
        <p:spPr bwMode="auto">
          <a:xfrm>
            <a:off x="43322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3892636" y="1078468"/>
            <a:ext cx="8152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 A</a:t>
            </a:r>
          </a:p>
        </p:txBody>
      </p:sp>
      <p:sp>
        <p:nvSpPr>
          <p:cNvPr id="685064" name="Line 8"/>
          <p:cNvSpPr>
            <a:spLocks noChangeShapeType="1"/>
          </p:cNvSpPr>
          <p:nvPr/>
        </p:nvSpPr>
        <p:spPr bwMode="auto">
          <a:xfrm>
            <a:off x="2557463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4" name="Text Box 18"/>
          <p:cNvSpPr txBox="1">
            <a:spLocks noChangeArrowheads="1"/>
          </p:cNvSpPr>
          <p:nvPr/>
        </p:nvSpPr>
        <p:spPr bwMode="auto">
          <a:xfrm>
            <a:off x="1821038" y="1036766"/>
            <a:ext cx="6815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LAN1</a:t>
            </a:r>
          </a:p>
        </p:txBody>
      </p:sp>
      <p:sp>
        <p:nvSpPr>
          <p:cNvPr id="685075" name="Line 19"/>
          <p:cNvSpPr>
            <a:spLocks noChangeShapeType="1"/>
          </p:cNvSpPr>
          <p:nvPr/>
        </p:nvSpPr>
        <p:spPr bwMode="auto">
          <a:xfrm>
            <a:off x="7227888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7" name="Line 21"/>
          <p:cNvSpPr>
            <a:spLocks noChangeShapeType="1"/>
          </p:cNvSpPr>
          <p:nvPr/>
        </p:nvSpPr>
        <p:spPr bwMode="auto">
          <a:xfrm>
            <a:off x="79136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9" name="Line 23"/>
          <p:cNvSpPr>
            <a:spLocks noChangeShapeType="1"/>
          </p:cNvSpPr>
          <p:nvPr/>
        </p:nvSpPr>
        <p:spPr bwMode="auto">
          <a:xfrm>
            <a:off x="4332288" y="4749114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80" name="Line 24"/>
          <p:cNvSpPr>
            <a:spLocks noChangeShapeType="1"/>
          </p:cNvSpPr>
          <p:nvPr/>
        </p:nvSpPr>
        <p:spPr bwMode="auto">
          <a:xfrm>
            <a:off x="7227888" y="4749114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752601" y="2094814"/>
            <a:ext cx="1158875" cy="304800"/>
            <a:chOff x="228600" y="2070100"/>
            <a:chExt cx="1158875" cy="304800"/>
          </a:xfrm>
        </p:grpSpPr>
        <p:sp>
          <p:nvSpPr>
            <p:cNvPr id="685065" name="Rectangle 9"/>
            <p:cNvSpPr>
              <a:spLocks noChangeArrowheads="1"/>
            </p:cNvSpPr>
            <p:nvPr/>
          </p:nvSpPr>
          <p:spPr bwMode="auto">
            <a:xfrm>
              <a:off x="625475" y="21082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7" name="Text Box 31"/>
            <p:cNvSpPr txBox="1">
              <a:spLocks noChangeArrowheads="1"/>
            </p:cNvSpPr>
            <p:nvPr/>
          </p:nvSpPr>
          <p:spPr bwMode="auto">
            <a:xfrm>
              <a:off x="228600" y="20701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(1)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62350" y="5434914"/>
            <a:ext cx="2076450" cy="304800"/>
            <a:chOff x="1970088" y="5257800"/>
            <a:chExt cx="2076450" cy="304800"/>
          </a:xfrm>
        </p:grpSpPr>
        <p:sp>
          <p:nvSpPr>
            <p:cNvPr id="685066" name="Rectangle 10"/>
            <p:cNvSpPr>
              <a:spLocks noChangeArrowheads="1"/>
            </p:cNvSpPr>
            <p:nvPr/>
          </p:nvSpPr>
          <p:spPr bwMode="auto">
            <a:xfrm>
              <a:off x="2370138" y="52959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67" name="Rectangle 11"/>
            <p:cNvSpPr>
              <a:spLocks noChangeArrowheads="1"/>
            </p:cNvSpPr>
            <p:nvPr/>
          </p:nvSpPr>
          <p:spPr bwMode="auto">
            <a:xfrm>
              <a:off x="3132138" y="52959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68" name="Rectangle 12"/>
            <p:cNvSpPr>
              <a:spLocks noChangeArrowheads="1"/>
            </p:cNvSpPr>
            <p:nvPr/>
          </p:nvSpPr>
          <p:spPr bwMode="auto">
            <a:xfrm>
              <a:off x="3589338" y="52959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90" name="Text Box 34"/>
            <p:cNvSpPr txBox="1">
              <a:spLocks noChangeArrowheads="1"/>
            </p:cNvSpPr>
            <p:nvPr/>
          </p:nvSpPr>
          <p:spPr bwMode="auto">
            <a:xfrm>
              <a:off x="1970088" y="52578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(4)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275638" y="4368114"/>
            <a:ext cx="2076450" cy="304800"/>
            <a:chOff x="6751638" y="4343400"/>
            <a:chExt cx="2076450" cy="304800"/>
          </a:xfrm>
        </p:grpSpPr>
        <p:sp>
          <p:nvSpPr>
            <p:cNvPr id="685084" name="Rectangle 28"/>
            <p:cNvSpPr>
              <a:spLocks noChangeArrowheads="1"/>
            </p:cNvSpPr>
            <p:nvPr/>
          </p:nvSpPr>
          <p:spPr bwMode="auto">
            <a:xfrm>
              <a:off x="7151688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5" name="Rectangle 29"/>
            <p:cNvSpPr>
              <a:spLocks noChangeArrowheads="1"/>
            </p:cNvSpPr>
            <p:nvPr/>
          </p:nvSpPr>
          <p:spPr bwMode="auto">
            <a:xfrm>
              <a:off x="7913688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6" name="Rectangle 30"/>
            <p:cNvSpPr>
              <a:spLocks noChangeArrowheads="1"/>
            </p:cNvSpPr>
            <p:nvPr/>
          </p:nvSpPr>
          <p:spPr bwMode="auto">
            <a:xfrm>
              <a:off x="8370888" y="438150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2" name="Text Box 36"/>
            <p:cNvSpPr txBox="1">
              <a:spLocks noChangeArrowheads="1"/>
            </p:cNvSpPr>
            <p:nvPr/>
          </p:nvSpPr>
          <p:spPr bwMode="auto">
            <a:xfrm>
              <a:off x="675163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(6)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275638" y="2115066"/>
            <a:ext cx="1143000" cy="304800"/>
            <a:chOff x="6770688" y="2057400"/>
            <a:chExt cx="1143000" cy="304800"/>
          </a:xfrm>
        </p:grpSpPr>
        <p:sp>
          <p:nvSpPr>
            <p:cNvPr id="685078" name="Rectangle 22"/>
            <p:cNvSpPr>
              <a:spLocks noChangeArrowheads="1"/>
            </p:cNvSpPr>
            <p:nvPr/>
          </p:nvSpPr>
          <p:spPr bwMode="auto">
            <a:xfrm>
              <a:off x="7151688" y="2095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94" name="Text Box 38"/>
            <p:cNvSpPr txBox="1">
              <a:spLocks noChangeArrowheads="1"/>
            </p:cNvSpPr>
            <p:nvPr/>
          </p:nvSpPr>
          <p:spPr bwMode="auto">
            <a:xfrm>
              <a:off x="6770688" y="2057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(8)</a:t>
              </a:r>
            </a:p>
          </p:txBody>
        </p:sp>
      </p:grpSp>
      <p:sp>
        <p:nvSpPr>
          <p:cNvPr id="685103" name="Line 47"/>
          <p:cNvSpPr>
            <a:spLocks noChangeShapeType="1"/>
          </p:cNvSpPr>
          <p:nvPr/>
        </p:nvSpPr>
        <p:spPr bwMode="auto">
          <a:xfrm>
            <a:off x="68468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127274" y="5017186"/>
            <a:ext cx="2076450" cy="722528"/>
            <a:chOff x="5603274" y="4965700"/>
            <a:chExt cx="2076450" cy="722528"/>
          </a:xfrm>
        </p:grpSpPr>
        <p:sp>
          <p:nvSpPr>
            <p:cNvPr id="685071" name="Rectangle 15"/>
            <p:cNvSpPr>
              <a:spLocks noChangeArrowheads="1"/>
            </p:cNvSpPr>
            <p:nvPr/>
          </p:nvSpPr>
          <p:spPr bwMode="auto">
            <a:xfrm>
              <a:off x="5603274" y="54215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2" name="Rectangle 16"/>
            <p:cNvSpPr>
              <a:spLocks noChangeArrowheads="1"/>
            </p:cNvSpPr>
            <p:nvPr/>
          </p:nvSpPr>
          <p:spPr bwMode="auto">
            <a:xfrm>
              <a:off x="6365274" y="54215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73" name="Rectangle 17"/>
            <p:cNvSpPr>
              <a:spLocks noChangeArrowheads="1"/>
            </p:cNvSpPr>
            <p:nvPr/>
          </p:nvSpPr>
          <p:spPr bwMode="auto">
            <a:xfrm>
              <a:off x="6822474" y="5421528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1" name="Text Box 35"/>
            <p:cNvSpPr txBox="1">
              <a:spLocks noChangeArrowheads="1"/>
            </p:cNvSpPr>
            <p:nvPr/>
          </p:nvSpPr>
          <p:spPr bwMode="auto">
            <a:xfrm>
              <a:off x="7279674" y="53834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(5)</a:t>
              </a:r>
            </a:p>
          </p:txBody>
        </p:sp>
        <p:sp>
          <p:nvSpPr>
            <p:cNvPr id="685097" name="AutoShape 41"/>
            <p:cNvSpPr>
              <a:spLocks/>
            </p:cNvSpPr>
            <p:nvPr/>
          </p:nvSpPr>
          <p:spPr bwMode="auto">
            <a:xfrm rot="5400000">
              <a:off x="6383338" y="4476750"/>
              <a:ext cx="114300" cy="1625600"/>
            </a:xfrm>
            <a:prstGeom prst="leftBrace">
              <a:avLst>
                <a:gd name="adj1" fmla="val 1185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8" name="Text Box 42"/>
            <p:cNvSpPr txBox="1">
              <a:spLocks noChangeArrowheads="1"/>
            </p:cNvSpPr>
            <p:nvPr/>
          </p:nvSpPr>
          <p:spPr bwMode="auto">
            <a:xfrm>
              <a:off x="5848351" y="49657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LAN2 frame</a:t>
              </a:r>
            </a:p>
          </p:txBody>
        </p:sp>
      </p:grpSp>
      <p:sp>
        <p:nvSpPr>
          <p:cNvPr id="685099" name="Rectangle 43"/>
          <p:cNvSpPr>
            <a:spLocks noChangeArrowheads="1"/>
          </p:cNvSpPr>
          <p:nvPr/>
        </p:nvSpPr>
        <p:spPr bwMode="auto">
          <a:xfrm>
            <a:off x="5322888" y="5968314"/>
            <a:ext cx="19050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00" name="Rectangle 44"/>
          <p:cNvSpPr>
            <a:spLocks noChangeArrowheads="1"/>
          </p:cNvSpPr>
          <p:nvPr/>
        </p:nvSpPr>
        <p:spPr bwMode="auto">
          <a:xfrm>
            <a:off x="53228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1" name="Rectangle 45"/>
          <p:cNvSpPr>
            <a:spLocks noChangeArrowheads="1"/>
          </p:cNvSpPr>
          <p:nvPr/>
        </p:nvSpPr>
        <p:spPr bwMode="auto">
          <a:xfrm>
            <a:off x="64150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5105401" y="4046838"/>
            <a:ext cx="8962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>
                <a:solidFill>
                  <a:srgbClr val="990000"/>
                </a:solidFill>
                <a:latin typeface="Calibri" pitchFamily="34" charset="0"/>
              </a:rPr>
              <a:t>Router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752600" y="4368114"/>
            <a:ext cx="2068512" cy="304800"/>
            <a:chOff x="230188" y="4343400"/>
            <a:chExt cx="2068512" cy="304800"/>
          </a:xfrm>
        </p:grpSpPr>
        <p:sp>
          <p:nvSpPr>
            <p:cNvPr id="685081" name="Rectangle 25"/>
            <p:cNvSpPr>
              <a:spLocks noChangeArrowheads="1"/>
            </p:cNvSpPr>
            <p:nvPr/>
          </p:nvSpPr>
          <p:spPr bwMode="auto">
            <a:xfrm>
              <a:off x="625475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2" name="Rectangle 26"/>
            <p:cNvSpPr>
              <a:spLocks noChangeArrowheads="1"/>
            </p:cNvSpPr>
            <p:nvPr/>
          </p:nvSpPr>
          <p:spPr bwMode="auto">
            <a:xfrm>
              <a:off x="1387475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9" name="Text Box 33"/>
            <p:cNvSpPr txBox="1">
              <a:spLocks noChangeArrowheads="1"/>
            </p:cNvSpPr>
            <p:nvPr/>
          </p:nvSpPr>
          <p:spPr bwMode="auto">
            <a:xfrm>
              <a:off x="23018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(3)</a:t>
              </a:r>
            </a:p>
          </p:txBody>
        </p:sp>
        <p:sp>
          <p:nvSpPr>
            <p:cNvPr id="685105" name="Rectangle 49"/>
            <p:cNvSpPr>
              <a:spLocks noChangeArrowheads="1"/>
            </p:cNvSpPr>
            <p:nvPr/>
          </p:nvSpPr>
          <p:spPr bwMode="auto">
            <a:xfrm>
              <a:off x="1841500" y="43815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</p:grpSp>
      <p:sp>
        <p:nvSpPr>
          <p:cNvPr id="685106" name="Line 50"/>
          <p:cNvSpPr>
            <a:spLocks noChangeShapeType="1"/>
          </p:cNvSpPr>
          <p:nvPr/>
        </p:nvSpPr>
        <p:spPr bwMode="auto">
          <a:xfrm flipH="1">
            <a:off x="4332288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7" name="Line 51"/>
          <p:cNvSpPr>
            <a:spLocks noChangeShapeType="1"/>
          </p:cNvSpPr>
          <p:nvPr/>
        </p:nvSpPr>
        <p:spPr bwMode="auto">
          <a:xfrm flipH="1">
            <a:off x="4332288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752601" y="2818715"/>
            <a:ext cx="2073275" cy="1031677"/>
            <a:chOff x="228600" y="2794000"/>
            <a:chExt cx="2073275" cy="1031677"/>
          </a:xfrm>
        </p:grpSpPr>
        <p:sp>
          <p:nvSpPr>
            <p:cNvPr id="685069" name="Rectangle 13"/>
            <p:cNvSpPr>
              <a:spLocks noChangeArrowheads="1"/>
            </p:cNvSpPr>
            <p:nvPr/>
          </p:nvSpPr>
          <p:spPr bwMode="auto">
            <a:xfrm>
              <a:off x="625475" y="32244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0" name="Rectangle 14"/>
            <p:cNvSpPr>
              <a:spLocks noChangeArrowheads="1"/>
            </p:cNvSpPr>
            <p:nvPr/>
          </p:nvSpPr>
          <p:spPr bwMode="auto">
            <a:xfrm>
              <a:off x="1387475" y="32244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3" name="Rectangle 27"/>
            <p:cNvSpPr>
              <a:spLocks noChangeArrowheads="1"/>
            </p:cNvSpPr>
            <p:nvPr/>
          </p:nvSpPr>
          <p:spPr bwMode="auto">
            <a:xfrm>
              <a:off x="1844675" y="3224428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88" name="Text Box 32"/>
            <p:cNvSpPr txBox="1">
              <a:spLocks noChangeArrowheads="1"/>
            </p:cNvSpPr>
            <p:nvPr/>
          </p:nvSpPr>
          <p:spPr bwMode="auto">
            <a:xfrm>
              <a:off x="228600" y="31863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(2)</a:t>
              </a:r>
            </a:p>
          </p:txBody>
        </p:sp>
        <p:sp>
          <p:nvSpPr>
            <p:cNvPr id="685095" name="AutoShape 39"/>
            <p:cNvSpPr>
              <a:spLocks/>
            </p:cNvSpPr>
            <p:nvPr/>
          </p:nvSpPr>
          <p:spPr bwMode="auto">
            <a:xfrm rot="5400000">
              <a:off x="1196975" y="2489200"/>
              <a:ext cx="76200" cy="12192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6" name="Text Box 40"/>
            <p:cNvSpPr txBox="1">
              <a:spLocks noChangeArrowheads="1"/>
            </p:cNvSpPr>
            <p:nvPr/>
          </p:nvSpPr>
          <p:spPr bwMode="auto">
            <a:xfrm>
              <a:off x="520700" y="2794000"/>
              <a:ext cx="13120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internet packet</a:t>
              </a:r>
            </a:p>
          </p:txBody>
        </p:sp>
        <p:sp>
          <p:nvSpPr>
            <p:cNvPr id="685108" name="AutoShape 52"/>
            <p:cNvSpPr>
              <a:spLocks/>
            </p:cNvSpPr>
            <p:nvPr/>
          </p:nvSpPr>
          <p:spPr bwMode="auto">
            <a:xfrm rot="5400000" flipH="1" flipV="1">
              <a:off x="1409700" y="2717800"/>
              <a:ext cx="76200" cy="1676400"/>
            </a:xfrm>
            <a:prstGeom prst="leftBrace">
              <a:avLst>
                <a:gd name="adj1" fmla="val 18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109" name="Text Box 53"/>
            <p:cNvSpPr txBox="1">
              <a:spLocks noChangeArrowheads="1"/>
            </p:cNvSpPr>
            <p:nvPr/>
          </p:nvSpPr>
          <p:spPr bwMode="auto">
            <a:xfrm>
              <a:off x="644525" y="35179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LAN1 frame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275638" y="3225114"/>
            <a:ext cx="2057400" cy="304800"/>
            <a:chOff x="6770688" y="3143250"/>
            <a:chExt cx="2057400" cy="304800"/>
          </a:xfrm>
        </p:grpSpPr>
        <p:sp>
          <p:nvSpPr>
            <p:cNvPr id="685093" name="Text Box 37"/>
            <p:cNvSpPr txBox="1">
              <a:spLocks noChangeArrowheads="1"/>
            </p:cNvSpPr>
            <p:nvPr/>
          </p:nvSpPr>
          <p:spPr bwMode="auto">
            <a:xfrm>
              <a:off x="6770688" y="314325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(7)</a:t>
              </a:r>
            </a:p>
          </p:txBody>
        </p:sp>
        <p:sp>
          <p:nvSpPr>
            <p:cNvPr id="685110" name="Rectangle 54"/>
            <p:cNvSpPr>
              <a:spLocks noChangeArrowheads="1"/>
            </p:cNvSpPr>
            <p:nvPr/>
          </p:nvSpPr>
          <p:spPr bwMode="auto">
            <a:xfrm>
              <a:off x="7151688" y="318135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111" name="Rectangle 55"/>
            <p:cNvSpPr>
              <a:spLocks noChangeArrowheads="1"/>
            </p:cNvSpPr>
            <p:nvPr/>
          </p:nvSpPr>
          <p:spPr bwMode="auto">
            <a:xfrm>
              <a:off x="7913688" y="318135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112" name="Rectangle 56"/>
            <p:cNvSpPr>
              <a:spLocks noChangeArrowheads="1"/>
            </p:cNvSpPr>
            <p:nvPr/>
          </p:nvSpPr>
          <p:spPr bwMode="auto">
            <a:xfrm>
              <a:off x="8370888" y="318135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</p:grpSp>
      <p:sp>
        <p:nvSpPr>
          <p:cNvPr id="685113" name="Rectangle 57"/>
          <p:cNvSpPr>
            <a:spLocks noChangeArrowheads="1"/>
          </p:cNvSpPr>
          <p:nvPr/>
        </p:nvSpPr>
        <p:spPr bwMode="auto">
          <a:xfrm>
            <a:off x="7504113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14" name="Rectangle 58"/>
          <p:cNvSpPr>
            <a:spLocks noChangeArrowheads="1"/>
          </p:cNvSpPr>
          <p:nvPr/>
        </p:nvSpPr>
        <p:spPr bwMode="auto">
          <a:xfrm>
            <a:off x="7504113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685115" name="Rectangle 59"/>
          <p:cNvSpPr>
            <a:spLocks noChangeArrowheads="1"/>
          </p:cNvSpPr>
          <p:nvPr/>
        </p:nvSpPr>
        <p:spPr bwMode="auto">
          <a:xfrm>
            <a:off x="7504113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16" name="Text Box 60"/>
          <p:cNvSpPr txBox="1">
            <a:spLocks noChangeArrowheads="1"/>
          </p:cNvSpPr>
          <p:nvPr/>
        </p:nvSpPr>
        <p:spPr bwMode="auto">
          <a:xfrm>
            <a:off x="7500132" y="1078468"/>
            <a:ext cx="8056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 B</a:t>
            </a:r>
          </a:p>
        </p:txBody>
      </p:sp>
      <p:sp>
        <p:nvSpPr>
          <p:cNvPr id="685117" name="Line 61"/>
          <p:cNvSpPr>
            <a:spLocks noChangeShapeType="1"/>
          </p:cNvSpPr>
          <p:nvPr/>
        </p:nvSpPr>
        <p:spPr bwMode="auto">
          <a:xfrm flipH="1">
            <a:off x="7935913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18" name="Line 62"/>
          <p:cNvSpPr>
            <a:spLocks noChangeShapeType="1"/>
          </p:cNvSpPr>
          <p:nvPr/>
        </p:nvSpPr>
        <p:spPr bwMode="auto">
          <a:xfrm flipH="1">
            <a:off x="7935913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65477" y="5933528"/>
            <a:ext cx="3522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E3272"/>
                </a:solidFill>
                <a:latin typeface="Calibri" pitchFamily="34" charset="0"/>
              </a:rPr>
              <a:t>PH: Internet packet header</a:t>
            </a:r>
          </a:p>
          <a:p>
            <a:r>
              <a:rPr lang="en-US" sz="2000" b="1" dirty="0">
                <a:solidFill>
                  <a:srgbClr val="1E3272"/>
                </a:solidFill>
                <a:latin typeface="Calibri" pitchFamily="34" charset="0"/>
              </a:rPr>
              <a:t>FH: LAN frame header</a:t>
            </a:r>
          </a:p>
        </p:txBody>
      </p:sp>
    </p:spTree>
    <p:extLst>
      <p:ext uri="{BB962C8B-B14F-4D97-AF65-F5344CB8AC3E}">
        <p14:creationId xmlns:p14="http://schemas.microsoft.com/office/powerpoint/2010/main" val="3787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137098"/>
            <a:ext cx="10442448" cy="832166"/>
          </a:xfrm>
        </p:spPr>
        <p:txBody>
          <a:bodyPr>
            <a:normAutofit/>
          </a:bodyPr>
          <a:lstStyle/>
          <a:p>
            <a:r>
              <a:rPr lang="en-US" dirty="0"/>
              <a:t>Other Issues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680" y="1219200"/>
            <a:ext cx="10442448" cy="5062728"/>
          </a:xfrm>
        </p:spPr>
        <p:txBody>
          <a:bodyPr>
            <a:normAutofit fontScale="92500"/>
          </a:bodyPr>
          <a:lstStyle/>
          <a:p>
            <a:r>
              <a:rPr lang="en-US" dirty="0"/>
              <a:t>We are glossing over a number of important questions:</a:t>
            </a:r>
          </a:p>
          <a:p>
            <a:pPr lvl="1"/>
            <a:r>
              <a:rPr lang="en-US" dirty="0"/>
              <a:t>What if different networks have different maximum frame sizes? (segmentation)</a:t>
            </a:r>
          </a:p>
          <a:p>
            <a:pPr lvl="1"/>
            <a:r>
              <a:rPr lang="en-US" dirty="0"/>
              <a:t>How do routers know where to forward frames?</a:t>
            </a:r>
          </a:p>
          <a:p>
            <a:pPr lvl="1"/>
            <a:r>
              <a:rPr lang="en-US" dirty="0"/>
              <a:t>How are routers informed when the network topology changes?</a:t>
            </a:r>
          </a:p>
          <a:p>
            <a:pPr lvl="1"/>
            <a:r>
              <a:rPr lang="en-US" dirty="0"/>
              <a:t>What if packets get lost?</a:t>
            </a:r>
          </a:p>
          <a:p>
            <a:endParaRPr lang="en-US" dirty="0"/>
          </a:p>
          <a:p>
            <a:r>
              <a:rPr lang="en-US" dirty="0"/>
              <a:t>These (and other) questions are addressed by the area of  systems known as </a:t>
            </a:r>
            <a:r>
              <a:rPr lang="en-US" b="1" i="1" dirty="0">
                <a:solidFill>
                  <a:srgbClr val="1E3272"/>
                </a:solidFill>
              </a:rPr>
              <a:t>computer </a:t>
            </a:r>
            <a:r>
              <a:rPr lang="en-US" b="1" i="1" dirty="0" smtClean="0">
                <a:solidFill>
                  <a:srgbClr val="1E3272"/>
                </a:solidFill>
              </a:rPr>
              <a:t>networking</a:t>
            </a:r>
            <a:endParaRPr lang="en-US" b="1" i="1" dirty="0">
              <a:solidFill>
                <a:srgbClr val="1E3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2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819152" y="144882"/>
            <a:ext cx="10629136" cy="842670"/>
          </a:xfrm>
        </p:spPr>
        <p:txBody>
          <a:bodyPr>
            <a:normAutofit/>
          </a:bodyPr>
          <a:lstStyle/>
          <a:p>
            <a:r>
              <a:rPr lang="en-US" dirty="0"/>
              <a:t>Global IP </a:t>
            </a:r>
            <a:r>
              <a:rPr lang="en-US" dirty="0" smtClean="0"/>
              <a:t>Internet (upper case)</a:t>
            </a:r>
            <a:endParaRPr lang="en-US" dirty="0"/>
          </a:p>
        </p:txBody>
      </p:sp>
      <p:sp>
        <p:nvSpPr>
          <p:cNvPr id="68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19152" y="1170432"/>
            <a:ext cx="10629136" cy="54041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Most famous example of an </a:t>
            </a:r>
            <a:r>
              <a:rPr lang="en-US" dirty="0" smtClean="0"/>
              <a:t>internet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Based </a:t>
            </a:r>
            <a:r>
              <a:rPr lang="en-US" dirty="0"/>
              <a:t>on the TCP/IP protocol family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IP (Internet </a:t>
            </a:r>
            <a:r>
              <a:rPr lang="en-US" dirty="0" smtClean="0"/>
              <a:t>Protocol</a:t>
            </a:r>
            <a:r>
              <a:rPr lang="en-US" dirty="0"/>
              <a:t>) : </a:t>
            </a:r>
          </a:p>
          <a:p>
            <a:pPr lvl="2">
              <a:lnSpc>
                <a:spcPct val="97000"/>
              </a:lnSpc>
            </a:pPr>
            <a:r>
              <a:rPr lang="en-US" sz="2600" dirty="0"/>
              <a:t>Provides </a:t>
            </a:r>
            <a:r>
              <a:rPr lang="en-US" sz="2600" b="1" i="1" dirty="0">
                <a:solidFill>
                  <a:srgbClr val="F7B217"/>
                </a:solidFill>
              </a:rPr>
              <a:t>basic naming scheme </a:t>
            </a:r>
            <a:r>
              <a:rPr lang="en-US" sz="2600" dirty="0"/>
              <a:t>and unreliable </a:t>
            </a:r>
            <a:r>
              <a:rPr lang="en-US" sz="2600" b="1" i="1" dirty="0">
                <a:solidFill>
                  <a:srgbClr val="F7B217"/>
                </a:solidFill>
              </a:rPr>
              <a:t>delivery capability</a:t>
            </a:r>
            <a:r>
              <a:rPr lang="en-US" sz="2600" b="1" dirty="0">
                <a:solidFill>
                  <a:srgbClr val="F7B217"/>
                </a:solidFill>
              </a:rPr>
              <a:t>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of </a:t>
            </a:r>
            <a:r>
              <a:rPr lang="en-US" sz="2600" dirty="0"/>
              <a:t>packets (</a:t>
            </a:r>
            <a:r>
              <a:rPr lang="en-US" sz="2600" dirty="0" err="1"/>
              <a:t>datagrams</a:t>
            </a:r>
            <a:r>
              <a:rPr lang="en-US" sz="2600" dirty="0"/>
              <a:t>) from </a:t>
            </a:r>
            <a:r>
              <a:rPr lang="en-US" sz="2600" b="1" i="1" dirty="0" smtClean="0">
                <a:solidFill>
                  <a:srgbClr val="F7B217"/>
                </a:solidFill>
              </a:rPr>
              <a:t>host-to-host</a:t>
            </a:r>
            <a:endParaRPr lang="en-US" sz="2600" b="1" i="1" dirty="0">
              <a:solidFill>
                <a:srgbClr val="F7B217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UDP (Unreliable Datagram Protocol)</a:t>
            </a:r>
          </a:p>
          <a:p>
            <a:pPr lvl="2">
              <a:lnSpc>
                <a:spcPct val="97000"/>
              </a:lnSpc>
            </a:pPr>
            <a:r>
              <a:rPr lang="en-US" sz="2800" dirty="0"/>
              <a:t>Uses IP to provide </a:t>
            </a:r>
            <a:r>
              <a:rPr lang="en-US" sz="2800" b="1" i="1" dirty="0">
                <a:solidFill>
                  <a:srgbClr val="F7B217"/>
                </a:solidFill>
              </a:rPr>
              <a:t>unreliable</a:t>
            </a:r>
            <a:r>
              <a:rPr lang="en-US" sz="2800" dirty="0">
                <a:solidFill>
                  <a:srgbClr val="F7B217"/>
                </a:solidFill>
              </a:rPr>
              <a:t> </a:t>
            </a:r>
            <a:r>
              <a:rPr lang="en-US" sz="2800" dirty="0"/>
              <a:t>datagram delivery from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i="1" dirty="0" smtClean="0">
                <a:solidFill>
                  <a:srgbClr val="F7B217"/>
                </a:solidFill>
              </a:rPr>
              <a:t>process-to-process</a:t>
            </a:r>
            <a:endParaRPr lang="en-US" sz="2800" b="1" i="1" dirty="0">
              <a:solidFill>
                <a:srgbClr val="F7B217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TCP (Transmission Control Protocol)</a:t>
            </a:r>
          </a:p>
          <a:p>
            <a:pPr lvl="2">
              <a:lnSpc>
                <a:spcPct val="97000"/>
              </a:lnSpc>
            </a:pPr>
            <a:r>
              <a:rPr lang="en-US" sz="2800" dirty="0"/>
              <a:t>Uses IP to provide </a:t>
            </a:r>
            <a:r>
              <a:rPr lang="en-US" sz="2800" b="1" i="1" dirty="0">
                <a:solidFill>
                  <a:srgbClr val="F7B217"/>
                </a:solidFill>
              </a:rPr>
              <a:t>reliable</a:t>
            </a:r>
            <a:r>
              <a:rPr lang="en-US" sz="2800" dirty="0">
                <a:solidFill>
                  <a:srgbClr val="F7B217"/>
                </a:solidFill>
              </a:rPr>
              <a:t> </a:t>
            </a:r>
            <a:r>
              <a:rPr lang="en-US" sz="2800" dirty="0"/>
              <a:t>byte streams from </a:t>
            </a:r>
            <a:r>
              <a:rPr lang="en-US" sz="2800" b="1" i="1" dirty="0">
                <a:solidFill>
                  <a:srgbClr val="F7B217"/>
                </a:solidFill>
              </a:rPr>
              <a:t>process-to-process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over </a:t>
            </a:r>
            <a:r>
              <a:rPr lang="en-US" sz="2800" b="1" i="1" dirty="0" smtClean="0">
                <a:solidFill>
                  <a:srgbClr val="F7B217"/>
                </a:solidFill>
              </a:rPr>
              <a:t>connections</a:t>
            </a:r>
            <a:endParaRPr lang="en-US" sz="2800" b="1" i="1" dirty="0">
              <a:solidFill>
                <a:srgbClr val="F7B217"/>
              </a:solidFill>
            </a:endParaRP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Accessed </a:t>
            </a:r>
            <a:r>
              <a:rPr lang="en-US" dirty="0"/>
              <a:t>via a mix of Unix file I/O and functions from the </a:t>
            </a:r>
            <a:r>
              <a:rPr lang="en-US" i="1" dirty="0">
                <a:solidFill>
                  <a:srgbClr val="F7B217"/>
                </a:solidFill>
              </a:rPr>
              <a:t>sockets </a:t>
            </a:r>
            <a:r>
              <a:rPr lang="en-US" i="1" dirty="0" smtClean="0">
                <a:solidFill>
                  <a:srgbClr val="F7B217"/>
                </a:solidFill>
              </a:rPr>
              <a:t>interface</a:t>
            </a:r>
            <a:endParaRPr lang="en-US" dirty="0">
              <a:solidFill>
                <a:srgbClr val="F7B2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52" name="Rectangle 24"/>
          <p:cNvSpPr>
            <a:spLocks noChangeArrowheads="1"/>
          </p:cNvSpPr>
          <p:nvPr/>
        </p:nvSpPr>
        <p:spPr bwMode="auto">
          <a:xfrm>
            <a:off x="4169218" y="181864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53" name="Rectangle 25"/>
          <p:cNvSpPr>
            <a:spLocks noChangeArrowheads="1"/>
          </p:cNvSpPr>
          <p:nvPr/>
        </p:nvSpPr>
        <p:spPr bwMode="auto">
          <a:xfrm>
            <a:off x="8068118" y="181864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9536" y="146305"/>
            <a:ext cx="10515600" cy="832104"/>
          </a:xfrm>
        </p:spPr>
        <p:txBody>
          <a:bodyPr>
            <a:noAutofit/>
          </a:bodyPr>
          <a:lstStyle/>
          <a:p>
            <a:r>
              <a:rPr lang="en-US" sz="4000" dirty="0" smtClean="0"/>
              <a:t>Organization of </a:t>
            </a:r>
            <a:r>
              <a:rPr lang="en-US" sz="4000" dirty="0"/>
              <a:t>an Internet Application</a:t>
            </a: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4258119" y="288544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TCP/IP</a:t>
            </a:r>
          </a:p>
        </p:txBody>
      </p:sp>
      <p:sp>
        <p:nvSpPr>
          <p:cNvPr id="688132" name="Line 4"/>
          <p:cNvSpPr>
            <a:spLocks noChangeShapeType="1"/>
          </p:cNvSpPr>
          <p:nvPr/>
        </p:nvSpPr>
        <p:spPr bwMode="auto">
          <a:xfrm>
            <a:off x="4905818" y="250444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3" name="Line 5"/>
          <p:cNvSpPr>
            <a:spLocks noChangeShapeType="1"/>
          </p:cNvSpPr>
          <p:nvPr/>
        </p:nvSpPr>
        <p:spPr bwMode="auto">
          <a:xfrm>
            <a:off x="4905818" y="349504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4258119" y="189484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Client</a:t>
            </a:r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4258119" y="387604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dirty="0">
                <a:latin typeface="Calibri" pitchFamily="34" charset="0"/>
              </a:rPr>
              <a:t>adapter</a:t>
            </a:r>
          </a:p>
        </p:txBody>
      </p:sp>
      <p:sp>
        <p:nvSpPr>
          <p:cNvPr id="688136" name="Line 8"/>
          <p:cNvSpPr>
            <a:spLocks noChangeShapeType="1"/>
          </p:cNvSpPr>
          <p:nvPr/>
        </p:nvSpPr>
        <p:spPr bwMode="auto">
          <a:xfrm>
            <a:off x="4905818" y="4485640"/>
            <a:ext cx="1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7" name="AutoShape 9"/>
          <p:cNvSpPr>
            <a:spLocks noChangeArrowheads="1"/>
          </p:cNvSpPr>
          <p:nvPr/>
        </p:nvSpPr>
        <p:spPr bwMode="auto">
          <a:xfrm>
            <a:off x="4143818" y="491744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Global IP Internet</a:t>
            </a:r>
          </a:p>
        </p:txBody>
      </p:sp>
      <p:sp>
        <p:nvSpPr>
          <p:cNvPr id="688138" name="Rectangle 10"/>
          <p:cNvSpPr>
            <a:spLocks noChangeArrowheads="1"/>
          </p:cNvSpPr>
          <p:nvPr/>
        </p:nvSpPr>
        <p:spPr bwMode="auto">
          <a:xfrm>
            <a:off x="8144319" y="288544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TCP/IP</a:t>
            </a:r>
          </a:p>
        </p:txBody>
      </p:sp>
      <p:sp>
        <p:nvSpPr>
          <p:cNvPr id="688139" name="Line 11"/>
          <p:cNvSpPr>
            <a:spLocks noChangeShapeType="1"/>
          </p:cNvSpPr>
          <p:nvPr/>
        </p:nvSpPr>
        <p:spPr bwMode="auto">
          <a:xfrm>
            <a:off x="8830119" y="250444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40" name="Line 12"/>
          <p:cNvSpPr>
            <a:spLocks noChangeShapeType="1"/>
          </p:cNvSpPr>
          <p:nvPr/>
        </p:nvSpPr>
        <p:spPr bwMode="auto">
          <a:xfrm>
            <a:off x="8830119" y="349504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41" name="Rectangle 13"/>
          <p:cNvSpPr>
            <a:spLocks noChangeArrowheads="1"/>
          </p:cNvSpPr>
          <p:nvPr/>
        </p:nvSpPr>
        <p:spPr bwMode="auto">
          <a:xfrm>
            <a:off x="8144319" y="189484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Server</a:t>
            </a:r>
          </a:p>
        </p:txBody>
      </p:sp>
      <p:sp>
        <p:nvSpPr>
          <p:cNvPr id="688142" name="Rectangle 14"/>
          <p:cNvSpPr>
            <a:spLocks noChangeArrowheads="1"/>
          </p:cNvSpPr>
          <p:nvPr/>
        </p:nvSpPr>
        <p:spPr bwMode="auto">
          <a:xfrm>
            <a:off x="8144319" y="387604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dirty="0">
                <a:latin typeface="Calibri" pitchFamily="34" charset="0"/>
              </a:rPr>
              <a:t>adapter</a:t>
            </a:r>
          </a:p>
        </p:txBody>
      </p:sp>
      <p:sp>
        <p:nvSpPr>
          <p:cNvPr id="688143" name="Line 15"/>
          <p:cNvSpPr>
            <a:spLocks noChangeShapeType="1"/>
          </p:cNvSpPr>
          <p:nvPr/>
        </p:nvSpPr>
        <p:spPr bwMode="auto">
          <a:xfrm>
            <a:off x="8830118" y="448564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44" name="Text Box 16"/>
          <p:cNvSpPr txBox="1">
            <a:spLocks noChangeArrowheads="1"/>
          </p:cNvSpPr>
          <p:nvPr/>
        </p:nvSpPr>
        <p:spPr bwMode="auto">
          <a:xfrm>
            <a:off x="3886644" y="1475740"/>
            <a:ext cx="2005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client host</a:t>
            </a:r>
          </a:p>
        </p:txBody>
      </p: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7739506" y="1475740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server host</a:t>
            </a:r>
          </a:p>
        </p:txBody>
      </p:sp>
      <p:sp>
        <p:nvSpPr>
          <p:cNvPr id="688146" name="Text Box 18"/>
          <p:cNvSpPr txBox="1">
            <a:spLocks noChangeArrowheads="1"/>
          </p:cNvSpPr>
          <p:nvPr/>
        </p:nvSpPr>
        <p:spPr bwMode="auto">
          <a:xfrm>
            <a:off x="2072131" y="2365728"/>
            <a:ext cx="17992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i="1" dirty="0">
                <a:latin typeface="Calibri" pitchFamily="34" charset="0"/>
              </a:rPr>
              <a:t>Sockets interface</a:t>
            </a:r>
          </a:p>
          <a:p>
            <a:pPr algn="r"/>
            <a:r>
              <a:rPr lang="en-US" i="1" dirty="0">
                <a:latin typeface="Calibri" pitchFamily="34" charset="0"/>
              </a:rPr>
              <a:t>(system calls)</a:t>
            </a:r>
          </a:p>
        </p:txBody>
      </p:sp>
      <p:sp>
        <p:nvSpPr>
          <p:cNvPr id="688147" name="Text Box 19"/>
          <p:cNvSpPr txBox="1">
            <a:spLocks noChangeArrowheads="1"/>
          </p:cNvSpPr>
          <p:nvPr/>
        </p:nvSpPr>
        <p:spPr bwMode="auto">
          <a:xfrm>
            <a:off x="1886393" y="3354740"/>
            <a:ext cx="204786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i="1" dirty="0">
                <a:latin typeface="Calibri" pitchFamily="34" charset="0"/>
              </a:rPr>
              <a:t>Hardware interface</a:t>
            </a:r>
          </a:p>
          <a:p>
            <a:pPr algn="r"/>
            <a:r>
              <a:rPr lang="en-US" i="1" dirty="0">
                <a:latin typeface="Calibri" pitchFamily="34" charset="0"/>
              </a:rPr>
              <a:t>(interrupts)</a:t>
            </a:r>
          </a:p>
        </p:txBody>
      </p:sp>
      <p:sp>
        <p:nvSpPr>
          <p:cNvPr id="688148" name="Text Box 20"/>
          <p:cNvSpPr txBox="1">
            <a:spLocks noChangeArrowheads="1"/>
          </p:cNvSpPr>
          <p:nvPr/>
        </p:nvSpPr>
        <p:spPr bwMode="auto">
          <a:xfrm>
            <a:off x="5576344" y="2017078"/>
            <a:ext cx="11251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i="1" dirty="0">
                <a:latin typeface="Calibri" pitchFamily="34" charset="0"/>
              </a:rPr>
              <a:t>User code</a:t>
            </a:r>
          </a:p>
        </p:txBody>
      </p:sp>
      <p:sp>
        <p:nvSpPr>
          <p:cNvPr id="688149" name="Text Box 21"/>
          <p:cNvSpPr txBox="1">
            <a:spLocks noChangeArrowheads="1"/>
          </p:cNvSpPr>
          <p:nvPr/>
        </p:nvSpPr>
        <p:spPr bwMode="auto">
          <a:xfrm>
            <a:off x="5576344" y="3006090"/>
            <a:ext cx="12967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i="1" dirty="0">
                <a:latin typeface="Calibri" pitchFamily="34" charset="0"/>
              </a:rPr>
              <a:t>Kernel code</a:t>
            </a:r>
          </a:p>
        </p:txBody>
      </p:sp>
      <p:sp>
        <p:nvSpPr>
          <p:cNvPr id="688150" name="Text Box 22"/>
          <p:cNvSpPr txBox="1">
            <a:spLocks noChangeArrowheads="1"/>
          </p:cNvSpPr>
          <p:nvPr/>
        </p:nvSpPr>
        <p:spPr bwMode="auto">
          <a:xfrm>
            <a:off x="5576345" y="3874454"/>
            <a:ext cx="148726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i="1" dirty="0">
                <a:latin typeface="Calibri" pitchFamily="34" charset="0"/>
              </a:rPr>
              <a:t>Hardware</a:t>
            </a:r>
          </a:p>
          <a:p>
            <a:r>
              <a:rPr lang="en-US" i="1" dirty="0">
                <a:latin typeface="Calibri" pitchFamily="34" charset="0"/>
              </a:rPr>
              <a:t>and firmware</a:t>
            </a:r>
          </a:p>
        </p:txBody>
      </p:sp>
      <p:sp>
        <p:nvSpPr>
          <p:cNvPr id="688151" name="Line 23"/>
          <p:cNvSpPr>
            <a:spLocks noChangeShapeType="1"/>
          </p:cNvSpPr>
          <p:nvPr/>
        </p:nvSpPr>
        <p:spPr bwMode="auto">
          <a:xfrm>
            <a:off x="3953318" y="266954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>
            <a:off x="3940618" y="367284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7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46305"/>
            <a:ext cx="10515600" cy="795527"/>
          </a:xfrm>
        </p:spPr>
        <p:txBody>
          <a:bodyPr>
            <a:normAutofit/>
          </a:bodyPr>
          <a:lstStyle/>
          <a:p>
            <a:r>
              <a:rPr lang="en-US" dirty="0"/>
              <a:t>A Programmer’s View of the Internet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Hosts </a:t>
            </a:r>
            <a:r>
              <a:rPr lang="en-US" dirty="0"/>
              <a:t>are mapped to a set of 32-bit </a:t>
            </a:r>
            <a:r>
              <a:rPr lang="en-US" i="1" dirty="0">
                <a:solidFill>
                  <a:srgbClr val="F7B217"/>
                </a:solidFill>
              </a:rPr>
              <a:t>IP </a:t>
            </a:r>
            <a:r>
              <a:rPr lang="en-US" i="1" dirty="0" smtClean="0">
                <a:solidFill>
                  <a:srgbClr val="F7B217"/>
                </a:solidFill>
              </a:rPr>
              <a:t>addresses</a:t>
            </a:r>
            <a:endParaRPr lang="en-US" dirty="0">
              <a:solidFill>
                <a:srgbClr val="F7B217"/>
              </a:solidFill>
            </a:endParaRPr>
          </a:p>
          <a:p>
            <a:pPr lvl="1"/>
            <a:r>
              <a:rPr lang="en-US" dirty="0"/>
              <a:t>128.2.203.179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The </a:t>
            </a:r>
            <a:r>
              <a:rPr lang="en-US" dirty="0"/>
              <a:t>set of IP addresses is mapped to a set of identifiers called Internet </a:t>
            </a:r>
            <a:r>
              <a:rPr lang="en-US" i="1" dirty="0">
                <a:solidFill>
                  <a:srgbClr val="F7B217"/>
                </a:solidFill>
              </a:rPr>
              <a:t>domain </a:t>
            </a:r>
            <a:r>
              <a:rPr lang="en-US" i="1" dirty="0" smtClean="0">
                <a:solidFill>
                  <a:srgbClr val="F7B217"/>
                </a:solidFill>
              </a:rPr>
              <a:t>names</a:t>
            </a:r>
            <a:endParaRPr lang="en-US" i="1" dirty="0">
              <a:solidFill>
                <a:srgbClr val="F7B217"/>
              </a:solidFill>
            </a:endParaRPr>
          </a:p>
          <a:p>
            <a:pPr lvl="1"/>
            <a:r>
              <a:rPr lang="en-US" dirty="0"/>
              <a:t>128.2.203.179 is mapped to  www.cs.cmu.edu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A </a:t>
            </a:r>
            <a:r>
              <a:rPr lang="en-US" dirty="0"/>
              <a:t>process on one Internet host can communicate with a process on another Internet host over a </a:t>
            </a:r>
            <a:r>
              <a:rPr lang="en-US" i="1" dirty="0" smtClean="0">
                <a:solidFill>
                  <a:srgbClr val="F7B217"/>
                </a:solidFill>
              </a:rPr>
              <a:t>connection</a:t>
            </a:r>
            <a:endParaRPr lang="en-US" i="1" dirty="0">
              <a:solidFill>
                <a:srgbClr val="F7B2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IPv4 and 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64"/>
            <a:ext cx="10408920" cy="52029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original Internet Protocol, with its 32-bit addresses, is known as </a:t>
            </a:r>
            <a:r>
              <a:rPr lang="en-US" i="1" dirty="0" smtClean="0"/>
              <a:t>Internet Protocol Version 4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7B217"/>
                </a:solidFill>
              </a:rPr>
              <a:t>IPv4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1996: Internet Engineering Task Force (IETF) introduced </a:t>
            </a:r>
            <a:r>
              <a:rPr lang="en-US" i="1" dirty="0" smtClean="0"/>
              <a:t>Internet Protocol Version 6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7B217"/>
                </a:solidFill>
              </a:rPr>
              <a:t>IPv6</a:t>
            </a:r>
            <a:r>
              <a:rPr lang="en-US" dirty="0" smtClean="0"/>
              <a:t>) with 128-bit addresses</a:t>
            </a:r>
          </a:p>
          <a:p>
            <a:pPr lvl="1"/>
            <a:r>
              <a:rPr lang="en-US" dirty="0" smtClean="0"/>
              <a:t>Intended as the successor to IPv4</a:t>
            </a:r>
          </a:p>
          <a:p>
            <a:pPr lvl="1"/>
            <a:endParaRPr lang="en-US" dirty="0"/>
          </a:p>
          <a:p>
            <a:r>
              <a:rPr lang="en-US" dirty="0" smtClean="0"/>
              <a:t>As of 2015, vast majority of Internet traffic still carried by IPv4	</a:t>
            </a:r>
          </a:p>
          <a:p>
            <a:pPr lvl="1"/>
            <a:r>
              <a:rPr lang="en-US" dirty="0" smtClean="0"/>
              <a:t>Only 4% of users access Google services using IPv6.</a:t>
            </a:r>
          </a:p>
          <a:p>
            <a:pPr lvl="1"/>
            <a:endParaRPr lang="en-US" dirty="0"/>
          </a:p>
          <a:p>
            <a:r>
              <a:rPr lang="en-US" dirty="0" smtClean="0"/>
              <a:t>We will focus on IPv4, but will show you how to write networking code that is protocol-independent.</a:t>
            </a:r>
          </a:p>
        </p:txBody>
      </p:sp>
    </p:spTree>
    <p:extLst>
      <p:ext uri="{BB962C8B-B14F-4D97-AF65-F5344CB8AC3E}">
        <p14:creationId xmlns:p14="http://schemas.microsoft.com/office/powerpoint/2010/main" val="15794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6008" y="179646"/>
            <a:ext cx="10567416" cy="7394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IP </a:t>
            </a:r>
            <a:r>
              <a:rPr lang="en-US" dirty="0"/>
              <a:t>Addresses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6008" y="1159476"/>
            <a:ext cx="10951464" cy="2763300"/>
          </a:xfrm>
        </p:spPr>
        <p:txBody>
          <a:bodyPr>
            <a:normAutofit fontScale="92500"/>
          </a:bodyPr>
          <a:lstStyle/>
          <a:p>
            <a:r>
              <a:rPr lang="en-US" dirty="0"/>
              <a:t>32-bit IP addresses are stored in </a:t>
            </a:r>
            <a:r>
              <a:rPr lang="en-US" dirty="0">
                <a:solidFill>
                  <a:srgbClr val="F7B217"/>
                </a:solidFill>
              </a:rPr>
              <a:t>an </a:t>
            </a:r>
            <a:r>
              <a:rPr lang="en-US" i="1" dirty="0">
                <a:solidFill>
                  <a:srgbClr val="F7B217"/>
                </a:solidFill>
              </a:rPr>
              <a:t>IP address </a:t>
            </a:r>
            <a:r>
              <a:rPr lang="en-US" i="1" dirty="0" err="1">
                <a:solidFill>
                  <a:srgbClr val="F7B217"/>
                </a:solidFill>
              </a:rPr>
              <a:t>struct</a:t>
            </a:r>
            <a:endParaRPr lang="en-US" i="1" dirty="0">
              <a:solidFill>
                <a:srgbClr val="F7B217"/>
              </a:solidFill>
            </a:endParaRPr>
          </a:p>
          <a:p>
            <a:pPr lvl="1"/>
            <a:r>
              <a:rPr lang="en-US" dirty="0"/>
              <a:t>IP addresses are always stored in memory in </a:t>
            </a:r>
            <a:r>
              <a:rPr lang="en-US" i="1" dirty="0">
                <a:solidFill>
                  <a:srgbClr val="F7B217"/>
                </a:solidFill>
              </a:rPr>
              <a:t>network byte order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big-endian byte order)</a:t>
            </a:r>
          </a:p>
          <a:p>
            <a:pPr lvl="1"/>
            <a:r>
              <a:rPr lang="en-US" dirty="0"/>
              <a:t>True in general for any integer transferred in a packet header from one machine to another.</a:t>
            </a:r>
          </a:p>
          <a:p>
            <a:pPr lvl="2"/>
            <a:r>
              <a:rPr lang="en-US" dirty="0"/>
              <a:t>E.g., the port number used to identify an Internet connection.</a:t>
            </a:r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2047021" y="4548459"/>
            <a:ext cx="7449375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Internet address structure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uint32_t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network byte order (big-endian)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254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5152" y="155386"/>
            <a:ext cx="10503408" cy="823022"/>
          </a:xfrm>
        </p:spPr>
        <p:txBody>
          <a:bodyPr>
            <a:normAutofit/>
          </a:bodyPr>
          <a:lstStyle/>
          <a:p>
            <a:r>
              <a:rPr lang="en-US" dirty="0"/>
              <a:t>Dotted Decimal Notation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1652" y="1220788"/>
            <a:ext cx="8527749" cy="5180012"/>
          </a:xfrm>
        </p:spPr>
        <p:txBody>
          <a:bodyPr/>
          <a:lstStyle/>
          <a:p>
            <a:r>
              <a:rPr lang="en-US" dirty="0"/>
              <a:t>By convention, each byte in a 32-bit IP address is represented by its decimal value and separated by a period</a:t>
            </a:r>
          </a:p>
          <a:p>
            <a:pPr lvl="2"/>
            <a:r>
              <a:rPr lang="en-US" dirty="0"/>
              <a:t>IP </a:t>
            </a:r>
            <a:r>
              <a:rPr lang="en-US" dirty="0" smtClean="0"/>
              <a:t>address: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0x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80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02</a:t>
            </a:r>
            <a:r>
              <a:rPr lang="en-US" b="1" dirty="0">
                <a:solidFill>
                  <a:srgbClr val="D09E00"/>
                </a:solidFill>
                <a:latin typeface="Courier New" pitchFamily="49" charset="0"/>
              </a:rPr>
              <a:t>C2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F2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128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b="1" dirty="0" smtClean="0">
                <a:solidFill>
                  <a:srgbClr val="D09E00"/>
                </a:solidFill>
                <a:latin typeface="Courier New" pitchFamily="49" charset="0"/>
              </a:rPr>
              <a:t>194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b="1" dirty="0" smtClean="0">
                <a:solidFill>
                  <a:srgbClr val="2D2DB9"/>
                </a:solidFill>
                <a:latin typeface="Courier New" pitchFamily="49" charset="0"/>
              </a:rPr>
              <a:t>242</a:t>
            </a:r>
            <a:endParaRPr lang="en-US" b="1" dirty="0">
              <a:solidFill>
                <a:srgbClr val="D09E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getnameinfo</a:t>
            </a:r>
            <a:r>
              <a:rPr lang="en-US" dirty="0" smtClean="0"/>
              <a:t> functions (described later) to convert between IP addresses and dotted decimal format.</a:t>
            </a:r>
          </a:p>
        </p:txBody>
      </p:sp>
    </p:spTree>
    <p:extLst>
      <p:ext uri="{BB962C8B-B14F-4D97-AF65-F5344CB8AC3E}">
        <p14:creationId xmlns:p14="http://schemas.microsoft.com/office/powerpoint/2010/main" val="23642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145674"/>
            <a:ext cx="10469880" cy="844926"/>
          </a:xfrm>
        </p:spPr>
        <p:txBody>
          <a:bodyPr>
            <a:normAutofit/>
          </a:bodyPr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67892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868680" y="1176335"/>
            <a:ext cx="10469879" cy="22774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Most network applications are based on the client-server model:</a:t>
            </a:r>
          </a:p>
          <a:p>
            <a:pPr lvl="1"/>
            <a:r>
              <a:rPr lang="en-US" dirty="0"/>
              <a:t>A </a:t>
            </a:r>
            <a:r>
              <a:rPr lang="en-US" b="1" i="1" dirty="0">
                <a:solidFill>
                  <a:srgbClr val="1E3272"/>
                </a:solidFill>
              </a:rPr>
              <a:t>server</a:t>
            </a:r>
            <a:r>
              <a:rPr lang="en-US" dirty="0">
                <a:solidFill>
                  <a:srgbClr val="1E3272"/>
                </a:solidFill>
              </a:rPr>
              <a:t> </a:t>
            </a:r>
            <a:r>
              <a:rPr lang="en-US" dirty="0"/>
              <a:t>process and one or more </a:t>
            </a:r>
            <a:r>
              <a:rPr lang="en-US" b="1" i="1" dirty="0">
                <a:solidFill>
                  <a:srgbClr val="1E3272"/>
                </a:solidFill>
              </a:rPr>
              <a:t>client</a:t>
            </a:r>
            <a:r>
              <a:rPr lang="en-US" i="1" dirty="0">
                <a:solidFill>
                  <a:srgbClr val="1E3272"/>
                </a:solidFill>
              </a:rPr>
              <a:t> </a:t>
            </a:r>
            <a:r>
              <a:rPr lang="en-US" dirty="0"/>
              <a:t>processes</a:t>
            </a:r>
          </a:p>
          <a:p>
            <a:pPr lvl="1"/>
            <a:r>
              <a:rPr lang="en-US" dirty="0"/>
              <a:t>Server manages some </a:t>
            </a:r>
            <a:r>
              <a:rPr lang="en-US" b="1" i="1" dirty="0" smtClean="0">
                <a:solidFill>
                  <a:srgbClr val="1E3272"/>
                </a:solidFill>
              </a:rPr>
              <a:t>resource</a:t>
            </a:r>
            <a:endParaRPr lang="en-US" dirty="0">
              <a:solidFill>
                <a:srgbClr val="1E3272"/>
              </a:solidFill>
            </a:endParaRPr>
          </a:p>
          <a:p>
            <a:pPr lvl="1"/>
            <a:r>
              <a:rPr lang="en-US" dirty="0"/>
              <a:t>Server provides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1E3272"/>
                </a:solidFill>
              </a:rPr>
              <a:t>service</a:t>
            </a:r>
            <a:r>
              <a:rPr lang="en-US" dirty="0">
                <a:solidFill>
                  <a:srgbClr val="1E3272"/>
                </a:solidFill>
              </a:rPr>
              <a:t> </a:t>
            </a:r>
            <a:r>
              <a:rPr lang="en-US" dirty="0"/>
              <a:t>by manipulating resource for clients</a:t>
            </a:r>
          </a:p>
          <a:p>
            <a:pPr lvl="1"/>
            <a:r>
              <a:rPr lang="en-US" dirty="0"/>
              <a:t>Server activated by request from client (vending machine analogy)</a:t>
            </a:r>
          </a:p>
        </p:txBody>
      </p:sp>
      <p:sp>
        <p:nvSpPr>
          <p:cNvPr id="678915" name="Oval 3"/>
          <p:cNvSpPr>
            <a:spLocks noChangeArrowheads="1"/>
          </p:cNvSpPr>
          <p:nvPr/>
        </p:nvSpPr>
        <p:spPr bwMode="auto">
          <a:xfrm>
            <a:off x="3116263" y="4162803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dirty="0">
                <a:latin typeface="Calibri" pitchFamily="34" charset="0"/>
              </a:rPr>
              <a:t>Client</a:t>
            </a:r>
          </a:p>
          <a:p>
            <a:pPr algn="ctr" defTabSz="912813"/>
            <a:r>
              <a:rPr lang="en-US" dirty="0">
                <a:latin typeface="Calibri" pitchFamily="34" charset="0"/>
              </a:rPr>
              <a:t>process</a:t>
            </a:r>
          </a:p>
        </p:txBody>
      </p:sp>
      <p:sp>
        <p:nvSpPr>
          <p:cNvPr id="678917" name="Oval 5"/>
          <p:cNvSpPr>
            <a:spLocks noChangeArrowheads="1"/>
          </p:cNvSpPr>
          <p:nvPr/>
        </p:nvSpPr>
        <p:spPr bwMode="auto">
          <a:xfrm>
            <a:off x="6697663" y="4162803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dirty="0">
                <a:latin typeface="Calibri" pitchFamily="34" charset="0"/>
              </a:rPr>
              <a:t>process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13226" y="3994527"/>
            <a:ext cx="2560637" cy="369332"/>
            <a:chOff x="2689225" y="3994527"/>
            <a:chExt cx="2560637" cy="369332"/>
          </a:xfrm>
        </p:grpSpPr>
        <p:sp>
          <p:nvSpPr>
            <p:cNvPr id="678916" name="Line 4"/>
            <p:cNvSpPr>
              <a:spLocks noChangeShapeType="1"/>
            </p:cNvSpPr>
            <p:nvPr/>
          </p:nvSpPr>
          <p:spPr bwMode="auto">
            <a:xfrm flipH="1">
              <a:off x="2689225" y="43485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78918" name="Text Box 6"/>
            <p:cNvSpPr txBox="1">
              <a:spLocks noChangeArrowheads="1"/>
            </p:cNvSpPr>
            <p:nvPr/>
          </p:nvSpPr>
          <p:spPr bwMode="auto">
            <a:xfrm>
              <a:off x="2811645" y="3994527"/>
              <a:ext cx="232948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latin typeface="Calibri" pitchFamily="34" charset="0"/>
                </a:rPr>
                <a:t>1. Client sends request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25926" y="4793039"/>
            <a:ext cx="2632075" cy="382032"/>
            <a:chOff x="2701925" y="4793039"/>
            <a:chExt cx="2632075" cy="382032"/>
          </a:xfrm>
        </p:grpSpPr>
        <p:sp>
          <p:nvSpPr>
            <p:cNvPr id="678920" name="Line 8"/>
            <p:cNvSpPr>
              <a:spLocks noChangeShapeType="1"/>
            </p:cNvSpPr>
            <p:nvPr/>
          </p:nvSpPr>
          <p:spPr bwMode="auto">
            <a:xfrm flipH="1">
              <a:off x="2701925" y="47930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78921" name="Text Box 9"/>
            <p:cNvSpPr txBox="1">
              <a:spLocks noChangeArrowheads="1"/>
            </p:cNvSpPr>
            <p:nvPr/>
          </p:nvSpPr>
          <p:spPr bwMode="auto">
            <a:xfrm>
              <a:off x="2805295" y="4805739"/>
              <a:ext cx="252870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latin typeface="Calibri" pitchFamily="34" charset="0"/>
                </a:rPr>
                <a:t>3. Server sends response</a:t>
              </a:r>
            </a:p>
          </p:txBody>
        </p:sp>
      </p:grp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2133601" y="4745414"/>
            <a:ext cx="1042273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4. Client </a:t>
            </a:r>
          </a:p>
          <a:p>
            <a:pPr algn="ctr"/>
            <a:r>
              <a:rPr lang="en-US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i="1" dirty="0">
                <a:latin typeface="Calibri" pitchFamily="34" charset="0"/>
              </a:rPr>
              <a:t>response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743826" y="4567615"/>
            <a:ext cx="1077987" cy="1110655"/>
            <a:chOff x="6219825" y="4567614"/>
            <a:chExt cx="1077987" cy="1110655"/>
          </a:xfrm>
        </p:grpSpPr>
        <p:sp>
          <p:nvSpPr>
            <p:cNvPr id="678919" name="Text Box 7"/>
            <p:cNvSpPr txBox="1">
              <a:spLocks noChangeArrowheads="1"/>
            </p:cNvSpPr>
            <p:nvPr/>
          </p:nvSpPr>
          <p:spPr bwMode="auto">
            <a:xfrm>
              <a:off x="6219825" y="4754939"/>
              <a:ext cx="1077987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latin typeface="Calibri" pitchFamily="34" charset="0"/>
                </a:rPr>
                <a:t>2. Server </a:t>
              </a:r>
            </a:p>
            <a:p>
              <a:pPr algn="ctr"/>
              <a:r>
                <a:rPr lang="en-US" i="1" dirty="0">
                  <a:latin typeface="Calibri" pitchFamily="34" charset="0"/>
                </a:rPr>
                <a:t>handles</a:t>
              </a:r>
            </a:p>
            <a:p>
              <a:pPr algn="ctr"/>
              <a:r>
                <a:rPr lang="en-US" i="1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>
              <a:off x="6380162" y="4567614"/>
              <a:ext cx="836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678924" name="AutoShape 12"/>
          <p:cNvSpPr>
            <a:spLocks noChangeArrowheads="1"/>
          </p:cNvSpPr>
          <p:nvPr/>
        </p:nvSpPr>
        <p:spPr bwMode="auto">
          <a:xfrm>
            <a:off x="8740776" y="4264402"/>
            <a:ext cx="1089025" cy="56991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dirty="0">
                <a:latin typeface="Calibri" pitchFamily="34" charset="0"/>
              </a:rPr>
              <a:t>Resource</a:t>
            </a: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3330282" y="5906870"/>
            <a:ext cx="649951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Note: clients and servers are processes running on hosts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(can be the same or different hosts)</a:t>
            </a:r>
          </a:p>
        </p:txBody>
      </p:sp>
    </p:spTree>
    <p:extLst>
      <p:ext uri="{BB962C8B-B14F-4D97-AF65-F5344CB8AC3E}">
        <p14:creationId xmlns:p14="http://schemas.microsoft.com/office/powerpoint/2010/main" val="90173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2" y="132544"/>
            <a:ext cx="10501185" cy="810482"/>
          </a:xfrm>
        </p:spPr>
        <p:txBody>
          <a:bodyPr>
            <a:normAutofit/>
          </a:bodyPr>
          <a:lstStyle/>
          <a:p>
            <a:r>
              <a:rPr lang="en-US" dirty="0" smtClean="0"/>
              <a:t>Internet </a:t>
            </a:r>
            <a:r>
              <a:rPr lang="en-US" dirty="0"/>
              <a:t>Domain Names</a:t>
            </a: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2851150" y="2055814"/>
            <a:ext cx="60771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.net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6" name="Line 4"/>
          <p:cNvSpPr>
            <a:spLocks noChangeShapeType="1"/>
          </p:cNvSpPr>
          <p:nvPr/>
        </p:nvSpPr>
        <p:spPr bwMode="auto">
          <a:xfrm flipV="1">
            <a:off x="3125789" y="1463675"/>
            <a:ext cx="1476375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3787776" y="2055814"/>
            <a:ext cx="659135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edu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4756150" y="2055814"/>
            <a:ext cx="63496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gov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5689600" y="2055814"/>
            <a:ext cx="70594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.com</a:t>
            </a:r>
          </a:p>
        </p:txBody>
      </p:sp>
      <p:sp>
        <p:nvSpPr>
          <p:cNvPr id="699400" name="Line 8"/>
          <p:cNvSpPr>
            <a:spLocks noChangeShapeType="1"/>
          </p:cNvSpPr>
          <p:nvPr/>
        </p:nvSpPr>
        <p:spPr bwMode="auto">
          <a:xfrm flipV="1">
            <a:off x="4191001" y="1463675"/>
            <a:ext cx="411163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1" name="Line 9"/>
          <p:cNvSpPr>
            <a:spLocks noChangeShapeType="1"/>
          </p:cNvSpPr>
          <p:nvPr/>
        </p:nvSpPr>
        <p:spPr bwMode="auto">
          <a:xfrm flipH="1" flipV="1">
            <a:off x="4602163" y="1463675"/>
            <a:ext cx="42545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2" name="Line 10"/>
          <p:cNvSpPr>
            <a:spLocks noChangeShapeType="1"/>
          </p:cNvSpPr>
          <p:nvPr/>
        </p:nvSpPr>
        <p:spPr bwMode="auto">
          <a:xfrm>
            <a:off x="4602163" y="1463675"/>
            <a:ext cx="1363662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3" name="Text Box 11"/>
          <p:cNvSpPr txBox="1">
            <a:spLocks noChangeArrowheads="1"/>
          </p:cNvSpPr>
          <p:nvPr/>
        </p:nvSpPr>
        <p:spPr bwMode="auto">
          <a:xfrm>
            <a:off x="3778250" y="2984501"/>
            <a:ext cx="638296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cmu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4" name="Text Box 12"/>
          <p:cNvSpPr txBox="1">
            <a:spLocks noChangeArrowheads="1"/>
          </p:cNvSpPr>
          <p:nvPr/>
        </p:nvSpPr>
        <p:spPr bwMode="auto">
          <a:xfrm>
            <a:off x="4630738" y="2984501"/>
            <a:ext cx="110182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berkeley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5" name="Text Box 13"/>
          <p:cNvSpPr txBox="1">
            <a:spLocks noChangeArrowheads="1"/>
          </p:cNvSpPr>
          <p:nvPr/>
        </p:nvSpPr>
        <p:spPr bwMode="auto">
          <a:xfrm>
            <a:off x="2982913" y="2984501"/>
            <a:ext cx="54371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mit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6" name="Line 14"/>
          <p:cNvSpPr>
            <a:spLocks noChangeShapeType="1"/>
          </p:cNvSpPr>
          <p:nvPr/>
        </p:nvSpPr>
        <p:spPr bwMode="auto">
          <a:xfrm>
            <a:off x="4114800" y="2392364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7" name="Text Box 15"/>
          <p:cNvSpPr txBox="1">
            <a:spLocks noChangeArrowheads="1"/>
          </p:cNvSpPr>
          <p:nvPr/>
        </p:nvSpPr>
        <p:spPr bwMode="auto">
          <a:xfrm>
            <a:off x="3140075" y="3913189"/>
            <a:ext cx="39464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8" name="Text Box 16"/>
          <p:cNvSpPr txBox="1">
            <a:spLocks noChangeArrowheads="1"/>
          </p:cNvSpPr>
          <p:nvPr/>
        </p:nvSpPr>
        <p:spPr bwMode="auto">
          <a:xfrm>
            <a:off x="4640263" y="3913189"/>
            <a:ext cx="55173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ece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9" name="Line 17"/>
          <p:cNvSpPr>
            <a:spLocks noChangeShapeType="1"/>
          </p:cNvSpPr>
          <p:nvPr/>
        </p:nvSpPr>
        <p:spPr bwMode="auto">
          <a:xfrm>
            <a:off x="4114800" y="3321050"/>
            <a:ext cx="668338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2682876" y="4249739"/>
            <a:ext cx="658813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1942746" y="5762626"/>
            <a:ext cx="141294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whaleshark</a:t>
            </a:r>
            <a:endParaRPr lang="en-US" sz="2000" dirty="0">
              <a:latin typeface="Calibri" pitchFamily="34" charset="0"/>
            </a:endParaRPr>
          </a:p>
          <a:p>
            <a:pPr algn="ctr" defTabSz="912813"/>
            <a:r>
              <a:rPr lang="en-US" sz="1600" dirty="0">
                <a:latin typeface="Calibri" pitchFamily="34" charset="0"/>
              </a:rPr>
              <a:t>128.2.210.175</a:t>
            </a: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V="1">
            <a:off x="3424239" y="2365376"/>
            <a:ext cx="693737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3" name="Line 21"/>
          <p:cNvSpPr>
            <a:spLocks noChangeShapeType="1"/>
          </p:cNvSpPr>
          <p:nvPr/>
        </p:nvSpPr>
        <p:spPr bwMode="auto">
          <a:xfrm>
            <a:off x="4117976" y="2365376"/>
            <a:ext cx="665163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4" name="Line 22"/>
          <p:cNvSpPr>
            <a:spLocks noChangeShapeType="1"/>
          </p:cNvSpPr>
          <p:nvPr/>
        </p:nvSpPr>
        <p:spPr bwMode="auto">
          <a:xfrm flipV="1">
            <a:off x="3424238" y="3321050"/>
            <a:ext cx="690562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5" name="Text Box 23"/>
          <p:cNvSpPr txBox="1">
            <a:spLocks noChangeArrowheads="1"/>
          </p:cNvSpPr>
          <p:nvPr/>
        </p:nvSpPr>
        <p:spPr bwMode="auto">
          <a:xfrm>
            <a:off x="2295525" y="4841876"/>
            <a:ext cx="68738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ics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16" name="Line 24"/>
          <p:cNvSpPr>
            <a:spLocks noChangeShapeType="1"/>
          </p:cNvSpPr>
          <p:nvPr/>
        </p:nvSpPr>
        <p:spPr bwMode="auto">
          <a:xfrm>
            <a:off x="2598738" y="5178425"/>
            <a:ext cx="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7" name="Text Box 25"/>
          <p:cNvSpPr txBox="1">
            <a:spLocks noChangeArrowheads="1"/>
          </p:cNvSpPr>
          <p:nvPr/>
        </p:nvSpPr>
        <p:spPr bwMode="auto">
          <a:xfrm>
            <a:off x="3765410" y="1105732"/>
            <a:ext cx="1696277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i="1" dirty="0">
                <a:latin typeface="Calibri" pitchFamily="34" charset="0"/>
              </a:rPr>
              <a:t>unnamed root</a:t>
            </a:r>
          </a:p>
        </p:txBody>
      </p:sp>
      <p:sp>
        <p:nvSpPr>
          <p:cNvPr id="699418" name="Line 26"/>
          <p:cNvSpPr>
            <a:spLocks noChangeShapeType="1"/>
          </p:cNvSpPr>
          <p:nvPr/>
        </p:nvSpPr>
        <p:spPr bwMode="auto">
          <a:xfrm>
            <a:off x="3417889" y="4249739"/>
            <a:ext cx="592137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9" name="Text Box 27"/>
          <p:cNvSpPr txBox="1">
            <a:spLocks noChangeArrowheads="1"/>
          </p:cNvSpPr>
          <p:nvPr/>
        </p:nvSpPr>
        <p:spPr bwMode="auto">
          <a:xfrm>
            <a:off x="3830946" y="4841876"/>
            <a:ext cx="52290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pdl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0" name="Line 28"/>
          <p:cNvSpPr>
            <a:spLocks noChangeShapeType="1"/>
          </p:cNvSpPr>
          <p:nvPr/>
        </p:nvSpPr>
        <p:spPr bwMode="auto">
          <a:xfrm>
            <a:off x="4137025" y="5191125"/>
            <a:ext cx="12700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1" name="Text Box 29"/>
          <p:cNvSpPr txBox="1">
            <a:spLocks noChangeArrowheads="1"/>
          </p:cNvSpPr>
          <p:nvPr/>
        </p:nvSpPr>
        <p:spPr bwMode="auto">
          <a:xfrm>
            <a:off x="3533928" y="5775326"/>
            <a:ext cx="1275990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128.2.131.66</a:t>
            </a:r>
          </a:p>
        </p:txBody>
      </p:sp>
      <p:sp>
        <p:nvSpPr>
          <p:cNvPr id="699422" name="Text Box 30"/>
          <p:cNvSpPr txBox="1">
            <a:spLocks noChangeArrowheads="1"/>
          </p:cNvSpPr>
          <p:nvPr/>
        </p:nvSpPr>
        <p:spPr bwMode="auto">
          <a:xfrm>
            <a:off x="6086476" y="2997201"/>
            <a:ext cx="1020259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amazon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3" name="Line 31"/>
          <p:cNvSpPr>
            <a:spLocks noChangeShapeType="1"/>
          </p:cNvSpPr>
          <p:nvPr/>
        </p:nvSpPr>
        <p:spPr bwMode="auto">
          <a:xfrm>
            <a:off x="6108700" y="2366964"/>
            <a:ext cx="406400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4" name="Line 32"/>
          <p:cNvSpPr>
            <a:spLocks noChangeShapeType="1"/>
          </p:cNvSpPr>
          <p:nvPr/>
        </p:nvSpPr>
        <p:spPr bwMode="auto">
          <a:xfrm>
            <a:off x="6578600" y="3357564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5" name="Text Box 33"/>
          <p:cNvSpPr txBox="1">
            <a:spLocks noChangeArrowheads="1"/>
          </p:cNvSpPr>
          <p:nvPr/>
        </p:nvSpPr>
        <p:spPr bwMode="auto">
          <a:xfrm>
            <a:off x="5871546" y="3926577"/>
            <a:ext cx="1379985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176.32.98.166</a:t>
            </a:r>
          </a:p>
        </p:txBody>
      </p:sp>
      <p:sp>
        <p:nvSpPr>
          <p:cNvPr id="699426" name="Text Box 34"/>
          <p:cNvSpPr txBox="1">
            <a:spLocks noChangeArrowheads="1"/>
          </p:cNvSpPr>
          <p:nvPr/>
        </p:nvSpPr>
        <p:spPr bwMode="auto">
          <a:xfrm>
            <a:off x="7516813" y="2057400"/>
            <a:ext cx="2584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First-level domain names</a:t>
            </a:r>
          </a:p>
        </p:txBody>
      </p:sp>
      <p:sp>
        <p:nvSpPr>
          <p:cNvPr id="699427" name="Text Box 35"/>
          <p:cNvSpPr txBox="1">
            <a:spLocks noChangeArrowheads="1"/>
          </p:cNvSpPr>
          <p:nvPr/>
        </p:nvSpPr>
        <p:spPr bwMode="auto">
          <a:xfrm>
            <a:off x="7534275" y="2974975"/>
            <a:ext cx="28512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Second-level domain names</a:t>
            </a:r>
          </a:p>
        </p:txBody>
      </p:sp>
      <p:sp>
        <p:nvSpPr>
          <p:cNvPr id="699428" name="Text Box 36"/>
          <p:cNvSpPr txBox="1">
            <a:spLocks noChangeArrowheads="1"/>
          </p:cNvSpPr>
          <p:nvPr/>
        </p:nvSpPr>
        <p:spPr bwMode="auto">
          <a:xfrm>
            <a:off x="7516814" y="3889375"/>
            <a:ext cx="26673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Third-level domain names</a:t>
            </a:r>
          </a:p>
        </p:txBody>
      </p:sp>
    </p:spTree>
    <p:extLst>
      <p:ext uri="{BB962C8B-B14F-4D97-AF65-F5344CB8AC3E}">
        <p14:creationId xmlns:p14="http://schemas.microsoft.com/office/powerpoint/2010/main" val="38382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44456" y="112554"/>
            <a:ext cx="10503248" cy="874998"/>
          </a:xfrm>
        </p:spPr>
        <p:txBody>
          <a:bodyPr>
            <a:normAutofit/>
          </a:bodyPr>
          <a:lstStyle/>
          <a:p>
            <a:r>
              <a:rPr lang="en-US" dirty="0"/>
              <a:t>Domain Naming System (DNS)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456" y="1219200"/>
            <a:ext cx="10503248" cy="5638800"/>
          </a:xfrm>
        </p:spPr>
        <p:txBody>
          <a:bodyPr>
            <a:normAutofit/>
          </a:bodyPr>
          <a:lstStyle/>
          <a:p>
            <a:pPr marL="288925" indent="-288925" defTabSz="895350"/>
            <a:r>
              <a:rPr lang="en-US" dirty="0"/>
              <a:t>The Internet maintains </a:t>
            </a:r>
            <a:r>
              <a:rPr lang="en-US" dirty="0" smtClean="0"/>
              <a:t>a mapping </a:t>
            </a:r>
            <a:r>
              <a:rPr lang="en-US" dirty="0"/>
              <a:t>between IP addresses and domain names in a huge worldwide distributed database called </a:t>
            </a:r>
            <a:r>
              <a:rPr lang="en-US" i="1" dirty="0" smtClean="0">
                <a:solidFill>
                  <a:srgbClr val="F7B217"/>
                </a:solidFill>
              </a:rPr>
              <a:t>DNS</a:t>
            </a:r>
            <a:endParaRPr lang="en-US" dirty="0">
              <a:solidFill>
                <a:srgbClr val="F7B217"/>
              </a:solidFill>
            </a:endParaRPr>
          </a:p>
          <a:p>
            <a:pPr marL="560388" lvl="1" indent="-222250" defTabSz="895350"/>
            <a:endParaRPr lang="en-US" dirty="0" smtClean="0"/>
          </a:p>
          <a:p>
            <a:pPr marL="160338" indent="-222250" defTabSz="895350"/>
            <a:r>
              <a:rPr lang="en-US" dirty="0" smtClean="0"/>
              <a:t>Conceptually</a:t>
            </a:r>
            <a:r>
              <a:rPr lang="en-US" dirty="0"/>
              <a:t>, programmers can view the DNS database as a collection of millions of </a:t>
            </a:r>
            <a:r>
              <a:rPr lang="en-US" i="1" dirty="0"/>
              <a:t>host </a:t>
            </a:r>
            <a:r>
              <a:rPr lang="en-US" i="1" dirty="0" smtClean="0"/>
              <a:t>entries.</a:t>
            </a:r>
          </a:p>
          <a:p>
            <a:pPr marL="560388" lvl="1" indent="-222250" defTabSz="895350"/>
            <a:r>
              <a:rPr lang="en-US" dirty="0"/>
              <a:t>Each host </a:t>
            </a:r>
            <a:r>
              <a:rPr lang="en-US" dirty="0" smtClean="0"/>
              <a:t>entry defines the mapping between a set of domain names and IP addresses.</a:t>
            </a:r>
          </a:p>
          <a:p>
            <a:pPr marL="560388" lvl="1" indent="-222250" defTabSz="895350"/>
            <a:r>
              <a:rPr lang="en-US" dirty="0" smtClean="0"/>
              <a:t>In a mathematical sense, a host entry </a:t>
            </a:r>
            <a:r>
              <a:rPr lang="en-US" dirty="0"/>
              <a:t>is an equivalence class of domain names and </a:t>
            </a:r>
            <a:r>
              <a:rPr lang="en-US" dirty="0" smtClean="0"/>
              <a:t>IP addresses.</a:t>
            </a:r>
            <a:endParaRPr lang="en-US" dirty="0"/>
          </a:p>
          <a:p>
            <a:pPr marL="0" indent="0" defTabSz="895350">
              <a:buNone/>
            </a:pPr>
            <a:endParaRPr lang="en-US" dirty="0"/>
          </a:p>
          <a:p>
            <a:pPr marL="223838" indent="-223838" defTabSz="895350"/>
            <a:endParaRPr lang="en-US" sz="1600" dirty="0">
              <a:latin typeface="Courier New" pitchFamily="49" charset="0"/>
            </a:endParaRPr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88925" indent="-288925" defTabSz="895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94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2104" y="188176"/>
            <a:ext cx="10579608" cy="735368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DNS </a:t>
            </a:r>
            <a:r>
              <a:rPr lang="en-US" dirty="0" smtClean="0"/>
              <a:t>Mappings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104" y="1220788"/>
            <a:ext cx="10680192" cy="5408612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Can explore properties of DNS mappings using </a:t>
            </a:r>
            <a:r>
              <a:rPr lang="en-US" dirty="0" err="1" smtClean="0">
                <a:latin typeface="Courier New"/>
                <a:cs typeface="Courier New"/>
              </a:rPr>
              <a:t>nslookup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endParaRPr lang="en-US" dirty="0" smtClean="0">
              <a:latin typeface="+mn-lt"/>
              <a:cs typeface="Courier New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n-lt"/>
                <a:cs typeface="Courier New"/>
              </a:rPr>
              <a:t>Output edited for brevity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Each </a:t>
            </a:r>
            <a:r>
              <a:rPr lang="en-US" dirty="0"/>
              <a:t>host has a locally defined domain name </a:t>
            </a:r>
            <a:r>
              <a:rPr lang="en-US" dirty="0" err="1">
                <a:latin typeface="Courier New" pitchFamily="49" charset="0"/>
              </a:rPr>
              <a:t>localhost</a:t>
            </a:r>
            <a:r>
              <a:rPr lang="en-US" dirty="0"/>
              <a:t> which always maps to the </a:t>
            </a:r>
            <a:r>
              <a:rPr lang="en-US" i="1" dirty="0">
                <a:solidFill>
                  <a:srgbClr val="F7B217"/>
                </a:solidFill>
              </a:rPr>
              <a:t>loopback address</a:t>
            </a:r>
            <a:r>
              <a:rPr lang="en-US" dirty="0">
                <a:solidFill>
                  <a:srgbClr val="F7B217"/>
                </a:solidFill>
              </a:rPr>
              <a:t> </a:t>
            </a:r>
            <a:r>
              <a:rPr lang="en-US" dirty="0" smtClean="0">
                <a:latin typeface="Courier New" pitchFamily="49" charset="0"/>
              </a:rPr>
              <a:t>127.0.0.1</a:t>
            </a:r>
          </a:p>
          <a:p>
            <a:pPr>
              <a:spcBef>
                <a:spcPts val="1200"/>
              </a:spcBef>
            </a:pPr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endParaRPr lang="en-US" dirty="0" smtClean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latin typeface="+mn-lt"/>
              </a:rPr>
              <a:t>Use </a:t>
            </a:r>
            <a:r>
              <a:rPr lang="en-US" dirty="0" smtClean="0">
                <a:latin typeface="Courier New"/>
                <a:cs typeface="Courier New"/>
              </a:rPr>
              <a:t>hostname </a:t>
            </a:r>
            <a:r>
              <a:rPr lang="en-US" dirty="0" smtClean="0">
                <a:latin typeface="+mn-lt"/>
                <a:cs typeface="Courier New"/>
              </a:rPr>
              <a:t>to determine real domain name of local host: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2980944" y="2329867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localhost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Address: 127.0.0.1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2980944" y="4304201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hostname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13816" y="137161"/>
            <a:ext cx="10533888" cy="893128"/>
          </a:xfrm>
        </p:spPr>
        <p:txBody>
          <a:bodyPr>
            <a:normAutofit/>
          </a:bodyPr>
          <a:lstStyle/>
          <a:p>
            <a:r>
              <a:rPr lang="en-US" dirty="0"/>
              <a:t>Properties of DNS </a:t>
            </a:r>
            <a:r>
              <a:rPr lang="en-US" dirty="0" smtClean="0"/>
              <a:t>Mappings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3048" y="1220788"/>
            <a:ext cx="8701087" cy="5408612"/>
          </a:xfrm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case: </a:t>
            </a:r>
            <a:r>
              <a:rPr lang="en-US" dirty="0" smtClean="0"/>
              <a:t>one-to-one </a:t>
            </a:r>
            <a:r>
              <a:rPr lang="en-US" dirty="0"/>
              <a:t>mapping between domain name and IP </a:t>
            </a:r>
            <a:r>
              <a:rPr lang="en-US" dirty="0" smtClean="0"/>
              <a:t>address: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Multiple </a:t>
            </a:r>
            <a:r>
              <a:rPr lang="en-US" dirty="0"/>
              <a:t>domain names mapped to the same IP address: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2292096" y="2453641"/>
            <a:ext cx="5864068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Address: 128.2.210.175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2120309" y="4931664"/>
            <a:ext cx="4063282" cy="13665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cs.mit.edu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Address: 18.62.1.6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eecs.mit.edu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Address: 18.62.1.6</a:t>
            </a:r>
          </a:p>
        </p:txBody>
      </p:sp>
    </p:spTree>
    <p:extLst>
      <p:ext uri="{BB962C8B-B14F-4D97-AF65-F5344CB8AC3E}">
        <p14:creationId xmlns:p14="http://schemas.microsoft.com/office/powerpoint/2010/main" val="144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04672" y="155865"/>
            <a:ext cx="10607040" cy="785967"/>
          </a:xfrm>
        </p:spPr>
        <p:txBody>
          <a:bodyPr>
            <a:normAutofit/>
          </a:bodyPr>
          <a:lstStyle/>
          <a:p>
            <a:r>
              <a:rPr lang="en-US" dirty="0"/>
              <a:t>Properties of DNS </a:t>
            </a:r>
            <a:r>
              <a:rPr lang="en-US" dirty="0" smtClean="0"/>
              <a:t>Mappings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672" y="1086380"/>
            <a:ext cx="10680192" cy="540861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Multiple </a:t>
            </a:r>
            <a:r>
              <a:rPr lang="en-US" dirty="0"/>
              <a:t>domain names mapped to multiple IP addresses: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Some </a:t>
            </a:r>
            <a:r>
              <a:rPr lang="en-US" dirty="0"/>
              <a:t>valid domain names don’t map to any IP address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2389695" y="2138615"/>
            <a:ext cx="4480714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www.twitter.com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Address: 199.16.156.6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Address: 199.16.156.70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Address: 199.16.156.102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Address: 199.16.156.230</a:t>
            </a:r>
          </a:p>
          <a:p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linux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nslookup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twitter.com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Address: 199.16.156.102</a:t>
            </a:r>
          </a:p>
          <a:p>
            <a:r>
              <a:rPr lang="en-US" dirty="0">
                <a:latin typeface="Courier New"/>
                <a:cs typeface="Courier New"/>
              </a:rPr>
              <a:t>Address: 199.16.156.230</a:t>
            </a:r>
          </a:p>
          <a:p>
            <a:r>
              <a:rPr lang="en-US" dirty="0">
                <a:latin typeface="Courier New"/>
                <a:cs typeface="Courier New"/>
              </a:rPr>
              <a:t>Address: 199.16.156.6</a:t>
            </a:r>
          </a:p>
          <a:p>
            <a:r>
              <a:rPr lang="en-US" dirty="0">
                <a:latin typeface="Courier New"/>
                <a:cs typeface="Courier New"/>
              </a:rPr>
              <a:t>Address: 199.16.156.70</a:t>
            </a: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2380268" y="6049857"/>
            <a:ext cx="6400800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ics.cs.cmu.edu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*** Can't find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ics.cs.cmu.edu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No answer</a:t>
            </a:r>
          </a:p>
        </p:txBody>
      </p:sp>
    </p:spTree>
    <p:extLst>
      <p:ext uri="{BB962C8B-B14F-4D97-AF65-F5344CB8AC3E}">
        <p14:creationId xmlns:p14="http://schemas.microsoft.com/office/powerpoint/2010/main" val="26061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77824" y="137161"/>
            <a:ext cx="10479024" cy="804672"/>
          </a:xfrm>
        </p:spPr>
        <p:txBody>
          <a:bodyPr>
            <a:normAutofit/>
          </a:bodyPr>
          <a:lstStyle/>
          <a:p>
            <a:r>
              <a:rPr lang="en-US" dirty="0" smtClean="0"/>
              <a:t>Internet </a:t>
            </a:r>
            <a:r>
              <a:rPr lang="en-US" dirty="0"/>
              <a:t>Connections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7824" y="1116228"/>
            <a:ext cx="10588752" cy="56320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Clients and servers communicate by sending streams of bytes over </a:t>
            </a:r>
            <a:r>
              <a:rPr lang="en-US" i="1" dirty="0" smtClean="0">
                <a:solidFill>
                  <a:srgbClr val="F7B217"/>
                </a:solidFill>
              </a:rPr>
              <a:t>connections</a:t>
            </a:r>
            <a:r>
              <a:rPr lang="en-US" dirty="0" smtClean="0"/>
              <a:t>. Each connection is: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i="1" dirty="0"/>
              <a:t>Point-to-</a:t>
            </a:r>
            <a:r>
              <a:rPr lang="en-US" i="1" dirty="0" smtClean="0"/>
              <a:t>point</a:t>
            </a:r>
            <a:r>
              <a:rPr lang="en-US" dirty="0" smtClean="0"/>
              <a:t>: connects a pair of processes.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Full</a:t>
            </a:r>
            <a:r>
              <a:rPr lang="en-US" i="1" dirty="0"/>
              <a:t>-</a:t>
            </a:r>
            <a:r>
              <a:rPr lang="en-US" i="1" dirty="0" smtClean="0"/>
              <a:t>duplex</a:t>
            </a:r>
            <a:r>
              <a:rPr lang="en-US" dirty="0" smtClean="0"/>
              <a:t>: data can flow in both directions at the same time,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Reliable</a:t>
            </a:r>
            <a:r>
              <a:rPr lang="en-US" dirty="0" smtClean="0"/>
              <a:t>: stream of bytes sent by the source is eventually received by the destination in the same order it was sent. </a:t>
            </a:r>
            <a:endParaRPr lang="en-US" dirty="0"/>
          </a:p>
          <a:p>
            <a:pPr marL="0" indent="0">
              <a:lnSpc>
                <a:spcPct val="85000"/>
              </a:lnSpc>
              <a:buNone/>
            </a:pPr>
            <a:endParaRPr lang="en-US" i="1" dirty="0" smtClean="0"/>
          </a:p>
          <a:p>
            <a:pPr>
              <a:lnSpc>
                <a:spcPct val="85000"/>
              </a:lnSpc>
            </a:pPr>
            <a:r>
              <a:rPr lang="en-US" i="1" dirty="0" smtClean="0"/>
              <a:t>A </a:t>
            </a:r>
            <a:r>
              <a:rPr lang="en-US" i="1" dirty="0">
                <a:solidFill>
                  <a:srgbClr val="F7B217"/>
                </a:solidFill>
              </a:rPr>
              <a:t>socket</a:t>
            </a:r>
            <a:r>
              <a:rPr lang="en-US" dirty="0">
                <a:solidFill>
                  <a:srgbClr val="F7B217"/>
                </a:solidFill>
              </a:rPr>
              <a:t> </a:t>
            </a:r>
            <a:r>
              <a:rPr lang="en-US" dirty="0"/>
              <a:t>is an endpoint of a connection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Socket address </a:t>
            </a:r>
            <a:r>
              <a:rPr lang="en-US" dirty="0"/>
              <a:t>is an </a:t>
            </a:r>
            <a:r>
              <a:rPr lang="en-US" b="1" dirty="0" err="1">
                <a:latin typeface="Courier New" pitchFamily="49" charset="0"/>
              </a:rPr>
              <a:t>IPaddress:port</a:t>
            </a:r>
            <a:r>
              <a:rPr lang="en-US" dirty="0"/>
              <a:t> </a:t>
            </a:r>
            <a:r>
              <a:rPr lang="en-US" dirty="0" smtClean="0"/>
              <a:t> pair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 </a:t>
            </a:r>
            <a:r>
              <a:rPr lang="en-US" i="1" dirty="0">
                <a:solidFill>
                  <a:srgbClr val="F7B217"/>
                </a:solidFill>
              </a:rPr>
              <a:t>port</a:t>
            </a:r>
            <a:r>
              <a:rPr lang="en-US" dirty="0">
                <a:solidFill>
                  <a:srgbClr val="F7B217"/>
                </a:solidFill>
              </a:rPr>
              <a:t> </a:t>
            </a:r>
            <a:r>
              <a:rPr lang="en-US" dirty="0"/>
              <a:t>is a 16-bit integer that identifies a process: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F7B217"/>
                </a:solidFill>
              </a:rPr>
              <a:t>Ephemeral port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Assigned automatically </a:t>
            </a:r>
            <a:r>
              <a:rPr lang="en-US" dirty="0" smtClean="0"/>
              <a:t>by  </a:t>
            </a:r>
            <a:r>
              <a:rPr lang="en-US" dirty="0"/>
              <a:t>client </a:t>
            </a:r>
            <a:r>
              <a:rPr lang="en-US" dirty="0" smtClean="0"/>
              <a:t>kernel when </a:t>
            </a:r>
            <a:r>
              <a:rPr lang="en-US" dirty="0"/>
              <a:t>client makes a connection </a:t>
            </a:r>
            <a:r>
              <a:rPr lang="en-US" dirty="0" smtClean="0"/>
              <a:t>request.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F7B217"/>
                </a:solidFill>
              </a:rPr>
              <a:t>Well-known port</a:t>
            </a:r>
            <a:r>
              <a:rPr lang="en-US" b="1" i="1" dirty="0">
                <a:solidFill>
                  <a:srgbClr val="C00000"/>
                </a:solidFill>
              </a:rPr>
              <a:t>: </a:t>
            </a:r>
            <a:r>
              <a:rPr lang="en-US" dirty="0"/>
              <a:t>Associated with some </a:t>
            </a:r>
            <a:r>
              <a:rPr lang="en-US" i="1" dirty="0">
                <a:solidFill>
                  <a:srgbClr val="FF0000"/>
                </a:solidFill>
              </a:rPr>
              <a:t>service</a:t>
            </a:r>
            <a:r>
              <a:rPr lang="en-US" dirty="0"/>
              <a:t> provided by a server (e.g., port 80 is associated with Web servers)</a:t>
            </a:r>
          </a:p>
          <a:p>
            <a:pPr marL="0" indent="0">
              <a:lnSpc>
                <a:spcPct val="85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57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Well-known Ports and Service Names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Popular services have permanently assigned </a:t>
            </a:r>
            <a:r>
              <a:rPr lang="en-US" i="1" dirty="0" smtClean="0">
                <a:solidFill>
                  <a:srgbClr val="FF0000"/>
                </a:solidFill>
              </a:rPr>
              <a:t>well-known ports </a:t>
            </a:r>
            <a:r>
              <a:rPr lang="en-US" i="1" dirty="0" smtClean="0"/>
              <a:t>and </a:t>
            </a:r>
            <a:r>
              <a:rPr lang="en-US" dirty="0" smtClean="0"/>
              <a:t>corresponding </a:t>
            </a:r>
            <a:r>
              <a:rPr lang="en-US" i="1" dirty="0" smtClean="0">
                <a:solidFill>
                  <a:srgbClr val="FF0000"/>
                </a:solidFill>
              </a:rPr>
              <a:t>well-known service names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cho server: 7/echo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servers: 22/</a:t>
            </a:r>
            <a:r>
              <a:rPr lang="en-US" dirty="0" err="1" smtClean="0"/>
              <a:t>ssh</a:t>
            </a:r>
            <a:endParaRPr lang="en-US" dirty="0" smtClean="0"/>
          </a:p>
          <a:p>
            <a:pPr lvl="1"/>
            <a:r>
              <a:rPr lang="en-US" dirty="0" smtClean="0"/>
              <a:t>email server: 25/</a:t>
            </a:r>
            <a:r>
              <a:rPr lang="en-US" dirty="0" err="1" smtClean="0"/>
              <a:t>smtp</a:t>
            </a:r>
            <a:endParaRPr lang="en-US" dirty="0" smtClean="0"/>
          </a:p>
          <a:p>
            <a:pPr lvl="1"/>
            <a:r>
              <a:rPr lang="en-US" dirty="0" smtClean="0"/>
              <a:t>Web servers: 80/http</a:t>
            </a:r>
          </a:p>
          <a:p>
            <a:pPr lvl="1"/>
            <a:endParaRPr lang="en-US" dirty="0"/>
          </a:p>
          <a:p>
            <a:r>
              <a:rPr lang="en-US" dirty="0" smtClean="0"/>
              <a:t>Mappings between well-known ports and service names is contained in the file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etc</a:t>
            </a:r>
            <a:r>
              <a:rPr lang="en-US" dirty="0" smtClean="0">
                <a:latin typeface="Courier New"/>
                <a:cs typeface="Courier New"/>
              </a:rPr>
              <a:t>/services </a:t>
            </a:r>
            <a:r>
              <a:rPr lang="en-US" dirty="0" smtClean="0"/>
              <a:t>on each Linux machine.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00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11525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A connection is uniquely identified by the socket addresses of its endpoints (</a:t>
            </a:r>
            <a:r>
              <a:rPr lang="en-US" i="1" dirty="0">
                <a:solidFill>
                  <a:srgbClr val="C00000"/>
                </a:solidFill>
              </a:rPr>
              <a:t>socket pair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cliaddr:cliport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servaddr:servport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8264526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320926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4027489" y="4241801"/>
            <a:ext cx="421140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Connection socket pair</a:t>
            </a:r>
          </a:p>
          <a:p>
            <a:pPr algn="ctr"/>
            <a:r>
              <a:rPr lang="en-US" dirty="0">
                <a:latin typeface="Calibri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8312151" y="3881439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dirty="0">
                <a:latin typeface="Calibri" pitchFamily="34" charset="0"/>
              </a:rPr>
              <a:t>(port 80)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2457451" y="3881439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dirty="0">
                <a:latin typeface="Calibri" pitchFamily="34" charset="0"/>
              </a:rPr>
              <a:t>Client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3802063" y="4279900"/>
            <a:ext cx="445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Oval 7"/>
          <p:cNvSpPr>
            <a:spLocks noChangeAspect="1" noChangeArrowheads="1"/>
          </p:cNvSpPr>
          <p:nvPr/>
        </p:nvSpPr>
        <p:spPr bwMode="auto">
          <a:xfrm>
            <a:off x="3673475" y="4215608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Oval 8"/>
          <p:cNvSpPr>
            <a:spLocks noChangeAspect="1" noChangeArrowheads="1"/>
          </p:cNvSpPr>
          <p:nvPr/>
        </p:nvSpPr>
        <p:spPr bwMode="auto">
          <a:xfrm>
            <a:off x="8253414" y="4215608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997200" y="3000376"/>
            <a:ext cx="218681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Client socket address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>
                <a:solidFill>
                  <a:srgbClr val="00B050"/>
                </a:solidFill>
                <a:latin typeface="Calibri" pitchFamily="34" charset="0"/>
              </a:rPr>
              <a:t>51213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6681788" y="3000376"/>
            <a:ext cx="25892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Server socket address</a:t>
            </a:r>
          </a:p>
          <a:p>
            <a:pPr algn="ctr"/>
            <a:r>
              <a:rPr lang="en-US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>
                <a:solidFill>
                  <a:srgbClr val="7030A0"/>
                </a:solidFill>
                <a:latin typeface="Calibri" pitchFamily="34" charset="0"/>
              </a:rPr>
              <a:t>80</a:t>
            </a: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3802063" y="3581401"/>
            <a:ext cx="303212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7969251" y="3581401"/>
            <a:ext cx="303213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2117726" y="4905376"/>
            <a:ext cx="19952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Client host address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128.2.194.242 </a:t>
            </a:r>
            <a:endParaRPr lang="en-US" dirty="0">
              <a:solidFill>
                <a:srgbClr val="C00000"/>
              </a:solidFill>
              <a:latin typeface="Times" pitchFamily="18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7977189" y="4905376"/>
            <a:ext cx="205658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Server host address</a:t>
            </a:r>
          </a:p>
          <a:p>
            <a:pPr algn="ctr"/>
            <a:r>
              <a:rPr lang="en-US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2209800" y="6170070"/>
            <a:ext cx="256224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600" dirty="0"/>
              <a:t> is an ephemeral port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allocated by the kernel 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7887868" y="6170070"/>
            <a:ext cx="255153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600" dirty="0"/>
              <a:t> is a well-known port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associated with Web servers</a:t>
            </a:r>
          </a:p>
        </p:txBody>
      </p:sp>
    </p:spTree>
    <p:extLst>
      <p:ext uri="{BB962C8B-B14F-4D97-AF65-F5344CB8AC3E}">
        <p14:creationId xmlns:p14="http://schemas.microsoft.com/office/powerpoint/2010/main" val="179589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1905000" y="1913996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6324600" y="149225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4" name="Rectangle 16"/>
          <p:cNvSpPr>
            <a:spLocks noChangeArrowheads="1"/>
          </p:cNvSpPr>
          <p:nvPr/>
        </p:nvSpPr>
        <p:spPr bwMode="auto">
          <a:xfrm>
            <a:off x="1905000" y="4830880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5" name="Rectangle 17"/>
          <p:cNvSpPr>
            <a:spLocks noChangeArrowheads="1"/>
          </p:cNvSpPr>
          <p:nvPr/>
        </p:nvSpPr>
        <p:spPr bwMode="auto">
          <a:xfrm>
            <a:off x="6324600" y="441960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5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Ports to Identify Services</a:t>
            </a:r>
          </a:p>
        </p:txBody>
      </p:sp>
      <p:sp>
        <p:nvSpPr>
          <p:cNvPr id="713732" name="Oval 4"/>
          <p:cNvSpPr>
            <a:spLocks noChangeArrowheads="1"/>
          </p:cNvSpPr>
          <p:nvPr/>
        </p:nvSpPr>
        <p:spPr bwMode="auto">
          <a:xfrm>
            <a:off x="7834313" y="1611314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1803058" y="1612312"/>
            <a:ext cx="109254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Client host</a:t>
            </a:r>
          </a:p>
        </p:txBody>
      </p:sp>
      <p:sp>
        <p:nvSpPr>
          <p:cNvPr id="713736" name="Text Box 8"/>
          <p:cNvSpPr txBox="1">
            <a:spLocks noChangeArrowheads="1"/>
          </p:cNvSpPr>
          <p:nvPr/>
        </p:nvSpPr>
        <p:spPr bwMode="auto">
          <a:xfrm>
            <a:off x="6220324" y="1191502"/>
            <a:ext cx="240238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Server host 128.2.194.242</a:t>
            </a:r>
          </a:p>
        </p:txBody>
      </p:sp>
      <p:sp>
        <p:nvSpPr>
          <p:cNvPr id="713737" name="Line 9"/>
          <p:cNvSpPr>
            <a:spLocks noChangeShapeType="1"/>
          </p:cNvSpPr>
          <p:nvPr/>
        </p:nvSpPr>
        <p:spPr bwMode="auto">
          <a:xfrm flipV="1">
            <a:off x="3048000" y="24828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9" name="Oval 11"/>
          <p:cNvSpPr>
            <a:spLocks noChangeArrowheads="1"/>
          </p:cNvSpPr>
          <p:nvPr/>
        </p:nvSpPr>
        <p:spPr bwMode="auto">
          <a:xfrm>
            <a:off x="7848600" y="2559051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0" name="Text Box 12"/>
          <p:cNvSpPr txBox="1">
            <a:spLocks noChangeArrowheads="1"/>
          </p:cNvSpPr>
          <p:nvPr/>
        </p:nvSpPr>
        <p:spPr bwMode="auto">
          <a:xfrm>
            <a:off x="3365500" y="1657350"/>
            <a:ext cx="26543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128.2.194.242:80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Web server)</a:t>
            </a:r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 flipV="1">
            <a:off x="7467600" y="21780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3" name="Oval 15"/>
          <p:cNvSpPr>
            <a:spLocks noChangeArrowheads="1"/>
          </p:cNvSpPr>
          <p:nvPr/>
        </p:nvSpPr>
        <p:spPr bwMode="auto">
          <a:xfrm>
            <a:off x="7834313" y="4538664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46" name="Line 18"/>
          <p:cNvSpPr>
            <a:spLocks noChangeShapeType="1"/>
          </p:cNvSpPr>
          <p:nvPr/>
        </p:nvSpPr>
        <p:spPr bwMode="auto">
          <a:xfrm flipV="1">
            <a:off x="3048000" y="54102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8" name="Oval 20"/>
          <p:cNvSpPr>
            <a:spLocks noChangeArrowheads="1"/>
          </p:cNvSpPr>
          <p:nvPr/>
        </p:nvSpPr>
        <p:spPr bwMode="auto">
          <a:xfrm>
            <a:off x="7848600" y="5486401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9" name="Text Box 21"/>
          <p:cNvSpPr txBox="1">
            <a:spLocks noChangeArrowheads="1"/>
          </p:cNvSpPr>
          <p:nvPr/>
        </p:nvSpPr>
        <p:spPr bwMode="auto">
          <a:xfrm>
            <a:off x="3679826" y="4603751"/>
            <a:ext cx="199272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128.2.194.242:7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echo server)</a:t>
            </a:r>
          </a:p>
        </p:txBody>
      </p:sp>
      <p:sp>
        <p:nvSpPr>
          <p:cNvPr id="713750" name="Line 22"/>
          <p:cNvSpPr>
            <a:spLocks noChangeShapeType="1"/>
          </p:cNvSpPr>
          <p:nvPr/>
        </p:nvSpPr>
        <p:spPr bwMode="auto">
          <a:xfrm>
            <a:off x="7467600" y="548640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8" name="Oval 10"/>
          <p:cNvSpPr>
            <a:spLocks noChangeArrowheads="1"/>
          </p:cNvSpPr>
          <p:nvPr/>
        </p:nvSpPr>
        <p:spPr bwMode="auto">
          <a:xfrm>
            <a:off x="6477000" y="225425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47" name="Oval 19"/>
          <p:cNvSpPr>
            <a:spLocks noChangeArrowheads="1"/>
          </p:cNvSpPr>
          <p:nvPr/>
        </p:nvSpPr>
        <p:spPr bwMode="auto">
          <a:xfrm>
            <a:off x="6477000" y="518160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31" name="Oval 3"/>
          <p:cNvSpPr>
            <a:spLocks noChangeArrowheads="1"/>
          </p:cNvSpPr>
          <p:nvPr/>
        </p:nvSpPr>
        <p:spPr bwMode="auto">
          <a:xfrm>
            <a:off x="2099042" y="2239434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13742" name="Oval 14"/>
          <p:cNvSpPr>
            <a:spLocks noChangeArrowheads="1"/>
          </p:cNvSpPr>
          <p:nvPr/>
        </p:nvSpPr>
        <p:spPr bwMode="auto">
          <a:xfrm>
            <a:off x="2099042" y="5169488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46783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4" grpId="0" animBg="1"/>
      <p:bldP spid="713745" grpId="0" animBg="1"/>
      <p:bldP spid="713743" grpId="0" animBg="1"/>
      <p:bldP spid="713746" grpId="0" animBg="1"/>
      <p:bldP spid="713748" grpId="0" animBg="1"/>
      <p:bldP spid="713749" grpId="0"/>
      <p:bldP spid="713750" grpId="0" animBg="1"/>
      <p:bldP spid="713747" grpId="0" animBg="1"/>
      <p:bldP spid="7137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8704"/>
            <a:ext cx="6477000" cy="573087"/>
          </a:xfrm>
        </p:spPr>
        <p:txBody>
          <a:bodyPr vert="horz" lIns="91294" tIns="45647" rIns="91294" bIns="45647" rtlCol="0" anchor="t">
            <a:normAutofit fontScale="90000"/>
          </a:bodyPr>
          <a:lstStyle/>
          <a:p>
            <a:r>
              <a:rPr lang="en-US"/>
              <a:t>Basic Internet Components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450" y="1295400"/>
            <a:ext cx="8502951" cy="4953000"/>
          </a:xfrm>
        </p:spPr>
        <p:txBody>
          <a:bodyPr vert="horz" lIns="91294" tIns="45647" rIns="91294" bIns="45647" rtlCol="0">
            <a:normAutofit fontScale="77500" lnSpcReduction="20000"/>
          </a:bodyPr>
          <a:lstStyle/>
          <a:p>
            <a:r>
              <a:rPr lang="en-US" dirty="0" smtClean="0"/>
              <a:t>Internet backbone:</a:t>
            </a:r>
          </a:p>
          <a:p>
            <a:pPr lvl="1"/>
            <a:r>
              <a:rPr lang="en-US" dirty="0" smtClean="0"/>
              <a:t>collection </a:t>
            </a:r>
            <a:r>
              <a:rPr lang="en-US" dirty="0"/>
              <a:t>of routers (nationwide or worldwide) connected by high-speed point-to-point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Internet Exchange Points (IXP):</a:t>
            </a:r>
          </a:p>
          <a:p>
            <a:pPr lvl="1"/>
            <a:r>
              <a:rPr lang="en-US" dirty="0" smtClean="0"/>
              <a:t>router </a:t>
            </a:r>
            <a:r>
              <a:rPr lang="en-US" dirty="0"/>
              <a:t>that connects multiple backbones </a:t>
            </a:r>
            <a:r>
              <a:rPr lang="en-US" dirty="0" smtClean="0"/>
              <a:t>(often referred </a:t>
            </a:r>
            <a:r>
              <a:rPr lang="en-US" dirty="0"/>
              <a:t>to as peers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Also called Network Access Points (NAP)</a:t>
            </a:r>
          </a:p>
          <a:p>
            <a:r>
              <a:rPr lang="en-US" dirty="0" smtClean="0"/>
              <a:t>Regional networks:</a:t>
            </a:r>
          </a:p>
          <a:p>
            <a:pPr lvl="1"/>
            <a:r>
              <a:rPr lang="en-US" dirty="0" smtClean="0"/>
              <a:t>smaller </a:t>
            </a:r>
            <a:r>
              <a:rPr lang="en-US" dirty="0"/>
              <a:t>backbones that cover smaller geographical areas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e.g., cities or states) </a:t>
            </a:r>
          </a:p>
          <a:p>
            <a:r>
              <a:rPr lang="en-US" dirty="0" smtClean="0"/>
              <a:t>Point of presence (POP):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that is connected to the </a:t>
            </a:r>
            <a:r>
              <a:rPr lang="en-US" dirty="0" smtClean="0"/>
              <a:t>Internet</a:t>
            </a:r>
            <a:endParaRPr lang="en-US" dirty="0"/>
          </a:p>
          <a:p>
            <a:r>
              <a:rPr lang="en-US" dirty="0" smtClean="0"/>
              <a:t>Internet Service Providers (ISPs):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dial-up or direct access to </a:t>
            </a:r>
            <a:r>
              <a:rPr lang="en-US" dirty="0" smtClean="0"/>
              <a:t>POPs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9" name="Rectangle 19"/>
          <p:cNvSpPr>
            <a:spLocks noChangeArrowheads="1"/>
          </p:cNvSpPr>
          <p:nvPr/>
        </p:nvSpPr>
        <p:spPr bwMode="auto">
          <a:xfrm>
            <a:off x="2590800" y="1295400"/>
            <a:ext cx="2971800" cy="2438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62" name="AutoShape 2"/>
          <p:cNvSpPr>
            <a:spLocks noChangeArrowheads="1"/>
          </p:cNvSpPr>
          <p:nvPr/>
        </p:nvSpPr>
        <p:spPr bwMode="auto">
          <a:xfrm flipV="1">
            <a:off x="730250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12" name="Rectangle 52"/>
          <p:cNvSpPr>
            <a:spLocks noGrp="1" noChangeArrowheads="1"/>
          </p:cNvSpPr>
          <p:nvPr>
            <p:ph type="title"/>
          </p:nvPr>
        </p:nvSpPr>
        <p:spPr>
          <a:xfrm>
            <a:off x="850392" y="153432"/>
            <a:ext cx="10497312" cy="805418"/>
          </a:xfrm>
        </p:spPr>
        <p:txBody>
          <a:bodyPr>
            <a:normAutofit/>
          </a:bodyPr>
          <a:lstStyle/>
          <a:p>
            <a:r>
              <a:rPr lang="en-US" dirty="0"/>
              <a:t>Hardware </a:t>
            </a:r>
            <a:r>
              <a:rPr lang="en-US" dirty="0" smtClean="0"/>
              <a:t>Organization </a:t>
            </a:r>
            <a:r>
              <a:rPr lang="en-US" dirty="0"/>
              <a:t>of a Network Host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8539164" y="2819400"/>
            <a:ext cx="909637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main</a:t>
            </a:r>
          </a:p>
          <a:p>
            <a:pPr algn="ctr"/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706565" name="AutoShape 5"/>
          <p:cNvSpPr>
            <a:spLocks noChangeArrowheads="1"/>
          </p:cNvSpPr>
          <p:nvPr/>
        </p:nvSpPr>
        <p:spPr bwMode="auto">
          <a:xfrm>
            <a:off x="7015163" y="3021228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6100764" y="3003550"/>
            <a:ext cx="909637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I/O </a:t>
            </a:r>
          </a:p>
          <a:p>
            <a:pPr algn="ctr"/>
            <a:r>
              <a:rPr lang="en-US" dirty="0">
                <a:latin typeface="Calibri" pitchFamily="34" charset="0"/>
              </a:rPr>
              <a:t>bridge</a:t>
            </a:r>
          </a:p>
        </p:txBody>
      </p:sp>
      <p:sp>
        <p:nvSpPr>
          <p:cNvPr id="706567" name="AutoShape 7"/>
          <p:cNvSpPr>
            <a:spLocks noChangeArrowheads="1"/>
          </p:cNvSpPr>
          <p:nvPr/>
        </p:nvSpPr>
        <p:spPr bwMode="auto">
          <a:xfrm>
            <a:off x="4616450" y="3021228"/>
            <a:ext cx="1479550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68" name="Rectangle 8"/>
          <p:cNvSpPr>
            <a:spLocks noChangeArrowheads="1"/>
          </p:cNvSpPr>
          <p:nvPr/>
        </p:nvSpPr>
        <p:spPr bwMode="auto">
          <a:xfrm>
            <a:off x="2743200" y="3003550"/>
            <a:ext cx="1873250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MI</a:t>
            </a:r>
          </a:p>
        </p:txBody>
      </p:sp>
      <p:sp>
        <p:nvSpPr>
          <p:cNvPr id="706569" name="Rectangle 9"/>
          <p:cNvSpPr>
            <a:spLocks noChangeArrowheads="1"/>
          </p:cNvSpPr>
          <p:nvPr/>
        </p:nvSpPr>
        <p:spPr bwMode="auto">
          <a:xfrm>
            <a:off x="3659188" y="16764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3659188" y="18288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3659188" y="19812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2" name="Rectangle 12"/>
          <p:cNvSpPr>
            <a:spLocks noChangeArrowheads="1"/>
          </p:cNvSpPr>
          <p:nvPr/>
        </p:nvSpPr>
        <p:spPr bwMode="auto">
          <a:xfrm>
            <a:off x="3659188" y="21336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3" name="Rectangle 13"/>
          <p:cNvSpPr>
            <a:spLocks noChangeArrowheads="1"/>
          </p:cNvSpPr>
          <p:nvPr/>
        </p:nvSpPr>
        <p:spPr bwMode="auto">
          <a:xfrm>
            <a:off x="3659188" y="22860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4" name="AutoShape 14"/>
          <p:cNvSpPr>
            <a:spLocks noChangeArrowheads="1"/>
          </p:cNvSpPr>
          <p:nvPr/>
        </p:nvSpPr>
        <p:spPr bwMode="auto">
          <a:xfrm>
            <a:off x="4387850" y="1676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5" name="AutoShape 15"/>
          <p:cNvSpPr>
            <a:spLocks noChangeArrowheads="1"/>
          </p:cNvSpPr>
          <p:nvPr/>
        </p:nvSpPr>
        <p:spPr bwMode="auto">
          <a:xfrm flipH="1">
            <a:off x="4387850" y="2057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76" name="Rectangle 16"/>
          <p:cNvSpPr>
            <a:spLocks noChangeArrowheads="1"/>
          </p:cNvSpPr>
          <p:nvPr/>
        </p:nvSpPr>
        <p:spPr bwMode="auto">
          <a:xfrm>
            <a:off x="4876800" y="1524000"/>
            <a:ext cx="5334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ALU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3376614" y="1355725"/>
            <a:ext cx="126194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register file</a:t>
            </a:r>
          </a:p>
        </p:txBody>
      </p:sp>
      <p:sp>
        <p:nvSpPr>
          <p:cNvPr id="706578" name="AutoShape 18"/>
          <p:cNvSpPr>
            <a:spLocks noChangeArrowheads="1"/>
          </p:cNvSpPr>
          <p:nvPr/>
        </p:nvSpPr>
        <p:spPr bwMode="auto">
          <a:xfrm>
            <a:off x="3690552" y="2489886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2492376" y="990600"/>
            <a:ext cx="10326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CPU chip</a:t>
            </a:r>
          </a:p>
        </p:txBody>
      </p:sp>
      <p:sp>
        <p:nvSpPr>
          <p:cNvPr id="706581" name="Text Box 21"/>
          <p:cNvSpPr txBox="1">
            <a:spLocks noChangeArrowheads="1"/>
          </p:cNvSpPr>
          <p:nvPr/>
        </p:nvSpPr>
        <p:spPr bwMode="auto">
          <a:xfrm>
            <a:off x="5524500" y="2286000"/>
            <a:ext cx="124034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system bus</a:t>
            </a:r>
          </a:p>
        </p:txBody>
      </p:sp>
      <p:sp>
        <p:nvSpPr>
          <p:cNvPr id="706582" name="Line 22"/>
          <p:cNvSpPr>
            <a:spLocks noChangeShapeType="1"/>
          </p:cNvSpPr>
          <p:nvPr/>
        </p:nvSpPr>
        <p:spPr bwMode="auto">
          <a:xfrm flipH="1">
            <a:off x="5410200" y="25908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3" name="Text Box 23"/>
          <p:cNvSpPr txBox="1">
            <a:spLocks noChangeArrowheads="1"/>
          </p:cNvSpPr>
          <p:nvPr/>
        </p:nvSpPr>
        <p:spPr bwMode="auto">
          <a:xfrm>
            <a:off x="7045325" y="2286000"/>
            <a:ext cx="13815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memory bus</a:t>
            </a:r>
          </a:p>
        </p:txBody>
      </p:sp>
      <p:sp>
        <p:nvSpPr>
          <p:cNvPr id="706584" name="Line 24"/>
          <p:cNvSpPr>
            <a:spLocks noChangeShapeType="1"/>
          </p:cNvSpPr>
          <p:nvPr/>
        </p:nvSpPr>
        <p:spPr bwMode="auto">
          <a:xfrm>
            <a:off x="7696200" y="2590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5" name="AutoShape 25"/>
          <p:cNvSpPr>
            <a:spLocks noChangeArrowheads="1"/>
          </p:cNvSpPr>
          <p:nvPr/>
        </p:nvSpPr>
        <p:spPr bwMode="auto">
          <a:xfrm>
            <a:off x="6324600" y="3581400"/>
            <a:ext cx="495300" cy="7620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6" name="Rectangle 26"/>
          <p:cNvSpPr>
            <a:spLocks noChangeArrowheads="1"/>
          </p:cNvSpPr>
          <p:nvPr/>
        </p:nvSpPr>
        <p:spPr bwMode="auto">
          <a:xfrm>
            <a:off x="688340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disk </a:t>
            </a:r>
          </a:p>
          <a:p>
            <a:pPr algn="ctr"/>
            <a:r>
              <a:rPr lang="en-US" dirty="0">
                <a:latin typeface="Calibri" pitchFamily="34" charset="0"/>
              </a:rPr>
              <a:t>controller</a:t>
            </a:r>
          </a:p>
        </p:txBody>
      </p:sp>
      <p:sp>
        <p:nvSpPr>
          <p:cNvPr id="706587" name="AutoShape 27"/>
          <p:cNvSpPr>
            <a:spLocks noChangeArrowheads="1"/>
          </p:cNvSpPr>
          <p:nvPr/>
        </p:nvSpPr>
        <p:spPr bwMode="auto">
          <a:xfrm flipV="1">
            <a:off x="509905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8" name="Rectangle 28"/>
          <p:cNvSpPr>
            <a:spLocks noChangeArrowheads="1"/>
          </p:cNvSpPr>
          <p:nvPr/>
        </p:nvSpPr>
        <p:spPr bwMode="auto">
          <a:xfrm>
            <a:off x="467995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graphics</a:t>
            </a:r>
          </a:p>
          <a:p>
            <a:pPr algn="ctr"/>
            <a:r>
              <a:rPr lang="en-US" dirty="0">
                <a:latin typeface="Calibri" pitchFamily="34" charset="0"/>
              </a:rPr>
              <a:t>adapter</a:t>
            </a:r>
          </a:p>
        </p:txBody>
      </p:sp>
      <p:sp>
        <p:nvSpPr>
          <p:cNvPr id="706589" name="AutoShape 29"/>
          <p:cNvSpPr>
            <a:spLocks noChangeArrowheads="1"/>
          </p:cNvSpPr>
          <p:nvPr/>
        </p:nvSpPr>
        <p:spPr bwMode="auto">
          <a:xfrm flipV="1">
            <a:off x="3422650" y="4377724"/>
            <a:ext cx="495300" cy="719438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90" name="Rectangle 30"/>
          <p:cNvSpPr>
            <a:spLocks noChangeArrowheads="1"/>
          </p:cNvSpPr>
          <p:nvPr/>
        </p:nvSpPr>
        <p:spPr bwMode="auto">
          <a:xfrm>
            <a:off x="3079750" y="5105400"/>
            <a:ext cx="11430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USB</a:t>
            </a:r>
          </a:p>
          <a:p>
            <a:pPr algn="ctr"/>
            <a:r>
              <a:rPr lang="en-US" dirty="0">
                <a:latin typeface="Calibri" pitchFamily="34" charset="0"/>
              </a:rPr>
              <a:t>controller</a:t>
            </a:r>
          </a:p>
        </p:txBody>
      </p:sp>
      <p:sp>
        <p:nvSpPr>
          <p:cNvPr id="706591" name="Line 31"/>
          <p:cNvSpPr>
            <a:spLocks noChangeShapeType="1"/>
          </p:cNvSpPr>
          <p:nvPr/>
        </p:nvSpPr>
        <p:spPr bwMode="auto">
          <a:xfrm>
            <a:off x="3308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92" name="Line 32"/>
          <p:cNvSpPr>
            <a:spLocks noChangeShapeType="1"/>
          </p:cNvSpPr>
          <p:nvPr/>
        </p:nvSpPr>
        <p:spPr bwMode="auto">
          <a:xfrm>
            <a:off x="4070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93" name="Text Box 33"/>
          <p:cNvSpPr txBox="1">
            <a:spLocks noChangeArrowheads="1"/>
          </p:cNvSpPr>
          <p:nvPr/>
        </p:nvSpPr>
        <p:spPr bwMode="auto">
          <a:xfrm>
            <a:off x="2873376" y="5867400"/>
            <a:ext cx="82586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mouse</a:t>
            </a:r>
          </a:p>
        </p:txBody>
      </p:sp>
      <p:sp>
        <p:nvSpPr>
          <p:cNvPr id="706594" name="Text Box 34"/>
          <p:cNvSpPr txBox="1">
            <a:spLocks noChangeArrowheads="1"/>
          </p:cNvSpPr>
          <p:nvPr/>
        </p:nvSpPr>
        <p:spPr bwMode="auto">
          <a:xfrm>
            <a:off x="3551238" y="5867400"/>
            <a:ext cx="10743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keyboard</a:t>
            </a:r>
          </a:p>
        </p:txBody>
      </p:sp>
      <p:sp>
        <p:nvSpPr>
          <p:cNvPr id="706595" name="Line 35"/>
          <p:cNvSpPr>
            <a:spLocks noChangeShapeType="1"/>
          </p:cNvSpPr>
          <p:nvPr/>
        </p:nvSpPr>
        <p:spPr bwMode="auto">
          <a:xfrm>
            <a:off x="53657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96" name="Text Box 36"/>
          <p:cNvSpPr txBox="1">
            <a:spLocks noChangeArrowheads="1"/>
          </p:cNvSpPr>
          <p:nvPr/>
        </p:nvSpPr>
        <p:spPr bwMode="auto">
          <a:xfrm>
            <a:off x="4868864" y="5867400"/>
            <a:ext cx="9582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monitor</a:t>
            </a:r>
          </a:p>
        </p:txBody>
      </p:sp>
      <p:sp>
        <p:nvSpPr>
          <p:cNvPr id="706597" name="Line 37"/>
          <p:cNvSpPr>
            <a:spLocks noChangeShapeType="1"/>
          </p:cNvSpPr>
          <p:nvPr/>
        </p:nvSpPr>
        <p:spPr bwMode="auto">
          <a:xfrm>
            <a:off x="7543800" y="563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98" name="AutoShape 38"/>
          <p:cNvSpPr>
            <a:spLocks noChangeArrowheads="1"/>
          </p:cNvSpPr>
          <p:nvPr/>
        </p:nvSpPr>
        <p:spPr bwMode="auto">
          <a:xfrm>
            <a:off x="7239000" y="6019800"/>
            <a:ext cx="609600" cy="609600"/>
          </a:xfrm>
          <a:prstGeom prst="can">
            <a:avLst>
              <a:gd name="adj" fmla="val 25000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disk</a:t>
            </a:r>
          </a:p>
        </p:txBody>
      </p:sp>
      <p:sp>
        <p:nvSpPr>
          <p:cNvPr id="706599" name="AutoShape 39"/>
          <p:cNvSpPr>
            <a:spLocks noChangeArrowheads="1"/>
          </p:cNvSpPr>
          <p:nvPr/>
        </p:nvSpPr>
        <p:spPr bwMode="auto">
          <a:xfrm>
            <a:off x="2514600" y="41783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0" name="Rectangle 40"/>
          <p:cNvSpPr>
            <a:spLocks noChangeArrowheads="1"/>
          </p:cNvSpPr>
          <p:nvPr/>
        </p:nvSpPr>
        <p:spPr bwMode="auto">
          <a:xfrm>
            <a:off x="3590925" y="4348163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1" name="Rectangle 41"/>
          <p:cNvSpPr>
            <a:spLocks noChangeArrowheads="1"/>
          </p:cNvSpPr>
          <p:nvPr/>
        </p:nvSpPr>
        <p:spPr bwMode="auto">
          <a:xfrm>
            <a:off x="5267325" y="4338638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2" name="Rectangle 42"/>
          <p:cNvSpPr>
            <a:spLocks noChangeArrowheads="1"/>
          </p:cNvSpPr>
          <p:nvPr/>
        </p:nvSpPr>
        <p:spPr bwMode="auto">
          <a:xfrm>
            <a:off x="7473951" y="4329113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3" name="Text Box 43"/>
          <p:cNvSpPr txBox="1">
            <a:spLocks noChangeArrowheads="1"/>
          </p:cNvSpPr>
          <p:nvPr/>
        </p:nvSpPr>
        <p:spPr bwMode="auto">
          <a:xfrm>
            <a:off x="6188075" y="4483100"/>
            <a:ext cx="8915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I/O bus</a:t>
            </a:r>
          </a:p>
        </p:txBody>
      </p:sp>
      <p:sp>
        <p:nvSpPr>
          <p:cNvPr id="706604" name="Rectangle 44"/>
          <p:cNvSpPr>
            <a:spLocks noChangeArrowheads="1"/>
          </p:cNvSpPr>
          <p:nvPr/>
        </p:nvSpPr>
        <p:spPr bwMode="auto">
          <a:xfrm>
            <a:off x="6491289" y="4267200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5" name="Rectangle 45"/>
          <p:cNvSpPr>
            <a:spLocks noChangeArrowheads="1"/>
          </p:cNvSpPr>
          <p:nvPr/>
        </p:nvSpPr>
        <p:spPr bwMode="auto">
          <a:xfrm>
            <a:off x="83820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6" name="Rectangle 46"/>
          <p:cNvSpPr>
            <a:spLocks noChangeArrowheads="1"/>
          </p:cNvSpPr>
          <p:nvPr/>
        </p:nvSpPr>
        <p:spPr bwMode="auto">
          <a:xfrm>
            <a:off x="86868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7" name="AutoShape 47"/>
          <p:cNvSpPr>
            <a:spLocks noChangeArrowheads="1"/>
          </p:cNvSpPr>
          <p:nvPr/>
        </p:nvSpPr>
        <p:spPr bwMode="auto">
          <a:xfrm>
            <a:off x="8978900" y="4191000"/>
            <a:ext cx="279400" cy="91440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08" name="Text Box 48"/>
          <p:cNvSpPr txBox="1">
            <a:spLocks noChangeArrowheads="1"/>
          </p:cNvSpPr>
          <p:nvPr/>
        </p:nvSpPr>
        <p:spPr bwMode="auto">
          <a:xfrm>
            <a:off x="7856539" y="3870325"/>
            <a:ext cx="165301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Expansion slots</a:t>
            </a:r>
          </a:p>
        </p:txBody>
      </p:sp>
      <p:sp>
        <p:nvSpPr>
          <p:cNvPr id="706609" name="Rectangle 49"/>
          <p:cNvSpPr>
            <a:spLocks noChangeArrowheads="1"/>
          </p:cNvSpPr>
          <p:nvPr/>
        </p:nvSpPr>
        <p:spPr bwMode="auto">
          <a:xfrm>
            <a:off x="8477250" y="5113638"/>
            <a:ext cx="1295400" cy="5207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dirty="0">
                <a:latin typeface="Calibri" pitchFamily="34" charset="0"/>
              </a:rPr>
              <a:t>adapter</a:t>
            </a:r>
          </a:p>
        </p:txBody>
      </p:sp>
      <p:sp>
        <p:nvSpPr>
          <p:cNvPr id="706610" name="Line 50"/>
          <p:cNvSpPr>
            <a:spLocks noChangeShapeType="1"/>
          </p:cNvSpPr>
          <p:nvPr/>
        </p:nvSpPr>
        <p:spPr bwMode="auto">
          <a:xfrm>
            <a:off x="9124950" y="56470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611" name="AutoShape 51"/>
          <p:cNvSpPr>
            <a:spLocks noChangeArrowheads="1"/>
          </p:cNvSpPr>
          <p:nvPr/>
        </p:nvSpPr>
        <p:spPr bwMode="auto">
          <a:xfrm>
            <a:off x="8343900" y="6053438"/>
            <a:ext cx="1562100" cy="5715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25623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34964"/>
            <a:ext cx="7543800" cy="573087"/>
          </a:xfrm>
        </p:spPr>
        <p:txBody>
          <a:bodyPr vert="horz" lIns="91294" tIns="45647" rIns="91294" bIns="45647" rtlCol="0" anchor="t">
            <a:normAutofit fontScale="90000"/>
          </a:bodyPr>
          <a:lstStyle/>
          <a:p>
            <a:r>
              <a:rPr lang="en-US" dirty="0"/>
              <a:t>Internet Connection Hierarchy</a:t>
            </a: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4236474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IXP</a:t>
            </a:r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5522349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IXP</a:t>
            </a:r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3235326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Backbone</a:t>
            </a:r>
          </a:p>
        </p:txBody>
      </p:sp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7497764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Backbone</a:t>
            </a:r>
          </a:p>
        </p:txBody>
      </p:sp>
      <p:sp>
        <p:nvSpPr>
          <p:cNvPr id="693255" name="Text Box 7"/>
          <p:cNvSpPr txBox="1">
            <a:spLocks noChangeArrowheads="1"/>
          </p:cNvSpPr>
          <p:nvPr/>
        </p:nvSpPr>
        <p:spPr bwMode="auto">
          <a:xfrm>
            <a:off x="6086476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Backbone</a:t>
            </a:r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4660901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Backbone</a:t>
            </a:r>
          </a:p>
        </p:txBody>
      </p:sp>
      <p:sp>
        <p:nvSpPr>
          <p:cNvPr id="693257" name="Text Box 9"/>
          <p:cNvSpPr txBox="1">
            <a:spLocks noChangeArrowheads="1"/>
          </p:cNvSpPr>
          <p:nvPr/>
        </p:nvSpPr>
        <p:spPr bwMode="auto">
          <a:xfrm>
            <a:off x="6971422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IXP</a:t>
            </a:r>
          </a:p>
        </p:txBody>
      </p:sp>
      <p:sp>
        <p:nvSpPr>
          <p:cNvPr id="693258" name="Text Box 10"/>
          <p:cNvSpPr txBox="1">
            <a:spLocks noChangeArrowheads="1"/>
          </p:cNvSpPr>
          <p:nvPr/>
        </p:nvSpPr>
        <p:spPr bwMode="auto">
          <a:xfrm>
            <a:off x="8874126" y="32559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 </a:t>
            </a:r>
          </a:p>
        </p:txBody>
      </p:sp>
      <p:sp>
        <p:nvSpPr>
          <p:cNvPr id="693259" name="Text Box 11"/>
          <p:cNvSpPr txBox="1">
            <a:spLocks noChangeArrowheads="1"/>
          </p:cNvSpPr>
          <p:nvPr/>
        </p:nvSpPr>
        <p:spPr bwMode="auto">
          <a:xfrm>
            <a:off x="7402513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60" name="Text Box 12"/>
          <p:cNvSpPr txBox="1">
            <a:spLocks noChangeArrowheads="1"/>
          </p:cNvSpPr>
          <p:nvPr/>
        </p:nvSpPr>
        <p:spPr bwMode="auto">
          <a:xfrm>
            <a:off x="8153400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61" name="Line 13"/>
          <p:cNvSpPr>
            <a:spLocks noChangeShapeType="1"/>
          </p:cNvSpPr>
          <p:nvPr/>
        </p:nvSpPr>
        <p:spPr bwMode="auto">
          <a:xfrm flipV="1">
            <a:off x="7688264" y="2709863"/>
            <a:ext cx="446087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2" name="Line 14"/>
          <p:cNvSpPr>
            <a:spLocks noChangeShapeType="1"/>
          </p:cNvSpPr>
          <p:nvPr/>
        </p:nvSpPr>
        <p:spPr bwMode="auto">
          <a:xfrm flipH="1" flipV="1">
            <a:off x="8296275" y="2709863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3" name="Line 15"/>
          <p:cNvSpPr>
            <a:spLocks noChangeShapeType="1"/>
          </p:cNvSpPr>
          <p:nvPr/>
        </p:nvSpPr>
        <p:spPr bwMode="auto">
          <a:xfrm flipH="1" flipV="1">
            <a:off x="8448676" y="2709863"/>
            <a:ext cx="836613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4" name="Line 16"/>
          <p:cNvSpPr>
            <a:spLocks noChangeShapeType="1"/>
          </p:cNvSpPr>
          <p:nvPr/>
        </p:nvSpPr>
        <p:spPr bwMode="auto">
          <a:xfrm flipH="1" flipV="1">
            <a:off x="7323138" y="1658938"/>
            <a:ext cx="8112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5" name="Line 17"/>
          <p:cNvSpPr>
            <a:spLocks noChangeShapeType="1"/>
          </p:cNvSpPr>
          <p:nvPr/>
        </p:nvSpPr>
        <p:spPr bwMode="auto">
          <a:xfrm flipH="1" flipV="1">
            <a:off x="5897564" y="1658938"/>
            <a:ext cx="2236787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6" name="Line 18"/>
          <p:cNvSpPr>
            <a:spLocks noChangeShapeType="1"/>
          </p:cNvSpPr>
          <p:nvPr/>
        </p:nvSpPr>
        <p:spPr bwMode="auto">
          <a:xfrm flipV="1">
            <a:off x="5253038" y="1658938"/>
            <a:ext cx="22066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7" name="Line 19"/>
          <p:cNvSpPr>
            <a:spLocks noChangeShapeType="1"/>
          </p:cNvSpPr>
          <p:nvPr/>
        </p:nvSpPr>
        <p:spPr bwMode="auto">
          <a:xfrm flipV="1">
            <a:off x="5253039" y="1658938"/>
            <a:ext cx="1825625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8" name="Line 20"/>
          <p:cNvSpPr>
            <a:spLocks noChangeShapeType="1"/>
          </p:cNvSpPr>
          <p:nvPr/>
        </p:nvSpPr>
        <p:spPr bwMode="auto">
          <a:xfrm flipH="1" flipV="1">
            <a:off x="4471988" y="1658938"/>
            <a:ext cx="78105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9" name="Line 21"/>
          <p:cNvSpPr>
            <a:spLocks noChangeShapeType="1"/>
          </p:cNvSpPr>
          <p:nvPr/>
        </p:nvSpPr>
        <p:spPr bwMode="auto">
          <a:xfrm flipH="1" flipV="1">
            <a:off x="5708650" y="1658938"/>
            <a:ext cx="1049338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0" name="Line 22"/>
          <p:cNvSpPr>
            <a:spLocks noChangeShapeType="1"/>
          </p:cNvSpPr>
          <p:nvPr/>
        </p:nvSpPr>
        <p:spPr bwMode="auto">
          <a:xfrm flipV="1">
            <a:off x="3806826" y="1658938"/>
            <a:ext cx="665163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1" name="Text Box 23"/>
          <p:cNvSpPr txBox="1">
            <a:spLocks noChangeArrowheads="1"/>
          </p:cNvSpPr>
          <p:nvPr/>
        </p:nvSpPr>
        <p:spPr bwMode="auto">
          <a:xfrm>
            <a:off x="2506663" y="4183063"/>
            <a:ext cx="143159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Regional net </a:t>
            </a:r>
          </a:p>
        </p:txBody>
      </p:sp>
      <p:sp>
        <p:nvSpPr>
          <p:cNvPr id="693272" name="Line 24"/>
          <p:cNvSpPr>
            <a:spLocks noChangeShapeType="1"/>
          </p:cNvSpPr>
          <p:nvPr/>
        </p:nvSpPr>
        <p:spPr bwMode="auto">
          <a:xfrm flipV="1">
            <a:off x="3273426" y="2709864"/>
            <a:ext cx="51117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3" name="Text Box 25"/>
          <p:cNvSpPr txBox="1">
            <a:spLocks noChangeArrowheads="1"/>
          </p:cNvSpPr>
          <p:nvPr/>
        </p:nvSpPr>
        <p:spPr bwMode="auto">
          <a:xfrm>
            <a:off x="5975350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74" name="Text Box 26"/>
          <p:cNvSpPr txBox="1">
            <a:spLocks noChangeArrowheads="1"/>
          </p:cNvSpPr>
          <p:nvPr/>
        </p:nvSpPr>
        <p:spPr bwMode="auto">
          <a:xfrm>
            <a:off x="447198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75" name="Text Box 27"/>
          <p:cNvSpPr txBox="1">
            <a:spLocks noChangeArrowheads="1"/>
          </p:cNvSpPr>
          <p:nvPr/>
        </p:nvSpPr>
        <p:spPr bwMode="auto">
          <a:xfrm>
            <a:off x="5224463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76" name="Line 28"/>
          <p:cNvSpPr>
            <a:spLocks noChangeShapeType="1"/>
          </p:cNvSpPr>
          <p:nvPr/>
        </p:nvSpPr>
        <p:spPr bwMode="auto">
          <a:xfrm flipV="1">
            <a:off x="4757739" y="2724150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7" name="Line 29"/>
          <p:cNvSpPr>
            <a:spLocks noChangeShapeType="1"/>
          </p:cNvSpPr>
          <p:nvPr/>
        </p:nvSpPr>
        <p:spPr bwMode="auto">
          <a:xfrm flipH="1" flipV="1">
            <a:off x="5367338" y="2724150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8" name="Line 30"/>
          <p:cNvSpPr>
            <a:spLocks noChangeShapeType="1"/>
          </p:cNvSpPr>
          <p:nvPr/>
        </p:nvSpPr>
        <p:spPr bwMode="auto">
          <a:xfrm flipH="1" flipV="1">
            <a:off x="5519738" y="2724150"/>
            <a:ext cx="836612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9" name="Text Box 31"/>
          <p:cNvSpPr txBox="1">
            <a:spLocks noChangeArrowheads="1"/>
          </p:cNvSpPr>
          <p:nvPr/>
        </p:nvSpPr>
        <p:spPr bwMode="auto">
          <a:xfrm>
            <a:off x="269875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80" name="Line 32"/>
          <p:cNvSpPr>
            <a:spLocks noChangeShapeType="1"/>
          </p:cNvSpPr>
          <p:nvPr/>
        </p:nvSpPr>
        <p:spPr bwMode="auto">
          <a:xfrm flipV="1">
            <a:off x="2360613" y="4564063"/>
            <a:ext cx="65405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1" name="Line 33"/>
          <p:cNvSpPr>
            <a:spLocks noChangeShapeType="1"/>
          </p:cNvSpPr>
          <p:nvPr/>
        </p:nvSpPr>
        <p:spPr bwMode="auto">
          <a:xfrm flipV="1">
            <a:off x="3014664" y="4564063"/>
            <a:ext cx="16192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2" name="Text Box 34"/>
          <p:cNvSpPr txBox="1">
            <a:spLocks noChangeArrowheads="1"/>
          </p:cNvSpPr>
          <p:nvPr/>
        </p:nvSpPr>
        <p:spPr bwMode="auto">
          <a:xfrm>
            <a:off x="198120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83" name="Text Box 35"/>
          <p:cNvSpPr txBox="1">
            <a:spLocks noChangeArrowheads="1"/>
          </p:cNvSpPr>
          <p:nvPr/>
        </p:nvSpPr>
        <p:spPr bwMode="auto">
          <a:xfrm>
            <a:off x="4046538" y="5932488"/>
            <a:ext cx="158246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Small Business</a:t>
            </a:r>
          </a:p>
        </p:txBody>
      </p:sp>
      <p:sp>
        <p:nvSpPr>
          <p:cNvPr id="693284" name="Line 36"/>
          <p:cNvSpPr>
            <a:spLocks noChangeShapeType="1"/>
          </p:cNvSpPr>
          <p:nvPr/>
        </p:nvSpPr>
        <p:spPr bwMode="auto">
          <a:xfrm flipV="1">
            <a:off x="4948238" y="5434014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5" name="Text Box 37"/>
          <p:cNvSpPr txBox="1">
            <a:spLocks noChangeArrowheads="1"/>
          </p:cNvSpPr>
          <p:nvPr/>
        </p:nvSpPr>
        <p:spPr bwMode="auto">
          <a:xfrm>
            <a:off x="7167563" y="4183063"/>
            <a:ext cx="1354838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Big Business</a:t>
            </a:r>
          </a:p>
        </p:txBody>
      </p:sp>
      <p:sp>
        <p:nvSpPr>
          <p:cNvPr id="693286" name="Line 38"/>
          <p:cNvSpPr>
            <a:spLocks noChangeShapeType="1"/>
          </p:cNvSpPr>
          <p:nvPr/>
        </p:nvSpPr>
        <p:spPr bwMode="auto">
          <a:xfrm>
            <a:off x="7688263" y="3608389"/>
            <a:ext cx="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7" name="Line 39"/>
          <p:cNvSpPr>
            <a:spLocks noChangeShapeType="1"/>
          </p:cNvSpPr>
          <p:nvPr/>
        </p:nvSpPr>
        <p:spPr bwMode="auto">
          <a:xfrm flipH="1" flipV="1">
            <a:off x="6356351" y="3608389"/>
            <a:ext cx="1331913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8" name="Text Box 40"/>
          <p:cNvSpPr txBox="1">
            <a:spLocks noChangeArrowheads="1"/>
          </p:cNvSpPr>
          <p:nvPr/>
        </p:nvSpPr>
        <p:spPr bwMode="auto">
          <a:xfrm>
            <a:off x="5284788" y="4183063"/>
            <a:ext cx="47799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ISP</a:t>
            </a:r>
          </a:p>
        </p:txBody>
      </p:sp>
      <p:sp>
        <p:nvSpPr>
          <p:cNvPr id="693289" name="Line 41"/>
          <p:cNvSpPr>
            <a:spLocks noChangeShapeType="1"/>
          </p:cNvSpPr>
          <p:nvPr/>
        </p:nvSpPr>
        <p:spPr bwMode="auto">
          <a:xfrm flipH="1" flipV="1">
            <a:off x="5556250" y="3608389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0" name="Text Box 42"/>
          <p:cNvSpPr txBox="1">
            <a:spLocks noChangeArrowheads="1"/>
          </p:cNvSpPr>
          <p:nvPr/>
        </p:nvSpPr>
        <p:spPr bwMode="auto">
          <a:xfrm>
            <a:off x="6127751" y="51101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 </a:t>
            </a:r>
          </a:p>
        </p:txBody>
      </p:sp>
      <p:sp>
        <p:nvSpPr>
          <p:cNvPr id="693291" name="Text Box 43"/>
          <p:cNvSpPr txBox="1">
            <a:spLocks noChangeArrowheads="1"/>
          </p:cNvSpPr>
          <p:nvPr/>
        </p:nvSpPr>
        <p:spPr bwMode="auto">
          <a:xfrm>
            <a:off x="4656138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92" name="Text Box 44"/>
          <p:cNvSpPr txBox="1">
            <a:spLocks noChangeArrowheads="1"/>
          </p:cNvSpPr>
          <p:nvPr/>
        </p:nvSpPr>
        <p:spPr bwMode="auto">
          <a:xfrm>
            <a:off x="540861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93" name="Line 45"/>
          <p:cNvSpPr>
            <a:spLocks noChangeShapeType="1"/>
          </p:cNvSpPr>
          <p:nvPr/>
        </p:nvSpPr>
        <p:spPr bwMode="auto">
          <a:xfrm flipV="1">
            <a:off x="4941889" y="4549775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4" name="Line 46"/>
          <p:cNvSpPr>
            <a:spLocks noChangeShapeType="1"/>
          </p:cNvSpPr>
          <p:nvPr/>
        </p:nvSpPr>
        <p:spPr bwMode="auto">
          <a:xfrm flipH="1" flipV="1">
            <a:off x="5549900" y="4549775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5" name="Line 47"/>
          <p:cNvSpPr>
            <a:spLocks noChangeShapeType="1"/>
          </p:cNvSpPr>
          <p:nvPr/>
        </p:nvSpPr>
        <p:spPr bwMode="auto">
          <a:xfrm flipH="1" flipV="1">
            <a:off x="5702300" y="4549775"/>
            <a:ext cx="8382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6" name="Line 48"/>
          <p:cNvSpPr>
            <a:spLocks noChangeShapeType="1"/>
          </p:cNvSpPr>
          <p:nvPr/>
        </p:nvSpPr>
        <p:spPr bwMode="auto">
          <a:xfrm flipH="1">
            <a:off x="7820025" y="4521201"/>
            <a:ext cx="24765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7" name="Text Box 49"/>
          <p:cNvSpPr txBox="1">
            <a:spLocks noChangeArrowheads="1"/>
          </p:cNvSpPr>
          <p:nvPr/>
        </p:nvSpPr>
        <p:spPr bwMode="auto">
          <a:xfrm>
            <a:off x="753586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298" name="Text Box 50"/>
          <p:cNvSpPr txBox="1">
            <a:spLocks noChangeArrowheads="1"/>
          </p:cNvSpPr>
          <p:nvPr/>
        </p:nvSpPr>
        <p:spPr bwMode="auto">
          <a:xfrm>
            <a:off x="6729413" y="5932488"/>
            <a:ext cx="1535272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 err="1">
                <a:latin typeface="Calibri" pitchFamily="34" charset="0"/>
              </a:rPr>
              <a:t>Pgh</a:t>
            </a:r>
            <a:r>
              <a:rPr lang="en-US" dirty="0">
                <a:latin typeface="Calibri" pitchFamily="34" charset="0"/>
              </a:rPr>
              <a:t> employee</a:t>
            </a:r>
          </a:p>
        </p:txBody>
      </p:sp>
      <p:sp>
        <p:nvSpPr>
          <p:cNvPr id="693299" name="Line 51"/>
          <p:cNvSpPr>
            <a:spLocks noChangeShapeType="1"/>
          </p:cNvSpPr>
          <p:nvPr/>
        </p:nvSpPr>
        <p:spPr bwMode="auto">
          <a:xfrm flipH="1">
            <a:off x="7535863" y="5384800"/>
            <a:ext cx="152400" cy="547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0" name="Text Box 52"/>
          <p:cNvSpPr txBox="1">
            <a:spLocks noChangeArrowheads="1"/>
          </p:cNvSpPr>
          <p:nvPr/>
        </p:nvSpPr>
        <p:spPr bwMode="auto">
          <a:xfrm>
            <a:off x="7620001" y="5410200"/>
            <a:ext cx="758521" cy="52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Cable</a:t>
            </a:r>
          </a:p>
          <a:p>
            <a:pPr algn="ctr" defTabSz="912813"/>
            <a:r>
              <a:rPr lang="en-US" sz="1400" dirty="0">
                <a:latin typeface="Calibri" pitchFamily="34" charset="0"/>
              </a:rPr>
              <a:t>modem</a:t>
            </a:r>
          </a:p>
        </p:txBody>
      </p:sp>
      <p:sp>
        <p:nvSpPr>
          <p:cNvPr id="693301" name="Line 53"/>
          <p:cNvSpPr>
            <a:spLocks noChangeShapeType="1"/>
          </p:cNvSpPr>
          <p:nvPr/>
        </p:nvSpPr>
        <p:spPr bwMode="auto">
          <a:xfrm>
            <a:off x="8874126" y="5384801"/>
            <a:ext cx="144463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2" name="Text Box 54"/>
          <p:cNvSpPr txBox="1">
            <a:spLocks noChangeArrowheads="1"/>
          </p:cNvSpPr>
          <p:nvPr/>
        </p:nvSpPr>
        <p:spPr bwMode="auto">
          <a:xfrm>
            <a:off x="8523288" y="5932488"/>
            <a:ext cx="144710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DC employee</a:t>
            </a:r>
          </a:p>
        </p:txBody>
      </p:sp>
      <p:sp>
        <p:nvSpPr>
          <p:cNvPr id="693303" name="Text Box 55"/>
          <p:cNvSpPr txBox="1">
            <a:spLocks noChangeArrowheads="1"/>
          </p:cNvSpPr>
          <p:nvPr/>
        </p:nvSpPr>
        <p:spPr bwMode="auto">
          <a:xfrm>
            <a:off x="8353425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304" name="Line 56"/>
          <p:cNvSpPr>
            <a:spLocks noChangeShapeType="1"/>
          </p:cNvSpPr>
          <p:nvPr/>
        </p:nvSpPr>
        <p:spPr bwMode="auto">
          <a:xfrm>
            <a:off x="8296275" y="4549775"/>
            <a:ext cx="388938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5" name="Text Box 57"/>
          <p:cNvSpPr txBox="1">
            <a:spLocks noChangeArrowheads="1"/>
          </p:cNvSpPr>
          <p:nvPr/>
        </p:nvSpPr>
        <p:spPr bwMode="auto">
          <a:xfrm>
            <a:off x="7231063" y="3713163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T3</a:t>
            </a:r>
          </a:p>
        </p:txBody>
      </p:sp>
      <p:sp>
        <p:nvSpPr>
          <p:cNvPr id="693306" name="Text Box 58"/>
          <p:cNvSpPr txBox="1">
            <a:spLocks noChangeArrowheads="1"/>
          </p:cNvSpPr>
          <p:nvPr/>
        </p:nvSpPr>
        <p:spPr bwMode="auto">
          <a:xfrm>
            <a:off x="4914900" y="5578475"/>
            <a:ext cx="404258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 </a:t>
            </a:r>
          </a:p>
        </p:txBody>
      </p:sp>
      <p:sp>
        <p:nvSpPr>
          <p:cNvPr id="693307" name="Text Box 59"/>
          <p:cNvSpPr txBox="1">
            <a:spLocks noChangeArrowheads="1"/>
          </p:cNvSpPr>
          <p:nvPr/>
        </p:nvSpPr>
        <p:spPr bwMode="auto">
          <a:xfrm>
            <a:off x="1716089" y="5946775"/>
            <a:ext cx="2035857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ISP (for individuals)</a:t>
            </a:r>
          </a:p>
        </p:txBody>
      </p:sp>
      <p:sp>
        <p:nvSpPr>
          <p:cNvPr id="693308" name="Text Box 60"/>
          <p:cNvSpPr txBox="1">
            <a:spLocks noChangeArrowheads="1"/>
          </p:cNvSpPr>
          <p:nvPr/>
        </p:nvSpPr>
        <p:spPr bwMode="auto">
          <a:xfrm>
            <a:off x="292893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dirty="0">
                <a:latin typeface="Calibri" pitchFamily="34" charset="0"/>
              </a:rPr>
              <a:t>POP</a:t>
            </a:r>
          </a:p>
        </p:txBody>
      </p:sp>
      <p:sp>
        <p:nvSpPr>
          <p:cNvPr id="693309" name="Line 61"/>
          <p:cNvSpPr>
            <a:spLocks noChangeShapeType="1"/>
          </p:cNvSpPr>
          <p:nvPr/>
        </p:nvSpPr>
        <p:spPr bwMode="auto">
          <a:xfrm flipH="1" flipV="1">
            <a:off x="3273425" y="3608389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0" name="Line 62"/>
          <p:cNvSpPr>
            <a:spLocks noChangeShapeType="1"/>
          </p:cNvSpPr>
          <p:nvPr/>
        </p:nvSpPr>
        <p:spPr bwMode="auto">
          <a:xfrm flipV="1">
            <a:off x="2247900" y="5434014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1" name="Text Box 63"/>
          <p:cNvSpPr txBox="1">
            <a:spLocks noChangeArrowheads="1"/>
          </p:cNvSpPr>
          <p:nvPr/>
        </p:nvSpPr>
        <p:spPr bwMode="auto">
          <a:xfrm>
            <a:off x="8997950" y="5476875"/>
            <a:ext cx="458760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DSL</a:t>
            </a:r>
          </a:p>
        </p:txBody>
      </p:sp>
      <p:sp>
        <p:nvSpPr>
          <p:cNvPr id="693312" name="Text Box 64"/>
          <p:cNvSpPr txBox="1">
            <a:spLocks noChangeArrowheads="1"/>
          </p:cNvSpPr>
          <p:nvPr/>
        </p:nvSpPr>
        <p:spPr bwMode="auto">
          <a:xfrm>
            <a:off x="2224088" y="5578475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</a:t>
            </a:r>
          </a:p>
        </p:txBody>
      </p:sp>
      <p:sp>
        <p:nvSpPr>
          <p:cNvPr id="693313" name="Text Box 65"/>
          <p:cNvSpPr txBox="1">
            <a:spLocks noChangeArrowheads="1"/>
          </p:cNvSpPr>
          <p:nvPr/>
        </p:nvSpPr>
        <p:spPr bwMode="auto">
          <a:xfrm>
            <a:off x="9093200" y="1981201"/>
            <a:ext cx="119917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Colocation</a:t>
            </a:r>
            <a:endParaRPr lang="en-US" i="1" dirty="0">
              <a:solidFill>
                <a:srgbClr val="C00000"/>
              </a:solidFill>
              <a:latin typeface="Calibri" pitchFamily="34" charset="0"/>
            </a:endParaRPr>
          </a:p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sites</a:t>
            </a:r>
          </a:p>
        </p:txBody>
      </p:sp>
      <p:sp>
        <p:nvSpPr>
          <p:cNvPr id="693314" name="Line 66"/>
          <p:cNvSpPr>
            <a:spLocks noChangeShapeType="1"/>
          </p:cNvSpPr>
          <p:nvPr/>
        </p:nvSpPr>
        <p:spPr bwMode="auto">
          <a:xfrm flipH="1">
            <a:off x="9361489" y="2571750"/>
            <a:ext cx="319087" cy="7048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5" name="Line 67"/>
          <p:cNvSpPr>
            <a:spLocks noChangeShapeType="1"/>
          </p:cNvSpPr>
          <p:nvPr/>
        </p:nvSpPr>
        <p:spPr bwMode="auto">
          <a:xfrm flipV="1">
            <a:off x="4328982" y="2539314"/>
            <a:ext cx="381000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6" name="Text Box 68"/>
          <p:cNvSpPr txBox="1">
            <a:spLocks noChangeArrowheads="1"/>
          </p:cNvSpPr>
          <p:nvPr/>
        </p:nvSpPr>
        <p:spPr bwMode="auto">
          <a:xfrm>
            <a:off x="1527231" y="1066800"/>
            <a:ext cx="1502334" cy="23083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Private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“peering”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agreements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between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two backbone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companies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often bypass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IXP</a:t>
            </a:r>
          </a:p>
        </p:txBody>
      </p:sp>
      <p:sp>
        <p:nvSpPr>
          <p:cNvPr id="693317" name="Line 69"/>
          <p:cNvSpPr>
            <a:spLocks noChangeShapeType="1"/>
          </p:cNvSpPr>
          <p:nvPr/>
        </p:nvSpPr>
        <p:spPr bwMode="auto">
          <a:xfrm>
            <a:off x="2909888" y="1981200"/>
            <a:ext cx="1662112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8" name="Line 70"/>
          <p:cNvSpPr>
            <a:spLocks noChangeShapeType="1"/>
          </p:cNvSpPr>
          <p:nvPr/>
        </p:nvSpPr>
        <p:spPr bwMode="auto">
          <a:xfrm flipH="1">
            <a:off x="8763000" y="2590800"/>
            <a:ext cx="838200" cy="762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 Structure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307388" cy="52244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IP (V4) Address space divided into classes: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ID Written in form </a:t>
            </a:r>
            <a:r>
              <a:rPr lang="en-US" dirty="0" err="1"/>
              <a:t>w.x.y.z</a:t>
            </a:r>
            <a:r>
              <a:rPr lang="en-US" dirty="0"/>
              <a:t>/n</a:t>
            </a:r>
          </a:p>
          <a:p>
            <a:pPr lvl="1"/>
            <a:r>
              <a:rPr lang="en-US" dirty="0"/>
              <a:t>n = number of bits in host address</a:t>
            </a:r>
          </a:p>
          <a:p>
            <a:pPr lvl="1"/>
            <a:r>
              <a:rPr lang="en-US" dirty="0"/>
              <a:t>E.g., CMU written as 128.2.0.0/16</a:t>
            </a:r>
          </a:p>
          <a:p>
            <a:pPr lvl="2"/>
            <a:r>
              <a:rPr lang="en-US" dirty="0"/>
              <a:t>Class B address</a:t>
            </a:r>
          </a:p>
          <a:p>
            <a:r>
              <a:rPr lang="en-US" dirty="0" err="1"/>
              <a:t>Unrouted</a:t>
            </a:r>
            <a:r>
              <a:rPr lang="en-US" dirty="0"/>
              <a:t> (private) IP addresses: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10.0.0.0/8   172.16.0.0/12   192.168.0.0/16</a:t>
            </a:r>
          </a:p>
        </p:txBody>
      </p:sp>
      <p:sp>
        <p:nvSpPr>
          <p:cNvPr id="710695" name="Rectangle 39"/>
          <p:cNvSpPr>
            <a:spLocks noChangeArrowheads="1"/>
          </p:cNvSpPr>
          <p:nvPr/>
        </p:nvSpPr>
        <p:spPr bwMode="auto">
          <a:xfrm>
            <a:off x="2978151" y="1981201"/>
            <a:ext cx="65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Class 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696" name="Rectangle 40"/>
          <p:cNvSpPr>
            <a:spLocks noChangeArrowheads="1"/>
          </p:cNvSpPr>
          <p:nvPr/>
        </p:nvSpPr>
        <p:spPr bwMode="auto">
          <a:xfrm>
            <a:off x="2978151" y="2362201"/>
            <a:ext cx="6444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Class B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697" name="Rectangle 41"/>
          <p:cNvSpPr>
            <a:spLocks noChangeArrowheads="1"/>
          </p:cNvSpPr>
          <p:nvPr/>
        </p:nvSpPr>
        <p:spPr bwMode="auto">
          <a:xfrm>
            <a:off x="2971801" y="2743201"/>
            <a:ext cx="6428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Class 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698" name="Rectangle 42"/>
          <p:cNvSpPr>
            <a:spLocks noChangeArrowheads="1"/>
          </p:cNvSpPr>
          <p:nvPr/>
        </p:nvSpPr>
        <p:spPr bwMode="auto">
          <a:xfrm>
            <a:off x="2971801" y="3124201"/>
            <a:ext cx="6620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Class 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699" name="Rectangle 43"/>
          <p:cNvSpPr>
            <a:spLocks noChangeArrowheads="1"/>
          </p:cNvSpPr>
          <p:nvPr/>
        </p:nvSpPr>
        <p:spPr bwMode="auto">
          <a:xfrm>
            <a:off x="2978151" y="3505201"/>
            <a:ext cx="6315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Class 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700" name="Rectangle 44"/>
          <p:cNvSpPr>
            <a:spLocks noChangeArrowheads="1"/>
          </p:cNvSpPr>
          <p:nvPr/>
        </p:nvSpPr>
        <p:spPr bwMode="auto">
          <a:xfrm>
            <a:off x="3855591" y="1727887"/>
            <a:ext cx="50430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0 1 2 3          8                   16                   24                    31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737" name="Rectangle 81"/>
          <p:cNvSpPr>
            <a:spLocks noChangeArrowheads="1"/>
          </p:cNvSpPr>
          <p:nvPr/>
        </p:nvSpPr>
        <p:spPr bwMode="auto">
          <a:xfrm>
            <a:off x="3816056" y="198120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710739" name="Rectangle 83"/>
          <p:cNvSpPr>
            <a:spLocks noChangeArrowheads="1"/>
          </p:cNvSpPr>
          <p:nvPr/>
        </p:nvSpPr>
        <p:spPr bwMode="auto">
          <a:xfrm>
            <a:off x="4008320" y="1981200"/>
            <a:ext cx="10668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0740" name="Rectangle 84"/>
          <p:cNvSpPr>
            <a:spLocks noChangeArrowheads="1"/>
          </p:cNvSpPr>
          <p:nvPr/>
        </p:nvSpPr>
        <p:spPr bwMode="auto">
          <a:xfrm>
            <a:off x="5075120" y="1981200"/>
            <a:ext cx="3730272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0664" name="Rectangle 8"/>
          <p:cNvSpPr>
            <a:spLocks noChangeArrowheads="1"/>
          </p:cNvSpPr>
          <p:nvPr/>
        </p:nvSpPr>
        <p:spPr bwMode="auto">
          <a:xfrm>
            <a:off x="4236920" y="2025478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665" name="Rectangle 9"/>
          <p:cNvSpPr>
            <a:spLocks noChangeArrowheads="1"/>
          </p:cNvSpPr>
          <p:nvPr/>
        </p:nvSpPr>
        <p:spPr bwMode="auto">
          <a:xfrm>
            <a:off x="6522920" y="2025478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750" name="Rectangle 94"/>
          <p:cNvSpPr>
            <a:spLocks noChangeArrowheads="1"/>
          </p:cNvSpPr>
          <p:nvPr/>
        </p:nvSpPr>
        <p:spPr bwMode="auto">
          <a:xfrm>
            <a:off x="4203112" y="2350088"/>
            <a:ext cx="21336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0751" name="Rectangle 95"/>
          <p:cNvSpPr>
            <a:spLocks noChangeArrowheads="1"/>
          </p:cNvSpPr>
          <p:nvPr/>
        </p:nvSpPr>
        <p:spPr bwMode="auto">
          <a:xfrm>
            <a:off x="6336712" y="2350088"/>
            <a:ext cx="246868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0752" name="Rectangle 96"/>
          <p:cNvSpPr>
            <a:spLocks noChangeArrowheads="1"/>
          </p:cNvSpPr>
          <p:nvPr/>
        </p:nvSpPr>
        <p:spPr bwMode="auto">
          <a:xfrm>
            <a:off x="4385792" y="2718976"/>
            <a:ext cx="32004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0753" name="Rectangle 97"/>
          <p:cNvSpPr>
            <a:spLocks noChangeArrowheads="1"/>
          </p:cNvSpPr>
          <p:nvPr/>
        </p:nvSpPr>
        <p:spPr bwMode="auto">
          <a:xfrm>
            <a:off x="7586192" y="2718976"/>
            <a:ext cx="121920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0755" name="Rectangle 99"/>
          <p:cNvSpPr>
            <a:spLocks noChangeArrowheads="1"/>
          </p:cNvSpPr>
          <p:nvPr/>
        </p:nvSpPr>
        <p:spPr bwMode="auto">
          <a:xfrm>
            <a:off x="7251112" y="2394366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756" name="Rectangle 100"/>
          <p:cNvSpPr>
            <a:spLocks noChangeArrowheads="1"/>
          </p:cNvSpPr>
          <p:nvPr/>
        </p:nvSpPr>
        <p:spPr bwMode="auto">
          <a:xfrm>
            <a:off x="7890992" y="2760167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757" name="Rectangle 101"/>
          <p:cNvSpPr>
            <a:spLocks noChangeArrowheads="1"/>
          </p:cNvSpPr>
          <p:nvPr/>
        </p:nvSpPr>
        <p:spPr bwMode="auto">
          <a:xfrm>
            <a:off x="5528792" y="2760167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758" name="Rectangle 102"/>
          <p:cNvSpPr>
            <a:spLocks noChangeArrowheads="1"/>
          </p:cNvSpPr>
          <p:nvPr/>
        </p:nvSpPr>
        <p:spPr bwMode="auto">
          <a:xfrm>
            <a:off x="4812712" y="2394366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687" name="Rectangle 31"/>
          <p:cNvSpPr>
            <a:spLocks noChangeArrowheads="1"/>
          </p:cNvSpPr>
          <p:nvPr/>
        </p:nvSpPr>
        <p:spPr bwMode="auto">
          <a:xfrm>
            <a:off x="4800600" y="3149405"/>
            <a:ext cx="16516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Multicast address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10694" name="Rectangle 38"/>
          <p:cNvSpPr>
            <a:spLocks noChangeArrowheads="1"/>
          </p:cNvSpPr>
          <p:nvPr/>
        </p:nvSpPr>
        <p:spPr bwMode="auto">
          <a:xfrm>
            <a:off x="4800601" y="3517705"/>
            <a:ext cx="24043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Reserved for experiments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4" name="Rectangle 81"/>
          <p:cNvSpPr>
            <a:spLocks noChangeArrowheads="1"/>
          </p:cNvSpPr>
          <p:nvPr/>
        </p:nvSpPr>
        <p:spPr bwMode="auto">
          <a:xfrm>
            <a:off x="3816056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55" name="Rectangle 81"/>
          <p:cNvSpPr>
            <a:spLocks noChangeArrowheads="1"/>
          </p:cNvSpPr>
          <p:nvPr/>
        </p:nvSpPr>
        <p:spPr bwMode="auto">
          <a:xfrm>
            <a:off x="4008320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56" name="Rectangle 81"/>
          <p:cNvSpPr>
            <a:spLocks noChangeArrowheads="1"/>
          </p:cNvSpPr>
          <p:nvPr/>
        </p:nvSpPr>
        <p:spPr bwMode="auto">
          <a:xfrm>
            <a:off x="4008320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57" name="Rectangle 81"/>
          <p:cNvSpPr>
            <a:spLocks noChangeArrowheads="1"/>
          </p:cNvSpPr>
          <p:nvPr/>
        </p:nvSpPr>
        <p:spPr bwMode="auto">
          <a:xfrm>
            <a:off x="4198434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58" name="Rectangle 81"/>
          <p:cNvSpPr>
            <a:spLocks noChangeArrowheads="1"/>
          </p:cNvSpPr>
          <p:nvPr/>
        </p:nvSpPr>
        <p:spPr bwMode="auto">
          <a:xfrm>
            <a:off x="3816056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59" name="Rectangle 81"/>
          <p:cNvSpPr>
            <a:spLocks noChangeArrowheads="1"/>
          </p:cNvSpPr>
          <p:nvPr/>
        </p:nvSpPr>
        <p:spPr bwMode="auto">
          <a:xfrm>
            <a:off x="3816056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60" name="Rectangle 81"/>
          <p:cNvSpPr>
            <a:spLocks noChangeArrowheads="1"/>
          </p:cNvSpPr>
          <p:nvPr/>
        </p:nvSpPr>
        <p:spPr bwMode="auto">
          <a:xfrm>
            <a:off x="4198434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61" name="Rectangle 81"/>
          <p:cNvSpPr>
            <a:spLocks noChangeArrowheads="1"/>
          </p:cNvSpPr>
          <p:nvPr/>
        </p:nvSpPr>
        <p:spPr bwMode="auto">
          <a:xfrm>
            <a:off x="4390698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62" name="Rectangle 81"/>
          <p:cNvSpPr>
            <a:spLocks noChangeArrowheads="1"/>
          </p:cNvSpPr>
          <p:nvPr/>
        </p:nvSpPr>
        <p:spPr bwMode="auto">
          <a:xfrm>
            <a:off x="4008320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63" name="Rectangle 81"/>
          <p:cNvSpPr>
            <a:spLocks noChangeArrowheads="1"/>
          </p:cNvSpPr>
          <p:nvPr/>
        </p:nvSpPr>
        <p:spPr bwMode="auto">
          <a:xfrm>
            <a:off x="3816056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64" name="Rectangle 81"/>
          <p:cNvSpPr>
            <a:spLocks noChangeArrowheads="1"/>
          </p:cNvSpPr>
          <p:nvPr/>
        </p:nvSpPr>
        <p:spPr bwMode="auto">
          <a:xfrm>
            <a:off x="4198434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65" name="Rectangle 81"/>
          <p:cNvSpPr>
            <a:spLocks noChangeArrowheads="1"/>
          </p:cNvSpPr>
          <p:nvPr/>
        </p:nvSpPr>
        <p:spPr bwMode="auto">
          <a:xfrm>
            <a:off x="4390698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66" name="Rectangle 81"/>
          <p:cNvSpPr>
            <a:spLocks noChangeArrowheads="1"/>
          </p:cNvSpPr>
          <p:nvPr/>
        </p:nvSpPr>
        <p:spPr bwMode="auto">
          <a:xfrm>
            <a:off x="4008320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0757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5152" y="118810"/>
            <a:ext cx="10503408" cy="804734"/>
          </a:xfrm>
        </p:spPr>
        <p:txBody>
          <a:bodyPr>
            <a:normAutofit/>
          </a:bodyPr>
          <a:lstStyle/>
          <a:p>
            <a:r>
              <a:rPr lang="en-US" dirty="0"/>
              <a:t>Computer Networks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5152" y="1115568"/>
            <a:ext cx="10576560" cy="54681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1E3272"/>
                </a:solidFill>
              </a:rPr>
              <a:t>network</a:t>
            </a:r>
            <a:r>
              <a:rPr lang="en-US" dirty="0">
                <a:solidFill>
                  <a:srgbClr val="1E3272"/>
                </a:solidFill>
              </a:rPr>
              <a:t> </a:t>
            </a:r>
            <a:r>
              <a:rPr lang="en-US" dirty="0"/>
              <a:t>is a hierarchical system of boxes and wires organized by geographical proximity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SAN (System Area Network) spans cluster or machine </a:t>
            </a:r>
            <a:r>
              <a:rPr lang="en-US" dirty="0" smtClean="0"/>
              <a:t>room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Switched </a:t>
            </a:r>
            <a:r>
              <a:rPr lang="en-US" dirty="0"/>
              <a:t>Ethernet, Quadrics QSW, …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LAN </a:t>
            </a:r>
            <a:r>
              <a:rPr lang="en-US" dirty="0" smtClean="0"/>
              <a:t>(Local </a:t>
            </a:r>
            <a:r>
              <a:rPr lang="en-US" dirty="0"/>
              <a:t>A</a:t>
            </a:r>
            <a:r>
              <a:rPr lang="en-US" dirty="0" smtClean="0"/>
              <a:t>rea </a:t>
            </a:r>
            <a:r>
              <a:rPr lang="en-US" dirty="0"/>
              <a:t>N</a:t>
            </a:r>
            <a:r>
              <a:rPr lang="en-US" dirty="0" smtClean="0"/>
              <a:t>etwork</a:t>
            </a:r>
            <a:r>
              <a:rPr lang="en-US" dirty="0"/>
              <a:t>)  spans a building or </a:t>
            </a:r>
            <a:r>
              <a:rPr lang="en-US" dirty="0" smtClean="0"/>
              <a:t>campus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Ethernet </a:t>
            </a:r>
            <a:r>
              <a:rPr lang="en-US" dirty="0"/>
              <a:t>is most prominent </a:t>
            </a:r>
            <a:r>
              <a:rPr lang="en-US" dirty="0" smtClean="0"/>
              <a:t>example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WAN </a:t>
            </a:r>
            <a:r>
              <a:rPr lang="en-US" dirty="0" smtClean="0"/>
              <a:t>(Wide Area Network</a:t>
            </a:r>
            <a:r>
              <a:rPr lang="en-US" dirty="0"/>
              <a:t>) spans country or </a:t>
            </a:r>
            <a:r>
              <a:rPr lang="en-US" dirty="0" smtClean="0"/>
              <a:t>world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Typically </a:t>
            </a:r>
            <a:r>
              <a:rPr lang="en-US" dirty="0"/>
              <a:t>high-speed point-to-point phone </a:t>
            </a:r>
            <a:r>
              <a:rPr lang="en-US" dirty="0" smtClean="0"/>
              <a:t>lines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An </a:t>
            </a:r>
            <a:r>
              <a:rPr lang="en-US" b="1" i="1" dirty="0">
                <a:solidFill>
                  <a:srgbClr val="1E3272"/>
                </a:solidFill>
              </a:rPr>
              <a:t>internetwork</a:t>
            </a:r>
            <a:r>
              <a:rPr lang="en-US" i="1" dirty="0">
                <a:solidFill>
                  <a:srgbClr val="1E3272"/>
                </a:solidFill>
              </a:rPr>
              <a:t> </a:t>
            </a:r>
            <a:r>
              <a:rPr lang="en-US" i="1" dirty="0"/>
              <a:t>(</a:t>
            </a:r>
            <a:r>
              <a:rPr lang="en-US" b="1" i="1" dirty="0">
                <a:solidFill>
                  <a:srgbClr val="1E3272"/>
                </a:solidFill>
              </a:rPr>
              <a:t>internet</a:t>
            </a:r>
            <a:r>
              <a:rPr lang="en-US" i="1" dirty="0"/>
              <a:t>) </a:t>
            </a:r>
            <a:r>
              <a:rPr lang="en-US" dirty="0"/>
              <a:t>is an interconnected set of </a:t>
            </a:r>
            <a:r>
              <a:rPr lang="en-US" dirty="0" smtClean="0"/>
              <a:t>networks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smtClean="0"/>
              <a:t>Global </a:t>
            </a:r>
            <a:r>
              <a:rPr lang="en-US" dirty="0"/>
              <a:t>IP Internet (uppercase “I”) is the most famous example of an internet (lowercase “</a:t>
            </a:r>
            <a:r>
              <a:rPr lang="en-US" dirty="0" err="1"/>
              <a:t>i</a:t>
            </a:r>
            <a:r>
              <a:rPr lang="en-US" dirty="0"/>
              <a:t>”)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Let us </a:t>
            </a:r>
            <a:r>
              <a:rPr lang="en-US" dirty="0"/>
              <a:t>see how </a:t>
            </a:r>
            <a:r>
              <a:rPr lang="en-US" dirty="0" smtClean="0"/>
              <a:t>an </a:t>
            </a:r>
            <a:r>
              <a:rPr lang="en-US" dirty="0"/>
              <a:t>internet </a:t>
            </a:r>
            <a:r>
              <a:rPr lang="en-US" dirty="0" smtClean="0"/>
              <a:t>is built from </a:t>
            </a:r>
            <a:r>
              <a:rPr lang="en-US" dirty="0"/>
              <a:t>the ground </a:t>
            </a:r>
            <a:r>
              <a:rPr lang="en-US" dirty="0" smtClean="0"/>
              <a:t>up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3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50392" y="146305"/>
            <a:ext cx="10460736" cy="782383"/>
          </a:xfrm>
        </p:spPr>
        <p:txBody>
          <a:bodyPr>
            <a:normAutofit/>
          </a:bodyPr>
          <a:lstStyle/>
          <a:p>
            <a:r>
              <a:rPr lang="en-US"/>
              <a:t>Lowest Level: Ethernet Segment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272" y="2897877"/>
            <a:ext cx="10460736" cy="3777243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Ethernet segment consists of a collection of </a:t>
            </a:r>
            <a:r>
              <a:rPr lang="en-US" sz="4000" b="1" i="1" dirty="0">
                <a:solidFill>
                  <a:srgbClr val="F7B217"/>
                </a:solidFill>
              </a:rPr>
              <a:t>hosts</a:t>
            </a:r>
            <a:r>
              <a:rPr lang="en-US" sz="4000" dirty="0">
                <a:solidFill>
                  <a:srgbClr val="F7B217"/>
                </a:solidFill>
              </a:rPr>
              <a:t> </a:t>
            </a:r>
            <a:r>
              <a:rPr lang="en-US" sz="4000" dirty="0"/>
              <a:t>connected by wires (twisted pairs) to a </a:t>
            </a:r>
            <a:r>
              <a:rPr lang="en-US" sz="4000" b="1" i="1" dirty="0" smtClean="0">
                <a:solidFill>
                  <a:srgbClr val="F7B217"/>
                </a:solidFill>
              </a:rPr>
              <a:t>hub</a:t>
            </a:r>
            <a:endParaRPr lang="en-US" sz="4000" b="1" i="1" dirty="0">
              <a:solidFill>
                <a:srgbClr val="F7B217"/>
              </a:solidFill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4000" dirty="0"/>
              <a:t>Spans room or floor in a </a:t>
            </a:r>
            <a:r>
              <a:rPr lang="en-US" sz="4000" dirty="0" smtClean="0"/>
              <a:t>building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4000" dirty="0" smtClean="0"/>
              <a:t>Operation</a:t>
            </a:r>
            <a:endParaRPr lang="en-US" sz="4000" dirty="0"/>
          </a:p>
          <a:p>
            <a:pPr lvl="1">
              <a:lnSpc>
                <a:spcPct val="90000"/>
              </a:lnSpc>
            </a:pPr>
            <a:r>
              <a:rPr lang="en-US" sz="3400" dirty="0"/>
              <a:t>Each Ethernet adapter has a unique 48-bit address (MAC address)</a:t>
            </a:r>
          </a:p>
          <a:p>
            <a:pPr lvl="2">
              <a:lnSpc>
                <a:spcPct val="90000"/>
              </a:lnSpc>
            </a:pPr>
            <a:r>
              <a:rPr lang="en-US" sz="3400" dirty="0"/>
              <a:t>E.g., 00:16:ea:e3:54:e6</a:t>
            </a:r>
          </a:p>
          <a:p>
            <a:pPr lvl="1">
              <a:lnSpc>
                <a:spcPct val="90000"/>
              </a:lnSpc>
            </a:pPr>
            <a:r>
              <a:rPr lang="en-US" sz="3400" dirty="0"/>
              <a:t>Hosts send bits to any other host in chunks called </a:t>
            </a:r>
            <a:r>
              <a:rPr lang="en-US" sz="4000" b="1" i="1" dirty="0" smtClean="0">
                <a:solidFill>
                  <a:srgbClr val="F7B217"/>
                </a:solidFill>
              </a:rPr>
              <a:t>frames</a:t>
            </a:r>
            <a:endParaRPr lang="en-US" sz="3400" i="1" dirty="0">
              <a:solidFill>
                <a:srgbClr val="F7B217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3400" dirty="0"/>
              <a:t>Hub slavishly copies each bit from each port to every other port</a:t>
            </a:r>
          </a:p>
          <a:p>
            <a:pPr lvl="2">
              <a:lnSpc>
                <a:spcPct val="90000"/>
              </a:lnSpc>
            </a:pPr>
            <a:r>
              <a:rPr lang="en-US" sz="3400" dirty="0"/>
              <a:t>Every host sees every bit</a:t>
            </a:r>
          </a:p>
          <a:p>
            <a:pPr lvl="2">
              <a:lnSpc>
                <a:spcPct val="90000"/>
              </a:lnSpc>
            </a:pPr>
            <a:r>
              <a:rPr lang="en-US" sz="3400" dirty="0"/>
              <a:t>Note: Hubs are on their way out. Bridges (switches, routers) became cheap enough to replace them</a:t>
            </a:r>
          </a:p>
          <a:p>
            <a:pPr>
              <a:lnSpc>
                <a:spcPct val="85000"/>
              </a:lnSpc>
            </a:pPr>
            <a:endParaRPr lang="en-US" sz="1600" i="1" dirty="0"/>
          </a:p>
        </p:txBody>
      </p:sp>
      <p:sp>
        <p:nvSpPr>
          <p:cNvPr id="708612" name="Line 4"/>
          <p:cNvSpPr>
            <a:spLocks noChangeShapeType="1"/>
          </p:cNvSpPr>
          <p:nvPr/>
        </p:nvSpPr>
        <p:spPr bwMode="auto">
          <a:xfrm>
            <a:off x="4829175" y="1455992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3" name="Line 5"/>
          <p:cNvSpPr>
            <a:spLocks noChangeShapeType="1"/>
          </p:cNvSpPr>
          <p:nvPr/>
        </p:nvSpPr>
        <p:spPr bwMode="auto">
          <a:xfrm>
            <a:off x="5853643" y="1455992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 flipH="1">
            <a:off x="6048375" y="1455992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5" name="Rectangle 7"/>
          <p:cNvSpPr>
            <a:spLocks noChangeArrowheads="1"/>
          </p:cNvSpPr>
          <p:nvPr/>
        </p:nvSpPr>
        <p:spPr bwMode="auto">
          <a:xfrm>
            <a:off x="4494213" y="113690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708616" name="Rectangle 8"/>
          <p:cNvSpPr>
            <a:spLocks noChangeArrowheads="1"/>
          </p:cNvSpPr>
          <p:nvPr/>
        </p:nvSpPr>
        <p:spPr bwMode="auto">
          <a:xfrm>
            <a:off x="5509156" y="113690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708617" name="Rectangle 9"/>
          <p:cNvSpPr>
            <a:spLocks noChangeArrowheads="1"/>
          </p:cNvSpPr>
          <p:nvPr/>
        </p:nvSpPr>
        <p:spPr bwMode="auto">
          <a:xfrm>
            <a:off x="6456363" y="113690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708618" name="AutoShape 10"/>
          <p:cNvSpPr>
            <a:spLocks noChangeArrowheads="1"/>
          </p:cNvSpPr>
          <p:nvPr/>
        </p:nvSpPr>
        <p:spPr bwMode="auto">
          <a:xfrm>
            <a:off x="5410200" y="1748092"/>
            <a:ext cx="914400" cy="411162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hub</a:t>
            </a:r>
          </a:p>
        </p:txBody>
      </p:sp>
      <p:sp>
        <p:nvSpPr>
          <p:cNvPr id="708619" name="Text Box 11"/>
          <p:cNvSpPr txBox="1">
            <a:spLocks noChangeArrowheads="1"/>
          </p:cNvSpPr>
          <p:nvPr/>
        </p:nvSpPr>
        <p:spPr bwMode="auto">
          <a:xfrm>
            <a:off x="6369072" y="1529572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100 Mb/</a:t>
            </a:r>
            <a:r>
              <a:rPr lang="en-US" dirty="0" err="1">
                <a:latin typeface="Calibri" pitchFamily="34" charset="0"/>
              </a:rPr>
              <a:t>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4191000" y="1517904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100 Mb/</a:t>
            </a:r>
            <a:r>
              <a:rPr lang="en-US" dirty="0" err="1">
                <a:latin typeface="Calibri" pitchFamily="34" charset="0"/>
              </a:rPr>
              <a:t>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08621" name="Text Box 13"/>
          <p:cNvSpPr txBox="1">
            <a:spLocks noChangeArrowheads="1"/>
          </p:cNvSpPr>
          <p:nvPr/>
        </p:nvSpPr>
        <p:spPr bwMode="auto">
          <a:xfrm>
            <a:off x="6451599" y="2423837"/>
            <a:ext cx="5902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1E3272"/>
                </a:solidFill>
                <a:latin typeface="Calibri" pitchFamily="34" charset="0"/>
              </a:rPr>
              <a:t>port</a:t>
            </a:r>
          </a:p>
        </p:txBody>
      </p:sp>
      <p:sp>
        <p:nvSpPr>
          <p:cNvPr id="708622" name="Line 14"/>
          <p:cNvSpPr>
            <a:spLocks noChangeShapeType="1"/>
          </p:cNvSpPr>
          <p:nvPr/>
        </p:nvSpPr>
        <p:spPr bwMode="auto">
          <a:xfrm flipH="1" flipV="1">
            <a:off x="6308005" y="2103493"/>
            <a:ext cx="330538" cy="36119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432213" y="1704172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5808134" y="1704172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6173894" y="1704172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8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66" name="Line 30"/>
          <p:cNvSpPr>
            <a:spLocks noChangeShapeType="1"/>
          </p:cNvSpPr>
          <p:nvPr/>
        </p:nvSpPr>
        <p:spPr bwMode="auto">
          <a:xfrm>
            <a:off x="6163122" y="2704414"/>
            <a:ext cx="0" cy="10972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86488"/>
            <a:ext cx="10552176" cy="962026"/>
          </a:xfrm>
        </p:spPr>
        <p:txBody>
          <a:bodyPr>
            <a:normAutofit/>
          </a:bodyPr>
          <a:lstStyle/>
          <a:p>
            <a:r>
              <a:rPr lang="en-US" dirty="0"/>
              <a:t>Next Level: Bridged Ethernet Segment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8454" y="5161694"/>
            <a:ext cx="10689336" cy="1156892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n-US" sz="2800" dirty="0"/>
              <a:t>Spans building or </a:t>
            </a:r>
            <a:r>
              <a:rPr lang="en-US" sz="2800" dirty="0" smtClean="0"/>
              <a:t>campus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Bridges cleverly learn which hosts are reachable from which ports and then selectively copy frames from port to </a:t>
            </a:r>
            <a:r>
              <a:rPr lang="en-US" sz="2800" dirty="0" smtClean="0"/>
              <a:t>port</a:t>
            </a:r>
            <a:endParaRPr lang="en-US" sz="2800" dirty="0"/>
          </a:p>
        </p:txBody>
      </p:sp>
      <p:sp>
        <p:nvSpPr>
          <p:cNvPr id="679940" name="Line 4"/>
          <p:cNvSpPr>
            <a:spLocks noChangeShapeType="1"/>
          </p:cNvSpPr>
          <p:nvPr/>
        </p:nvSpPr>
        <p:spPr bwMode="auto">
          <a:xfrm>
            <a:off x="3276600" y="19939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41" name="Line 5"/>
          <p:cNvSpPr>
            <a:spLocks noChangeShapeType="1"/>
          </p:cNvSpPr>
          <p:nvPr/>
        </p:nvSpPr>
        <p:spPr bwMode="auto">
          <a:xfrm>
            <a:off x="42672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42" name="Line 6"/>
          <p:cNvSpPr>
            <a:spLocks noChangeShapeType="1"/>
          </p:cNvSpPr>
          <p:nvPr/>
        </p:nvSpPr>
        <p:spPr bwMode="auto">
          <a:xfrm flipH="1">
            <a:off x="44958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2968625" y="17081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39497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45" name="Rectangle 9"/>
          <p:cNvSpPr>
            <a:spLocks noChangeArrowheads="1"/>
          </p:cNvSpPr>
          <p:nvPr/>
        </p:nvSpPr>
        <p:spPr bwMode="auto">
          <a:xfrm>
            <a:off x="49307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46" name="Line 10"/>
          <p:cNvSpPr>
            <a:spLocks noChangeShapeType="1"/>
          </p:cNvSpPr>
          <p:nvPr/>
        </p:nvSpPr>
        <p:spPr bwMode="auto">
          <a:xfrm>
            <a:off x="80010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47" name="Line 11"/>
          <p:cNvSpPr>
            <a:spLocks noChangeShapeType="1"/>
          </p:cNvSpPr>
          <p:nvPr/>
        </p:nvSpPr>
        <p:spPr bwMode="auto">
          <a:xfrm flipH="1">
            <a:off x="82296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48" name="Rectangle 12"/>
          <p:cNvSpPr>
            <a:spLocks noChangeArrowheads="1"/>
          </p:cNvSpPr>
          <p:nvPr/>
        </p:nvSpPr>
        <p:spPr bwMode="auto">
          <a:xfrm>
            <a:off x="76835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49" name="Rectangle 13"/>
          <p:cNvSpPr>
            <a:spLocks noChangeArrowheads="1"/>
          </p:cNvSpPr>
          <p:nvPr/>
        </p:nvSpPr>
        <p:spPr bwMode="auto">
          <a:xfrm>
            <a:off x="86645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50" name="Line 14"/>
          <p:cNvSpPr>
            <a:spLocks noChangeShapeType="1"/>
          </p:cNvSpPr>
          <p:nvPr/>
        </p:nvSpPr>
        <p:spPr bwMode="auto">
          <a:xfrm>
            <a:off x="45434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51" name="Line 15"/>
          <p:cNvSpPr>
            <a:spLocks noChangeShapeType="1"/>
          </p:cNvSpPr>
          <p:nvPr/>
        </p:nvSpPr>
        <p:spPr bwMode="auto">
          <a:xfrm>
            <a:off x="65246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52" name="AutoShape 16"/>
          <p:cNvSpPr>
            <a:spLocks noChangeArrowheads="1"/>
          </p:cNvSpPr>
          <p:nvPr/>
        </p:nvSpPr>
        <p:spPr bwMode="auto">
          <a:xfrm>
            <a:off x="3995739" y="2301876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hub</a:t>
            </a:r>
          </a:p>
        </p:txBody>
      </p:sp>
      <p:sp>
        <p:nvSpPr>
          <p:cNvPr id="679953" name="AutoShape 17"/>
          <p:cNvSpPr>
            <a:spLocks noChangeArrowheads="1"/>
          </p:cNvSpPr>
          <p:nvPr/>
        </p:nvSpPr>
        <p:spPr bwMode="auto">
          <a:xfrm>
            <a:off x="7729539" y="2301876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hub</a:t>
            </a:r>
          </a:p>
        </p:txBody>
      </p:sp>
      <p:sp>
        <p:nvSpPr>
          <p:cNvPr id="679954" name="AutoShape 18"/>
          <p:cNvSpPr>
            <a:spLocks noChangeArrowheads="1"/>
          </p:cNvSpPr>
          <p:nvPr/>
        </p:nvSpPr>
        <p:spPr bwMode="auto">
          <a:xfrm>
            <a:off x="5748337" y="2298701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bridge</a:t>
            </a:r>
          </a:p>
        </p:txBody>
      </p:sp>
      <p:sp>
        <p:nvSpPr>
          <p:cNvPr id="679955" name="Text Box 19"/>
          <p:cNvSpPr txBox="1">
            <a:spLocks noChangeArrowheads="1"/>
          </p:cNvSpPr>
          <p:nvPr/>
        </p:nvSpPr>
        <p:spPr bwMode="auto">
          <a:xfrm>
            <a:off x="4635501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100 Mb/s</a:t>
            </a:r>
          </a:p>
        </p:txBody>
      </p:sp>
      <p:sp>
        <p:nvSpPr>
          <p:cNvPr id="679956" name="Text Box 20"/>
          <p:cNvSpPr txBox="1">
            <a:spLocks noChangeArrowheads="1"/>
          </p:cNvSpPr>
          <p:nvPr/>
        </p:nvSpPr>
        <p:spPr bwMode="auto">
          <a:xfrm>
            <a:off x="6619876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100 Mb/s</a:t>
            </a:r>
          </a:p>
        </p:txBody>
      </p:sp>
      <p:sp>
        <p:nvSpPr>
          <p:cNvPr id="679957" name="Line 21"/>
          <p:cNvSpPr>
            <a:spLocks noChangeShapeType="1"/>
          </p:cNvSpPr>
          <p:nvPr/>
        </p:nvSpPr>
        <p:spPr bwMode="auto">
          <a:xfrm flipH="1">
            <a:off x="330517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58" name="Line 22"/>
          <p:cNvSpPr>
            <a:spLocks noChangeShapeType="1"/>
          </p:cNvSpPr>
          <p:nvPr/>
        </p:nvSpPr>
        <p:spPr bwMode="auto">
          <a:xfrm flipH="1">
            <a:off x="429577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59" name="Rectangle 23"/>
          <p:cNvSpPr>
            <a:spLocks noChangeArrowheads="1"/>
          </p:cNvSpPr>
          <p:nvPr/>
        </p:nvSpPr>
        <p:spPr bwMode="auto">
          <a:xfrm>
            <a:off x="29972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60" name="Rectangle 24"/>
          <p:cNvSpPr>
            <a:spLocks noChangeArrowheads="1"/>
          </p:cNvSpPr>
          <p:nvPr/>
        </p:nvSpPr>
        <p:spPr bwMode="auto">
          <a:xfrm>
            <a:off x="39782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61" name="Line 25"/>
          <p:cNvSpPr>
            <a:spLocks noChangeShapeType="1"/>
          </p:cNvSpPr>
          <p:nvPr/>
        </p:nvSpPr>
        <p:spPr bwMode="auto">
          <a:xfrm>
            <a:off x="45720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62" name="Line 26"/>
          <p:cNvSpPr>
            <a:spLocks noChangeShapeType="1"/>
          </p:cNvSpPr>
          <p:nvPr/>
        </p:nvSpPr>
        <p:spPr bwMode="auto">
          <a:xfrm>
            <a:off x="65532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63" name="AutoShape 27"/>
          <p:cNvSpPr>
            <a:spLocks noChangeArrowheads="1"/>
          </p:cNvSpPr>
          <p:nvPr/>
        </p:nvSpPr>
        <p:spPr bwMode="auto">
          <a:xfrm>
            <a:off x="4024314" y="3794126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hub</a:t>
            </a:r>
          </a:p>
        </p:txBody>
      </p:sp>
      <p:sp>
        <p:nvSpPr>
          <p:cNvPr id="679964" name="Text Box 28"/>
          <p:cNvSpPr txBox="1">
            <a:spLocks noChangeArrowheads="1"/>
          </p:cNvSpPr>
          <p:nvPr/>
        </p:nvSpPr>
        <p:spPr bwMode="auto">
          <a:xfrm>
            <a:off x="4664076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100 Mb/s</a:t>
            </a:r>
          </a:p>
        </p:txBody>
      </p:sp>
      <p:sp>
        <p:nvSpPr>
          <p:cNvPr id="679965" name="Text Box 29"/>
          <p:cNvSpPr txBox="1">
            <a:spLocks noChangeArrowheads="1"/>
          </p:cNvSpPr>
          <p:nvPr/>
        </p:nvSpPr>
        <p:spPr bwMode="auto">
          <a:xfrm>
            <a:off x="6648451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100 Mb/s</a:t>
            </a:r>
          </a:p>
        </p:txBody>
      </p:sp>
      <p:sp>
        <p:nvSpPr>
          <p:cNvPr id="679967" name="Text Box 31"/>
          <p:cNvSpPr txBox="1">
            <a:spLocks noChangeArrowheads="1"/>
          </p:cNvSpPr>
          <p:nvPr/>
        </p:nvSpPr>
        <p:spPr bwMode="auto">
          <a:xfrm>
            <a:off x="6137060" y="3039762"/>
            <a:ext cx="8100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 </a:t>
            </a:r>
            <a:r>
              <a:rPr lang="en-US" dirty="0" err="1">
                <a:latin typeface="Calibri" pitchFamily="34" charset="0"/>
              </a:rPr>
              <a:t>Gb</a:t>
            </a:r>
            <a:r>
              <a:rPr lang="en-US" dirty="0">
                <a:latin typeface="Calibri" pitchFamily="34" charset="0"/>
              </a:rPr>
              <a:t>/s</a:t>
            </a:r>
          </a:p>
        </p:txBody>
      </p:sp>
      <p:sp>
        <p:nvSpPr>
          <p:cNvPr id="679968" name="Line 32"/>
          <p:cNvSpPr>
            <a:spLocks noChangeShapeType="1"/>
          </p:cNvSpPr>
          <p:nvPr/>
        </p:nvSpPr>
        <p:spPr bwMode="auto">
          <a:xfrm flipH="1">
            <a:off x="705802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69" name="Line 33"/>
          <p:cNvSpPr>
            <a:spLocks noChangeShapeType="1"/>
          </p:cNvSpPr>
          <p:nvPr/>
        </p:nvSpPr>
        <p:spPr bwMode="auto">
          <a:xfrm flipH="1">
            <a:off x="804862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70" name="Line 34"/>
          <p:cNvSpPr>
            <a:spLocks noChangeShapeType="1"/>
          </p:cNvSpPr>
          <p:nvPr/>
        </p:nvSpPr>
        <p:spPr bwMode="auto">
          <a:xfrm>
            <a:off x="8277225" y="41275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71" name="Rectangle 35"/>
          <p:cNvSpPr>
            <a:spLocks noChangeArrowheads="1"/>
          </p:cNvSpPr>
          <p:nvPr/>
        </p:nvSpPr>
        <p:spPr bwMode="auto">
          <a:xfrm>
            <a:off x="67310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72" name="Rectangle 36"/>
          <p:cNvSpPr>
            <a:spLocks noChangeArrowheads="1"/>
          </p:cNvSpPr>
          <p:nvPr/>
        </p:nvSpPr>
        <p:spPr bwMode="auto">
          <a:xfrm>
            <a:off x="77120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73" name="Rectangle 37"/>
          <p:cNvSpPr>
            <a:spLocks noChangeArrowheads="1"/>
          </p:cNvSpPr>
          <p:nvPr/>
        </p:nvSpPr>
        <p:spPr bwMode="auto">
          <a:xfrm>
            <a:off x="8693150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74" name="AutoShape 38"/>
          <p:cNvSpPr>
            <a:spLocks noChangeArrowheads="1"/>
          </p:cNvSpPr>
          <p:nvPr/>
        </p:nvSpPr>
        <p:spPr bwMode="auto">
          <a:xfrm>
            <a:off x="5748337" y="3790951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bridge</a:t>
            </a:r>
          </a:p>
        </p:txBody>
      </p:sp>
      <p:sp>
        <p:nvSpPr>
          <p:cNvPr id="679975" name="Line 39"/>
          <p:cNvSpPr>
            <a:spLocks noChangeShapeType="1"/>
          </p:cNvSpPr>
          <p:nvPr/>
        </p:nvSpPr>
        <p:spPr bwMode="auto">
          <a:xfrm flipH="1">
            <a:off x="8229600" y="3517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76" name="Rectangle 40"/>
          <p:cNvSpPr>
            <a:spLocks noChangeArrowheads="1"/>
          </p:cNvSpPr>
          <p:nvPr/>
        </p:nvSpPr>
        <p:spPr bwMode="auto">
          <a:xfrm>
            <a:off x="8664575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77" name="Line 41"/>
          <p:cNvSpPr>
            <a:spLocks noChangeShapeType="1"/>
          </p:cNvSpPr>
          <p:nvPr/>
        </p:nvSpPr>
        <p:spPr bwMode="auto">
          <a:xfrm>
            <a:off x="8039100" y="3517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9978" name="Rectangle 42"/>
          <p:cNvSpPr>
            <a:spLocks noChangeArrowheads="1"/>
          </p:cNvSpPr>
          <p:nvPr/>
        </p:nvSpPr>
        <p:spPr bwMode="auto">
          <a:xfrm>
            <a:off x="7721600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79979" name="AutoShape 43"/>
          <p:cNvSpPr>
            <a:spLocks noChangeArrowheads="1"/>
          </p:cNvSpPr>
          <p:nvPr/>
        </p:nvSpPr>
        <p:spPr bwMode="auto">
          <a:xfrm>
            <a:off x="7758114" y="3794126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hub</a:t>
            </a:r>
          </a:p>
        </p:txBody>
      </p:sp>
      <p:sp>
        <p:nvSpPr>
          <p:cNvPr id="679980" name="Text Box 44"/>
          <p:cNvSpPr txBox="1">
            <a:spLocks noChangeArrowheads="1"/>
          </p:cNvSpPr>
          <p:nvPr/>
        </p:nvSpPr>
        <p:spPr bwMode="auto">
          <a:xfrm>
            <a:off x="3113089" y="1371600"/>
            <a:ext cx="3241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</a:t>
            </a:r>
          </a:p>
        </p:txBody>
      </p:sp>
      <p:sp>
        <p:nvSpPr>
          <p:cNvPr id="679981" name="Text Box 45"/>
          <p:cNvSpPr txBox="1">
            <a:spLocks noChangeArrowheads="1"/>
          </p:cNvSpPr>
          <p:nvPr/>
        </p:nvSpPr>
        <p:spPr bwMode="auto">
          <a:xfrm>
            <a:off x="5100638" y="1371600"/>
            <a:ext cx="3145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</a:t>
            </a:r>
          </a:p>
        </p:txBody>
      </p:sp>
      <p:sp>
        <p:nvSpPr>
          <p:cNvPr id="679982" name="Text Box 46"/>
          <p:cNvSpPr txBox="1">
            <a:spLocks noChangeArrowheads="1"/>
          </p:cNvSpPr>
          <p:nvPr/>
        </p:nvSpPr>
        <p:spPr bwMode="auto">
          <a:xfrm>
            <a:off x="8839200" y="4768850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</a:t>
            </a:r>
          </a:p>
        </p:txBody>
      </p:sp>
      <p:sp>
        <p:nvSpPr>
          <p:cNvPr id="679983" name="Text Box 47"/>
          <p:cNvSpPr txBox="1">
            <a:spLocks noChangeArrowheads="1"/>
          </p:cNvSpPr>
          <p:nvPr/>
        </p:nvSpPr>
        <p:spPr bwMode="auto">
          <a:xfrm>
            <a:off x="6007470" y="1981200"/>
            <a:ext cx="31130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X</a:t>
            </a:r>
          </a:p>
        </p:txBody>
      </p:sp>
      <p:sp>
        <p:nvSpPr>
          <p:cNvPr id="679984" name="Text Box 48"/>
          <p:cNvSpPr txBox="1">
            <a:spLocks noChangeArrowheads="1"/>
          </p:cNvSpPr>
          <p:nvPr/>
        </p:nvSpPr>
        <p:spPr bwMode="auto">
          <a:xfrm>
            <a:off x="6010678" y="4155990"/>
            <a:ext cx="3048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589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4646" y="127954"/>
            <a:ext cx="10483914" cy="822533"/>
          </a:xfrm>
        </p:spPr>
        <p:txBody>
          <a:bodyPr>
            <a:normAutofit/>
          </a:bodyPr>
          <a:lstStyle/>
          <a:p>
            <a:r>
              <a:rPr lang="en-US" dirty="0"/>
              <a:t>Conceptual View of LANs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646" y="1220789"/>
            <a:ext cx="10566210" cy="681163"/>
          </a:xfrm>
        </p:spPr>
        <p:txBody>
          <a:bodyPr>
            <a:noAutofit/>
          </a:bodyPr>
          <a:lstStyle/>
          <a:p>
            <a:r>
              <a:rPr lang="en-US" sz="2400" dirty="0"/>
              <a:t>For simplicity, hubs, bridges, and wires are often shown as a collection of hosts attached to a single wire:</a:t>
            </a:r>
          </a:p>
        </p:txBody>
      </p:sp>
      <p:sp>
        <p:nvSpPr>
          <p:cNvPr id="680964" name="Line 4"/>
          <p:cNvSpPr>
            <a:spLocks noChangeShapeType="1"/>
          </p:cNvSpPr>
          <p:nvPr/>
        </p:nvSpPr>
        <p:spPr bwMode="auto">
          <a:xfrm>
            <a:off x="4495800" y="342900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5" name="Line 5"/>
          <p:cNvSpPr>
            <a:spLocks noChangeShapeType="1"/>
          </p:cNvSpPr>
          <p:nvPr/>
        </p:nvSpPr>
        <p:spPr bwMode="auto">
          <a:xfrm>
            <a:off x="48006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6" name="Line 6"/>
          <p:cNvSpPr>
            <a:spLocks noChangeShapeType="1"/>
          </p:cNvSpPr>
          <p:nvPr/>
        </p:nvSpPr>
        <p:spPr bwMode="auto">
          <a:xfrm>
            <a:off x="57150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7" name="Line 7"/>
          <p:cNvSpPr>
            <a:spLocks noChangeShapeType="1"/>
          </p:cNvSpPr>
          <p:nvPr/>
        </p:nvSpPr>
        <p:spPr bwMode="auto">
          <a:xfrm>
            <a:off x="67818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4519206" y="2865566"/>
            <a:ext cx="5924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69" name="Rectangle 9"/>
          <p:cNvSpPr>
            <a:spLocks noChangeArrowheads="1"/>
          </p:cNvSpPr>
          <p:nvPr/>
        </p:nvSpPr>
        <p:spPr bwMode="auto">
          <a:xfrm>
            <a:off x="5414556" y="2865566"/>
            <a:ext cx="5924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6481356" y="2865566"/>
            <a:ext cx="5924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6055868" y="2789366"/>
            <a:ext cx="3577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381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018" y="114301"/>
            <a:ext cx="10499830" cy="801688"/>
          </a:xfrm>
        </p:spPr>
        <p:txBody>
          <a:bodyPr>
            <a:normAutofit/>
          </a:bodyPr>
          <a:lstStyle/>
          <a:p>
            <a:r>
              <a:rPr lang="en-US" dirty="0"/>
              <a:t>Next Level: </a:t>
            </a:r>
            <a:r>
              <a:rPr lang="en-US" dirty="0"/>
              <a:t>I</a:t>
            </a:r>
            <a:r>
              <a:rPr lang="en-US" dirty="0" smtClean="0"/>
              <a:t>nternets</a:t>
            </a:r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018" y="1163247"/>
            <a:ext cx="10499830" cy="13897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Multiple incompatible LANs can be physically connected by specialized computers called </a:t>
            </a:r>
            <a:r>
              <a:rPr lang="en-US" b="1" i="1" dirty="0" smtClean="0">
                <a:solidFill>
                  <a:srgbClr val="1E3272"/>
                </a:solidFill>
              </a:rPr>
              <a:t>routers</a:t>
            </a:r>
            <a:endParaRPr lang="en-US" b="1" i="1" dirty="0">
              <a:solidFill>
                <a:srgbClr val="1E3272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/>
              <a:t>The connected networks are called an </a:t>
            </a:r>
            <a:r>
              <a:rPr lang="en-US" b="1" i="1" dirty="0" smtClean="0">
                <a:solidFill>
                  <a:srgbClr val="1E3272"/>
                </a:solidFill>
              </a:rPr>
              <a:t>internet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(lower case)</a:t>
            </a:r>
            <a:endParaRPr lang="en-US" i="1" dirty="0" smtClean="0">
              <a:solidFill>
                <a:srgbClr val="C00000"/>
              </a:solidFill>
            </a:endParaRPr>
          </a:p>
        </p:txBody>
      </p:sp>
      <p:sp>
        <p:nvSpPr>
          <p:cNvPr id="681988" name="Line 4"/>
          <p:cNvSpPr>
            <a:spLocks noChangeShapeType="1"/>
          </p:cNvSpPr>
          <p:nvPr/>
        </p:nvSpPr>
        <p:spPr bwMode="auto">
          <a:xfrm>
            <a:off x="25564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1989" name="Line 5"/>
          <p:cNvSpPr>
            <a:spLocks noChangeShapeType="1"/>
          </p:cNvSpPr>
          <p:nvPr/>
        </p:nvSpPr>
        <p:spPr bwMode="auto">
          <a:xfrm>
            <a:off x="28612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1990" name="Line 6"/>
          <p:cNvSpPr>
            <a:spLocks noChangeShapeType="1"/>
          </p:cNvSpPr>
          <p:nvPr/>
        </p:nvSpPr>
        <p:spPr bwMode="auto">
          <a:xfrm>
            <a:off x="3775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1991" name="Line 7"/>
          <p:cNvSpPr>
            <a:spLocks noChangeShapeType="1"/>
          </p:cNvSpPr>
          <p:nvPr/>
        </p:nvSpPr>
        <p:spPr bwMode="auto">
          <a:xfrm>
            <a:off x="4842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25532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1993" name="Rectangle 9"/>
          <p:cNvSpPr>
            <a:spLocks noChangeArrowheads="1"/>
          </p:cNvSpPr>
          <p:nvPr/>
        </p:nvSpPr>
        <p:spPr bwMode="auto">
          <a:xfrm>
            <a:off x="3448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45154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40804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72046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1998" name="Line 14"/>
          <p:cNvSpPr>
            <a:spLocks noChangeShapeType="1"/>
          </p:cNvSpPr>
          <p:nvPr/>
        </p:nvSpPr>
        <p:spPr bwMode="auto">
          <a:xfrm>
            <a:off x="7509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1999" name="Line 15"/>
          <p:cNvSpPr>
            <a:spLocks noChangeShapeType="1"/>
          </p:cNvSpPr>
          <p:nvPr/>
        </p:nvSpPr>
        <p:spPr bwMode="auto">
          <a:xfrm>
            <a:off x="84238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2000" name="Line 16"/>
          <p:cNvSpPr>
            <a:spLocks noChangeShapeType="1"/>
          </p:cNvSpPr>
          <p:nvPr/>
        </p:nvSpPr>
        <p:spPr bwMode="auto">
          <a:xfrm>
            <a:off x="9490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2001" name="Rectangle 17"/>
          <p:cNvSpPr>
            <a:spLocks noChangeArrowheads="1"/>
          </p:cNvSpPr>
          <p:nvPr/>
        </p:nvSpPr>
        <p:spPr bwMode="auto">
          <a:xfrm>
            <a:off x="72014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80968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9163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2005" name="Text Box 21"/>
          <p:cNvSpPr txBox="1">
            <a:spLocks noChangeArrowheads="1"/>
          </p:cNvSpPr>
          <p:nvPr/>
        </p:nvSpPr>
        <p:spPr bwMode="auto">
          <a:xfrm>
            <a:off x="87286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  <p:sp>
        <p:nvSpPr>
          <p:cNvPr id="682008" name="Line 24"/>
          <p:cNvSpPr>
            <a:spLocks noChangeShapeType="1"/>
          </p:cNvSpPr>
          <p:nvPr/>
        </p:nvSpPr>
        <p:spPr bwMode="auto">
          <a:xfrm>
            <a:off x="43852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2010" name="Line 26"/>
          <p:cNvSpPr>
            <a:spLocks noChangeShapeType="1"/>
          </p:cNvSpPr>
          <p:nvPr/>
        </p:nvSpPr>
        <p:spPr bwMode="auto">
          <a:xfrm>
            <a:off x="80428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2011" name="Line 27"/>
          <p:cNvSpPr>
            <a:spLocks noChangeShapeType="1"/>
          </p:cNvSpPr>
          <p:nvPr/>
        </p:nvSpPr>
        <p:spPr bwMode="auto">
          <a:xfrm>
            <a:off x="46900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2012" name="Line 28"/>
          <p:cNvSpPr>
            <a:spLocks noChangeShapeType="1"/>
          </p:cNvSpPr>
          <p:nvPr/>
        </p:nvSpPr>
        <p:spPr bwMode="auto">
          <a:xfrm>
            <a:off x="65188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2013" name="Text Box 29"/>
          <p:cNvSpPr txBox="1">
            <a:spLocks noChangeArrowheads="1"/>
          </p:cNvSpPr>
          <p:nvPr/>
        </p:nvSpPr>
        <p:spPr bwMode="auto">
          <a:xfrm>
            <a:off x="4967850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WAN</a:t>
            </a:r>
          </a:p>
        </p:txBody>
      </p:sp>
      <p:sp>
        <p:nvSpPr>
          <p:cNvPr id="682014" name="Text Box 30"/>
          <p:cNvSpPr txBox="1">
            <a:spLocks noChangeArrowheads="1"/>
          </p:cNvSpPr>
          <p:nvPr/>
        </p:nvSpPr>
        <p:spPr bwMode="auto">
          <a:xfrm>
            <a:off x="6795062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WAN</a:t>
            </a:r>
          </a:p>
        </p:txBody>
      </p:sp>
      <p:sp>
        <p:nvSpPr>
          <p:cNvPr id="682015" name="Text Box 31"/>
          <p:cNvSpPr txBox="1">
            <a:spLocks noChangeArrowheads="1"/>
          </p:cNvSpPr>
          <p:nvPr/>
        </p:nvSpPr>
        <p:spPr bwMode="auto">
          <a:xfrm>
            <a:off x="1280160" y="5105400"/>
            <a:ext cx="9317736" cy="7848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LAN 1 and LAN 2 might be completely different, totally incompatible </a:t>
            </a:r>
          </a:p>
          <a:p>
            <a:pPr algn="ctr">
              <a:spcBef>
                <a:spcPts val="600"/>
              </a:spcBef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(e.g., Ethernet,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Fibre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Channel, 802.11*, T1-links, DSL, …)</a:t>
            </a:r>
          </a:p>
        </p:txBody>
      </p:sp>
      <p:sp>
        <p:nvSpPr>
          <p:cNvPr id="682006" name="AutoShape 22"/>
          <p:cNvSpPr>
            <a:spLocks noChangeArrowheads="1"/>
          </p:cNvSpPr>
          <p:nvPr/>
        </p:nvSpPr>
        <p:spPr bwMode="auto">
          <a:xfrm>
            <a:off x="40042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router</a:t>
            </a:r>
          </a:p>
        </p:txBody>
      </p:sp>
      <p:sp>
        <p:nvSpPr>
          <p:cNvPr id="682007" name="AutoShape 23"/>
          <p:cNvSpPr>
            <a:spLocks noChangeArrowheads="1"/>
          </p:cNvSpPr>
          <p:nvPr/>
        </p:nvSpPr>
        <p:spPr bwMode="auto">
          <a:xfrm>
            <a:off x="58330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router</a:t>
            </a:r>
          </a:p>
        </p:txBody>
      </p:sp>
      <p:sp>
        <p:nvSpPr>
          <p:cNvPr id="682009" name="AutoShape 25"/>
          <p:cNvSpPr>
            <a:spLocks noChangeArrowheads="1"/>
          </p:cNvSpPr>
          <p:nvPr/>
        </p:nvSpPr>
        <p:spPr bwMode="auto">
          <a:xfrm>
            <a:off x="76618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router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2365924" y="3727744"/>
            <a:ext cx="7433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LAN 1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9224850" y="3733800"/>
            <a:ext cx="80021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LAN  2</a:t>
            </a:r>
          </a:p>
        </p:txBody>
      </p:sp>
    </p:spTree>
    <p:extLst>
      <p:ext uri="{BB962C8B-B14F-4D97-AF65-F5344CB8AC3E}">
        <p14:creationId xmlns:p14="http://schemas.microsoft.com/office/powerpoint/2010/main" val="217463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Structure of </a:t>
            </a:r>
            <a:r>
              <a:rPr lang="en-US" dirty="0"/>
              <a:t>I</a:t>
            </a:r>
            <a:r>
              <a:rPr lang="en-US" dirty="0" smtClean="0"/>
              <a:t>nternet</a:t>
            </a:r>
            <a:endParaRPr lang="en-US" dirty="0"/>
          </a:p>
        </p:txBody>
      </p:sp>
      <p:sp>
        <p:nvSpPr>
          <p:cNvPr id="721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3853520"/>
            <a:ext cx="10701528" cy="2766736"/>
          </a:xfrm>
        </p:spPr>
        <p:txBody>
          <a:bodyPr>
            <a:noAutofit/>
          </a:bodyPr>
          <a:lstStyle/>
          <a:p>
            <a:r>
              <a:rPr lang="en-US" sz="2800" dirty="0"/>
              <a:t>Ad hoc interconnection of networks</a:t>
            </a:r>
          </a:p>
          <a:p>
            <a:pPr lvl="1"/>
            <a:r>
              <a:rPr lang="en-US" sz="2400" dirty="0"/>
              <a:t>No particular topology</a:t>
            </a:r>
          </a:p>
          <a:p>
            <a:pPr lvl="1"/>
            <a:r>
              <a:rPr lang="en-US" sz="2400" dirty="0"/>
              <a:t>Vastly different router &amp; link capacities</a:t>
            </a:r>
          </a:p>
          <a:p>
            <a:r>
              <a:rPr lang="en-US" sz="2800" dirty="0"/>
              <a:t>Send packets from source to destination by hopping through networks</a:t>
            </a:r>
          </a:p>
          <a:p>
            <a:pPr lvl="1"/>
            <a:r>
              <a:rPr lang="en-US" sz="2400" dirty="0"/>
              <a:t>Router forms bridge from one network to another</a:t>
            </a:r>
          </a:p>
          <a:p>
            <a:pPr lvl="1"/>
            <a:r>
              <a:rPr lang="en-US" sz="2400" dirty="0"/>
              <a:t>Different packets may take different routes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2057400" y="1368552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429000" y="2511552"/>
            <a:ext cx="623458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248400" y="1063752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114800" y="1216152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743200" y="1978152"/>
            <a:ext cx="1981200" cy="14478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620000" y="1520952"/>
            <a:ext cx="990600" cy="1905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3365500" y="2067052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3797300" y="2829052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4572000" y="1673352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6629400" y="1520952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auto">
          <a:xfrm>
            <a:off x="7797800" y="2740152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7810500" y="1749552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8686800" y="138022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2470710" y="1647952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3077634" y="1851152"/>
            <a:ext cx="287867" cy="520700"/>
          </a:xfrm>
          <a:custGeom>
            <a:avLst/>
            <a:gdLst>
              <a:gd name="connsiteX0" fmla="*/ 8467 w 275167"/>
              <a:gd name="connsiteY0" fmla="*/ 0 h 520700"/>
              <a:gd name="connsiteX1" fmla="*/ 224367 w 275167"/>
              <a:gd name="connsiteY1" fmla="*/ 38100 h 520700"/>
              <a:gd name="connsiteX2" fmla="*/ 8467 w 275167"/>
              <a:gd name="connsiteY2" fmla="*/ 457200 h 520700"/>
              <a:gd name="connsiteX3" fmla="*/ 275167 w 275167"/>
              <a:gd name="connsiteY3" fmla="*/ 4191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167" h="520700">
                <a:moveTo>
                  <a:pt x="8467" y="0"/>
                </a:moveTo>
                <a:lnTo>
                  <a:pt x="224367" y="38100"/>
                </a:lnTo>
                <a:cubicBezTo>
                  <a:pt x="224367" y="114300"/>
                  <a:pt x="0" y="393700"/>
                  <a:pt x="8467" y="457200"/>
                </a:cubicBezTo>
                <a:cubicBezTo>
                  <a:pt x="16934" y="520700"/>
                  <a:pt x="146050" y="469900"/>
                  <a:pt x="275167" y="4191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 bwMode="auto">
          <a:xfrm>
            <a:off x="3086100" y="1537886"/>
            <a:ext cx="1485900" cy="338667"/>
          </a:xfrm>
          <a:custGeom>
            <a:avLst/>
            <a:gdLst>
              <a:gd name="connsiteX0" fmla="*/ 0 w 1485900"/>
              <a:gd name="connsiteY0" fmla="*/ 313267 h 338667"/>
              <a:gd name="connsiteX1" fmla="*/ 596900 w 1485900"/>
              <a:gd name="connsiteY1" fmla="*/ 8467 h 338667"/>
              <a:gd name="connsiteX2" fmla="*/ 850900 w 1485900"/>
              <a:gd name="connsiteY2" fmla="*/ 262467 h 338667"/>
              <a:gd name="connsiteX3" fmla="*/ 1485900 w 1485900"/>
              <a:gd name="connsiteY3" fmla="*/ 338667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338667">
                <a:moveTo>
                  <a:pt x="0" y="313267"/>
                </a:moveTo>
                <a:cubicBezTo>
                  <a:pt x="227541" y="165100"/>
                  <a:pt x="455083" y="16934"/>
                  <a:pt x="596900" y="8467"/>
                </a:cubicBezTo>
                <a:cubicBezTo>
                  <a:pt x="738717" y="0"/>
                  <a:pt x="702733" y="207434"/>
                  <a:pt x="850900" y="262467"/>
                </a:cubicBezTo>
                <a:cubicBezTo>
                  <a:pt x="999067" y="317500"/>
                  <a:pt x="1242483" y="328083"/>
                  <a:pt x="1485900" y="3386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 bwMode="auto">
          <a:xfrm>
            <a:off x="3670300" y="2435352"/>
            <a:ext cx="444500" cy="406400"/>
          </a:xfrm>
          <a:custGeom>
            <a:avLst/>
            <a:gdLst>
              <a:gd name="connsiteX0" fmla="*/ 0 w 444500"/>
              <a:gd name="connsiteY0" fmla="*/ 0 h 406400"/>
              <a:gd name="connsiteX1" fmla="*/ 190500 w 444500"/>
              <a:gd name="connsiteY1" fmla="*/ 228600 h 406400"/>
              <a:gd name="connsiteX2" fmla="*/ 444500 w 4445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406400">
                <a:moveTo>
                  <a:pt x="0" y="0"/>
                </a:moveTo>
                <a:cubicBezTo>
                  <a:pt x="58208" y="80433"/>
                  <a:pt x="116417" y="160867"/>
                  <a:pt x="190500" y="228600"/>
                </a:cubicBezTo>
                <a:cubicBezTo>
                  <a:pt x="264583" y="296333"/>
                  <a:pt x="354541" y="351366"/>
                  <a:pt x="444500" y="4064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 bwMode="auto">
          <a:xfrm>
            <a:off x="5194300" y="1592919"/>
            <a:ext cx="1435100" cy="463550"/>
          </a:xfrm>
          <a:custGeom>
            <a:avLst/>
            <a:gdLst>
              <a:gd name="connsiteX0" fmla="*/ 0 w 1435100"/>
              <a:gd name="connsiteY0" fmla="*/ 270933 h 463550"/>
              <a:gd name="connsiteX1" fmla="*/ 355600 w 1435100"/>
              <a:gd name="connsiteY1" fmla="*/ 42333 h 463550"/>
              <a:gd name="connsiteX2" fmla="*/ 812800 w 1435100"/>
              <a:gd name="connsiteY2" fmla="*/ 461433 h 463550"/>
              <a:gd name="connsiteX3" fmla="*/ 1193800 w 1435100"/>
              <a:gd name="connsiteY3" fmla="*/ 55033 h 463550"/>
              <a:gd name="connsiteX4" fmla="*/ 1435100 w 1435100"/>
              <a:gd name="connsiteY4" fmla="*/ 131233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100" h="463550">
                <a:moveTo>
                  <a:pt x="0" y="270933"/>
                </a:moveTo>
                <a:cubicBezTo>
                  <a:pt x="110066" y="140758"/>
                  <a:pt x="220133" y="10583"/>
                  <a:pt x="355600" y="42333"/>
                </a:cubicBezTo>
                <a:cubicBezTo>
                  <a:pt x="491067" y="74083"/>
                  <a:pt x="673100" y="459316"/>
                  <a:pt x="812800" y="461433"/>
                </a:cubicBezTo>
                <a:cubicBezTo>
                  <a:pt x="952500" y="463550"/>
                  <a:pt x="1090083" y="110066"/>
                  <a:pt x="1193800" y="55033"/>
                </a:cubicBezTo>
                <a:cubicBezTo>
                  <a:pt x="1297517" y="0"/>
                  <a:pt x="1366308" y="65616"/>
                  <a:pt x="1435100" y="1312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 bwMode="auto">
          <a:xfrm>
            <a:off x="7239000" y="1220386"/>
            <a:ext cx="1435100" cy="478367"/>
          </a:xfrm>
          <a:custGeom>
            <a:avLst/>
            <a:gdLst>
              <a:gd name="connsiteX0" fmla="*/ 0 w 1435100"/>
              <a:gd name="connsiteY0" fmla="*/ 478367 h 478367"/>
              <a:gd name="connsiteX1" fmla="*/ 774700 w 1435100"/>
              <a:gd name="connsiteY1" fmla="*/ 21167 h 478367"/>
              <a:gd name="connsiteX2" fmla="*/ 1435100 w 1435100"/>
              <a:gd name="connsiteY2" fmla="*/ 351367 h 4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478367">
                <a:moveTo>
                  <a:pt x="0" y="478367"/>
                </a:moveTo>
                <a:cubicBezTo>
                  <a:pt x="267758" y="260350"/>
                  <a:pt x="535517" y="42334"/>
                  <a:pt x="774700" y="21167"/>
                </a:cubicBezTo>
                <a:cubicBezTo>
                  <a:pt x="1013883" y="0"/>
                  <a:pt x="1224491" y="175683"/>
                  <a:pt x="1435100" y="3513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 bwMode="auto">
          <a:xfrm>
            <a:off x="4419600" y="2710520"/>
            <a:ext cx="3378200" cy="728133"/>
          </a:xfrm>
          <a:custGeom>
            <a:avLst/>
            <a:gdLst>
              <a:gd name="connsiteX0" fmla="*/ 0 w 3378200"/>
              <a:gd name="connsiteY0" fmla="*/ 321733 h 728133"/>
              <a:gd name="connsiteX1" fmla="*/ 711200 w 3378200"/>
              <a:gd name="connsiteY1" fmla="*/ 194733 h 728133"/>
              <a:gd name="connsiteX2" fmla="*/ 914400 w 3378200"/>
              <a:gd name="connsiteY2" fmla="*/ 702733 h 728133"/>
              <a:gd name="connsiteX3" fmla="*/ 1638300 w 3378200"/>
              <a:gd name="connsiteY3" fmla="*/ 42333 h 728133"/>
              <a:gd name="connsiteX4" fmla="*/ 1981200 w 3378200"/>
              <a:gd name="connsiteY4" fmla="*/ 448733 h 728133"/>
              <a:gd name="connsiteX5" fmla="*/ 3378200 w 3378200"/>
              <a:gd name="connsiteY5" fmla="*/ 232833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728133">
                <a:moveTo>
                  <a:pt x="0" y="321733"/>
                </a:moveTo>
                <a:cubicBezTo>
                  <a:pt x="279400" y="226483"/>
                  <a:pt x="558800" y="131233"/>
                  <a:pt x="711200" y="194733"/>
                </a:cubicBezTo>
                <a:cubicBezTo>
                  <a:pt x="863600" y="258233"/>
                  <a:pt x="759883" y="728133"/>
                  <a:pt x="914400" y="702733"/>
                </a:cubicBezTo>
                <a:cubicBezTo>
                  <a:pt x="1068917" y="677333"/>
                  <a:pt x="1460500" y="84666"/>
                  <a:pt x="1638300" y="42333"/>
                </a:cubicBezTo>
                <a:cubicBezTo>
                  <a:pt x="1816100" y="0"/>
                  <a:pt x="1691217" y="416983"/>
                  <a:pt x="1981200" y="448733"/>
                </a:cubicBezTo>
                <a:cubicBezTo>
                  <a:pt x="2271183" y="480483"/>
                  <a:pt x="2824691" y="356658"/>
                  <a:pt x="3378200" y="2328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 bwMode="auto">
          <a:xfrm>
            <a:off x="8089901" y="2126318"/>
            <a:ext cx="131233" cy="609600"/>
          </a:xfrm>
          <a:custGeom>
            <a:avLst/>
            <a:gdLst>
              <a:gd name="connsiteX0" fmla="*/ 0 w 131233"/>
              <a:gd name="connsiteY0" fmla="*/ 609600 h 609600"/>
              <a:gd name="connsiteX1" fmla="*/ 127000 w 131233"/>
              <a:gd name="connsiteY1" fmla="*/ 342900 h 609600"/>
              <a:gd name="connsiteX2" fmla="*/ 25400 w 131233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233" h="609600">
                <a:moveTo>
                  <a:pt x="0" y="609600"/>
                </a:moveTo>
                <a:cubicBezTo>
                  <a:pt x="61383" y="527050"/>
                  <a:pt x="122767" y="444500"/>
                  <a:pt x="127000" y="342900"/>
                </a:cubicBezTo>
                <a:cubicBezTo>
                  <a:pt x="131233" y="241300"/>
                  <a:pt x="78316" y="120650"/>
                  <a:pt x="254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8420100" y="1597152"/>
            <a:ext cx="254000" cy="355600"/>
          </a:xfrm>
          <a:custGeom>
            <a:avLst/>
            <a:gdLst>
              <a:gd name="connsiteX0" fmla="*/ 0 w 254000"/>
              <a:gd name="connsiteY0" fmla="*/ 355600 h 355600"/>
              <a:gd name="connsiteX1" fmla="*/ 152400 w 254000"/>
              <a:gd name="connsiteY1" fmla="*/ 228600 h 355600"/>
              <a:gd name="connsiteX2" fmla="*/ 76200 w 254000"/>
              <a:gd name="connsiteY2" fmla="*/ 38100 h 355600"/>
              <a:gd name="connsiteX3" fmla="*/ 254000 w 254000"/>
              <a:gd name="connsiteY3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355600">
                <a:moveTo>
                  <a:pt x="0" y="355600"/>
                </a:moveTo>
                <a:cubicBezTo>
                  <a:pt x="69850" y="318558"/>
                  <a:pt x="139700" y="281517"/>
                  <a:pt x="152400" y="228600"/>
                </a:cubicBezTo>
                <a:cubicBezTo>
                  <a:pt x="165100" y="175683"/>
                  <a:pt x="59267" y="76200"/>
                  <a:pt x="76200" y="38100"/>
                </a:cubicBezTo>
                <a:cubicBezTo>
                  <a:pt x="93133" y="0"/>
                  <a:pt x="173566" y="0"/>
                  <a:pt x="2540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99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26265</TotalTime>
  <Words>1959</Words>
  <Application>Microsoft Office PowerPoint</Application>
  <PresentationFormat>Widescreen</PresentationFormat>
  <Paragraphs>533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Times</vt:lpstr>
      <vt:lpstr>Wingdings</vt:lpstr>
      <vt:lpstr>Тема Office</vt:lpstr>
      <vt:lpstr>Computer Architecture and Operating Systems Lecture 12: Basics of Networking</vt:lpstr>
      <vt:lpstr>Client-Server Architecture</vt:lpstr>
      <vt:lpstr>Hardware Organization of a Network Host</vt:lpstr>
      <vt:lpstr>Computer Networks</vt:lpstr>
      <vt:lpstr>Lowest Level: Ethernet Segment</vt:lpstr>
      <vt:lpstr>Next Level: Bridged Ethernet Segment</vt:lpstr>
      <vt:lpstr>Conceptual View of LANs</vt:lpstr>
      <vt:lpstr>Next Level: Internets</vt:lpstr>
      <vt:lpstr>Logical Structure of Internet</vt:lpstr>
      <vt:lpstr>The Notion of an Internet Protocol</vt:lpstr>
      <vt:lpstr>What Does an internet Protocol Do?</vt:lpstr>
      <vt:lpstr>Transferring Internet Data Via Encapsulation</vt:lpstr>
      <vt:lpstr>Other Issues</vt:lpstr>
      <vt:lpstr>Global IP Internet (upper case)</vt:lpstr>
      <vt:lpstr>Organization of an Internet Application</vt:lpstr>
      <vt:lpstr>A Programmer’s View of the Internet</vt:lpstr>
      <vt:lpstr>Aside: IPv4 and IPv6</vt:lpstr>
      <vt:lpstr>IP Addresses</vt:lpstr>
      <vt:lpstr>Dotted Decimal Notation</vt:lpstr>
      <vt:lpstr>Internet Domain Names</vt:lpstr>
      <vt:lpstr>Domain Naming System (DNS)</vt:lpstr>
      <vt:lpstr>Properties of DNS Mappings</vt:lpstr>
      <vt:lpstr>Properties of DNS Mappings (cont)</vt:lpstr>
      <vt:lpstr>Properties of DNS Mappings (cont)</vt:lpstr>
      <vt:lpstr>Internet Connections</vt:lpstr>
      <vt:lpstr>Well-known Ports and Service Names </vt:lpstr>
      <vt:lpstr>Anatomy of a Connection</vt:lpstr>
      <vt:lpstr>Using Ports to Identify Services</vt:lpstr>
      <vt:lpstr>Basic Internet Components</vt:lpstr>
      <vt:lpstr>Internet Connection Hierarchy</vt:lpstr>
      <vt:lpstr>IP Address Structure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710</cp:revision>
  <dcterms:created xsi:type="dcterms:W3CDTF">2015-11-11T03:30:50Z</dcterms:created>
  <dcterms:modified xsi:type="dcterms:W3CDTF">2021-06-01T07:58:17Z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