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270" r:id="rId2"/>
    <p:sldId id="271" r:id="rId3"/>
    <p:sldId id="275" r:id="rId4"/>
    <p:sldId id="278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7" r:id="rId14"/>
    <p:sldId id="289" r:id="rId15"/>
    <p:sldId id="285" r:id="rId16"/>
    <p:sldId id="290" r:id="rId17"/>
    <p:sldId id="291" r:id="rId18"/>
    <p:sldId id="292" r:id="rId19"/>
    <p:sldId id="293" r:id="rId20"/>
    <p:sldId id="294" r:id="rId21"/>
    <p:sldId id="296" r:id="rId22"/>
    <p:sldId id="295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9" r:id="rId34"/>
    <p:sldId id="308" r:id="rId35"/>
    <p:sldId id="310" r:id="rId36"/>
    <p:sldId id="311" r:id="rId37"/>
    <p:sldId id="312" r:id="rId3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08080"/>
    <a:srgbClr val="5F5F5F"/>
    <a:srgbClr val="3399FF"/>
    <a:srgbClr val="000066"/>
    <a:srgbClr val="0033CC"/>
    <a:srgbClr val="003399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86" autoAdjust="0"/>
  </p:normalViewPr>
  <p:slideViewPr>
    <p:cSldViewPr>
      <p:cViewPr>
        <p:scale>
          <a:sx n="100" d="100"/>
          <a:sy n="100" d="100"/>
        </p:scale>
        <p:origin x="-19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9B8F6142-F1D0-4637-96F7-E4664D4176A5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FCF21089-5A8E-4805-BE21-6386A8343079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ACD53A-8E89-45F2-8D4A-35AFD266EB30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15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2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Memory Hierarchy Design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825351" y="-100013"/>
            <a:ext cx="442993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Approach, Fifth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Note that speculative and multithreaded processors may execute other instructions during a miss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Reduces performance impact of misses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373" y="2492896"/>
            <a:ext cx="7258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412776"/>
            <a:ext cx="84677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Six basic cache optimizations: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Larger block size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compulsory misses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capacity and conflict misses, increases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Larger total cache capacity to reduce miss rate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Higher associativity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conflict misses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Higher number of cache levels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overall memory access time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Giving priority to read misses over writes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Avoiding address translation in cache indexing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hit time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Advanced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Small and simple first level caches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Critical timing path: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addressing tag memory, then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comparing tags, then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selecting correct set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Direct-mapped caches can overlap tag compare and transmission of data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Lower associativity reduces power because fewer cache lines are accessed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Size and Associativity</a:t>
            </a:r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589" y="5517232"/>
            <a:ext cx="827087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time vs. size and associativity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" y="838200"/>
            <a:ext cx="6648028" cy="466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Size and Associativity</a:t>
            </a:r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589" y="5517232"/>
            <a:ext cx="827087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 per read vs. size and associativity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721" y="833439"/>
            <a:ext cx="6848623" cy="468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Prediction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To improve hit time, predict the way to pre-set </a:t>
            </a:r>
            <a:r>
              <a:rPr lang="en-US" sz="2800" dirty="0" err="1" smtClean="0"/>
              <a:t>mux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Mis</a:t>
            </a:r>
            <a:r>
              <a:rPr lang="en-US" sz="2400" dirty="0" smtClean="0"/>
              <a:t>-prediction gives longer hit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Prediction accuracy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&gt; 90% for two-way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&gt; 80% for four-way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I-cache has better accuracy than D-cache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First used on MIPS R10000 in mid-90s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on ARM Cortex-A8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Extend to predict block as well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“Way selection”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Increases </a:t>
            </a:r>
            <a:r>
              <a:rPr lang="en-US" sz="2400" dirty="0" err="1" smtClean="0"/>
              <a:t>mis</a:t>
            </a:r>
            <a:r>
              <a:rPr lang="en-US" sz="2400" dirty="0" smtClean="0"/>
              <a:t>-prediction penalty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Cache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Pipeline cache access to improve bandwidth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Examples: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Pentium:  1 cycle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 Pro – Pentium III:  2 cycles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 4 – Core i7:  4 cycles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Increases branch </a:t>
            </a:r>
            <a:r>
              <a:rPr lang="en-US" sz="2800" dirty="0" err="1" smtClean="0"/>
              <a:t>mis</a:t>
            </a:r>
            <a:r>
              <a:rPr lang="en-US" sz="2800" dirty="0" smtClean="0"/>
              <a:t>-prediction penalty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Makes it easier to increase associativity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338373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Allow hits before previous misses complete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“Hit under miss”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“Hit under multiple miss”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L2 must support this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 general, processors can hide L1 miss penalty but not L2 miss penalty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1744" y="1221134"/>
            <a:ext cx="4680520" cy="407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Multibanked</a:t>
            </a:r>
            <a:r>
              <a:rPr lang="en-US" dirty="0" smtClean="0"/>
              <a:t>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Organize cache as independent banks to support simultaneous access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ARM Cortex-A8 supports 1-4 banks for L2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Intel i7 supports 4 banks for L1 and 8 banks for L2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Interleave banks according to block address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925788"/>
            <a:ext cx="6286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Word First, Early Restart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Critical word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 missed word from memory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it to the processor as soon as it arrives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Early restart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 words in normal order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missed work to the processor as soon as it arrives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Effectiveness of these strategies depends on block size and likelihood of another access to the portion of the block that has not yet been fetched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Programmers want unlimited amounts of memory with low latency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Fast memory technology is more expensive per bit than slower memory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Solution:  organize memory system into a hierarchy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Entire addressable memory space available in largest, slowest memory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Incrementally smaller and faster memories, each containing a subset of the memory below it, proceed in steps up toward the processor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Temporal and spatial locality insures that nearly all references can be found in smaller memories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Gives the allusion of a large, fast memory being presented to the processor</a:t>
            </a: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Write Buffer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When storing to a block that is already pending in the write buffer, update write buffer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Reduces stalls due to full write buffer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Do not apply to I/O addresses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3284984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No write buffering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8144" y="505556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Write buffering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2841" y="2708920"/>
            <a:ext cx="4623295" cy="329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Loop Interchange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Swap nested loops to access memory in sequential order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Blocking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Instead of accessing entire rows or columns, subdivide matrices into blocks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more memory accesses but improves locality of accesses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 err="1" smtClean="0"/>
              <a:t>Prefetching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Fetch two blocks on miss (include next sequential block)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6612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Pentium 4 Pre-fetching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060848"/>
            <a:ext cx="6624736" cy="352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</a:t>
            </a:r>
            <a:r>
              <a:rPr lang="en-US" dirty="0" err="1" smtClean="0"/>
              <a:t>Prefetching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Insert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instructions before data is needed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Non-faulting: 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doesn’t cause exceptions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Register </a:t>
            </a:r>
            <a:r>
              <a:rPr lang="en-US" sz="2800" dirty="0" err="1" smtClean="0"/>
              <a:t>prefetch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Loads data into register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Cache </a:t>
            </a:r>
            <a:r>
              <a:rPr lang="en-US" sz="2800" dirty="0" err="1" smtClean="0"/>
              <a:t>prefetch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Loads data into cache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Combine with loop unrolling and software pipelining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1296" y="908720"/>
            <a:ext cx="6347048" cy="52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Performance metrics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Latency is concern of 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Bandwidth is concern of multiprocessors and I/O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Access time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Time between read request and when desired word arrives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Cycle time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Minimum time between unrelated requests to memory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DRAM used for main memory, SRAM used for cache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836722" y="941016"/>
            <a:ext cx="224523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Memory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SRAM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low power to retain bit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6 transistors/bit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DRAM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be re-written after being read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also be periodically </a:t>
            </a:r>
            <a:r>
              <a:rPr lang="en-US" sz="2400" dirty="0" err="1" smtClean="0"/>
              <a:t>refeshed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Every ~ 8 ms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Each row can be refreshed simultaneously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One transistor/bit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Address lines are multiplexed: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Upper half of address:  row access strobe (RAS)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Lower half of address:  column access strobe (CAS)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836722" y="941016"/>
            <a:ext cx="224523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Memory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Amdahl: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Memory capacity should grow linearly with processor speed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Unfortunately, memory capacity and speed has not kept pace with processors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optimizations: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accesses to same row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Synchronous DRAM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Added clock to DRAM interface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Burst mode with critical word first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Wider interfaces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Double data rate (DDR)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banks on each DRAM device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836722" y="941016"/>
            <a:ext cx="224523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Memory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836722" y="941016"/>
            <a:ext cx="224523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Memory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1" y="908721"/>
            <a:ext cx="7632848" cy="535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836722" y="941016"/>
            <a:ext cx="224523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Memory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836712"/>
            <a:ext cx="7825037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AU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24744"/>
            <a:ext cx="7291536" cy="484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DDR: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DDR2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Lower power (2.5 V -&gt; 1.8 V)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Higher clock rates (266 MHz, 333 MHz, 400 MHz)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DDR3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1.5 V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800 MHz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DDR4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1-1.2 V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1600 MHz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GDDR5 is graphics memory based on DDR3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836722" y="941016"/>
            <a:ext cx="224523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Memory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Graphics memory: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Achieve 2-5 X bandwidth per DRAM vs. DDR3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Wider interfaces (32 vs. 16 bit)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Higher clock rate</a:t>
            </a:r>
          </a:p>
          <a:p>
            <a:pPr lvl="3">
              <a:lnSpc>
                <a:spcPct val="90000"/>
              </a:lnSpc>
            </a:pPr>
            <a:r>
              <a:rPr lang="en-US" sz="1600" dirty="0" smtClean="0"/>
              <a:t>Possible because they are attached via soldering instead of </a:t>
            </a:r>
            <a:r>
              <a:rPr lang="en-US" sz="1600" dirty="0" err="1" smtClean="0"/>
              <a:t>socketted</a:t>
            </a:r>
            <a:r>
              <a:rPr lang="en-US" sz="1600" dirty="0" smtClean="0"/>
              <a:t> DIMM modules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Reducing power in SDRAMs: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Lower voltage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 power mode (ignores clock, continues to refresh)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836722" y="941016"/>
            <a:ext cx="224523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Memory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Power Consumption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836722" y="941016"/>
            <a:ext cx="224523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Memory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0" y="1276325"/>
            <a:ext cx="76581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Type of EEPROM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Must be erased (in blocks) before being overwritten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Non volatile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Limited number of write cycles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Cheaper than SDRAM, more expensive than disk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Slower than SRAM, faster than disk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836722" y="941016"/>
            <a:ext cx="224523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Memory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Dependability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Memory is susceptible to cosmic rays</a:t>
            </a:r>
          </a:p>
          <a:p>
            <a:pPr>
              <a:lnSpc>
                <a:spcPct val="90000"/>
              </a:lnSpc>
            </a:pPr>
            <a:r>
              <a:rPr lang="en-US" sz="2800" i="1" dirty="0" smtClean="0"/>
              <a:t>Soft errors</a:t>
            </a:r>
            <a:r>
              <a:rPr lang="en-US" sz="2800" dirty="0" smtClean="0"/>
              <a:t>:  dynamic errors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Detected and fixed by error correcting codes (ECC)</a:t>
            </a:r>
          </a:p>
          <a:p>
            <a:pPr>
              <a:lnSpc>
                <a:spcPct val="90000"/>
              </a:lnSpc>
            </a:pPr>
            <a:r>
              <a:rPr lang="en-US" sz="2800" i="1" dirty="0" smtClean="0"/>
              <a:t>Hard errors</a:t>
            </a:r>
            <a:r>
              <a:rPr lang="en-US" sz="2800" dirty="0" smtClean="0"/>
              <a:t>:  permanent errors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sparse rows to replace defective rows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Chipkill</a:t>
            </a:r>
            <a:r>
              <a:rPr lang="en-US" sz="2800" dirty="0" smtClean="0"/>
              <a:t>:  a RAID-like error recovery technique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836722" y="941016"/>
            <a:ext cx="224523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Memory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Protection via virtual memory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Keeps processes in their own memory space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Role of architecture: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 user mode and supervisor mode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Protect certain aspects of CPU state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 mechanisms for switching between user mode and supervisor mode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 mechanisms to limit memory accesses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 TLB to translate addresses</a:t>
            </a:r>
            <a:endParaRPr lang="en-US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986037" y="1788630"/>
            <a:ext cx="39465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Virtual Memory and Virtual Machines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Supports isolation and security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Sharing a computer among many unrelated users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Enabled by raw speed of processors, making the overhead more acceptable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Allows different ISAs and operating systems to be presented to user programs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“System Virtual Machines”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SVM software is called “virtual machine monitor” or “hypervisor”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Individual virtual machines run under the monitor are called “guest VMs”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986037" y="1788630"/>
            <a:ext cx="39465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Virtual Memory and Virtual Machines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Impact of VMs on Virtual Memory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Each guest OS maintains its own set of page tables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VMM adds a level of memory between physical and virtual memory called “real memory”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VMM maintains shadow page table that maps guest virtual addresses to physical addresses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Requires VMM to detect guest’s changes to its own page table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Occurs naturally if accessing the page table pointer is a privileged operation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986037" y="1788630"/>
            <a:ext cx="39465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Virtual Memory and Virtual Machines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AU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136" y="1412776"/>
            <a:ext cx="8434312" cy="448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Memory hierarchy design becomes more crucial with recent multi-core processors: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Aggregate peak bandwidth grows with # cores: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Intel Core i7 can generate two references per core per clock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Four cores and 3.2 GHz clock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25.6 billion 64-bit data references/second +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12.8 billion 128-bit instruction references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= 409.6 GB/s!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DRAM bandwidth is only 6% of this (25 GB/s)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Requires: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Multi-port, pipelined caches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Two levels of cache per core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Shared third-level cache on chip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High-end microprocessors have &gt;10 MB on-chip 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Consumes large amount of area and power budget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When a word is not found in the cache, a </a:t>
            </a:r>
            <a:r>
              <a:rPr lang="en-US" sz="2800" i="1" dirty="0" smtClean="0"/>
              <a:t>miss </a:t>
            </a:r>
            <a:r>
              <a:rPr lang="en-US" sz="2800" dirty="0" smtClean="0"/>
              <a:t>occurs: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Fetch word from lower level in hierarchy, requiring a higher latency reference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Lower level may be another cache or the main memory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Also fetch the other words contained within the </a:t>
            </a:r>
            <a:r>
              <a:rPr lang="en-US" sz="2400" i="1" dirty="0" smtClean="0"/>
              <a:t>block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Takes advantage of spatial locality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Place block into cache in any location within its </a:t>
            </a:r>
            <a:r>
              <a:rPr lang="en-US" sz="2400" i="1" dirty="0" smtClean="0"/>
              <a:t>set</a:t>
            </a:r>
            <a:r>
              <a:rPr lang="en-US" sz="2400" dirty="0" smtClean="0"/>
              <a:t>, determined by address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block address MOD number of sets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smtClean="0"/>
              <a:t>n</a:t>
            </a:r>
            <a:r>
              <a:rPr lang="en-US" sz="2800" dirty="0" smtClean="0"/>
              <a:t> sets =&gt; </a:t>
            </a:r>
            <a:r>
              <a:rPr lang="en-US" sz="2800" i="1" dirty="0" smtClean="0"/>
              <a:t>n-way set associative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Direct-mapped cache =&gt; </a:t>
            </a:r>
            <a:r>
              <a:rPr lang="en-US" sz="2400" dirty="0" smtClean="0"/>
              <a:t>one block per set</a:t>
            </a:r>
            <a:endParaRPr lang="en-US" sz="2400" i="1" dirty="0" smtClean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Fully associative </a:t>
            </a:r>
            <a:r>
              <a:rPr lang="en-US" sz="2400" dirty="0" smtClean="0"/>
              <a:t>=&gt; one set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Writing to cache:  two strategies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Write-through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Immediately update lower levels of hierarchy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Write-back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Only update lower levels of hierarchy when an updated block is replaced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Both strategies use </a:t>
            </a:r>
            <a:r>
              <a:rPr lang="en-US" sz="2400" i="1" dirty="0" smtClean="0"/>
              <a:t>write buffer </a:t>
            </a:r>
            <a:r>
              <a:rPr lang="en-US" sz="2400" dirty="0" smtClean="0"/>
              <a:t>to make writes asynchronous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Miss rate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Fraction of cache access that result in a miss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Causes of misses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Compulsory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First reference to a block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Capacity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Blocks discarded and later retrieved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Conflict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Program makes repeated references to multiple addresses from different blocks that map to the same location in the cache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26026</TotalTime>
  <Words>2681</Words>
  <Application>Microsoft Office PowerPoint</Application>
  <PresentationFormat>On-screen Show (4:3)</PresentationFormat>
  <Paragraphs>489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1_cod4e</vt:lpstr>
      <vt:lpstr>Slide 1</vt:lpstr>
      <vt:lpstr>Introduction</vt:lpstr>
      <vt:lpstr>Memory Hierarchy</vt:lpstr>
      <vt:lpstr>Memory Performance Gap</vt:lpstr>
      <vt:lpstr>Memory Hierarchy Design</vt:lpstr>
      <vt:lpstr>Performance and Power</vt:lpstr>
      <vt:lpstr>Memory Hierarchy Basics</vt:lpstr>
      <vt:lpstr>Memory Hierarchy Basics</vt:lpstr>
      <vt:lpstr>Memory Hierarchy Basics</vt:lpstr>
      <vt:lpstr>Memory Hierarchy Basics</vt:lpstr>
      <vt:lpstr>Memory Hierarchy Basics</vt:lpstr>
      <vt:lpstr>Ten Advanced Optimizations</vt:lpstr>
      <vt:lpstr>L1 Size and Associativity</vt:lpstr>
      <vt:lpstr>L1 Size and Associativity</vt:lpstr>
      <vt:lpstr>Way Prediction</vt:lpstr>
      <vt:lpstr>Pipelining Cache</vt:lpstr>
      <vt:lpstr>Nonblocking Caches</vt:lpstr>
      <vt:lpstr>Multibanked Caches</vt:lpstr>
      <vt:lpstr>Critical Word First, Early Restart</vt:lpstr>
      <vt:lpstr>Merging Write Buffer</vt:lpstr>
      <vt:lpstr>Compiler Optimizations</vt:lpstr>
      <vt:lpstr>Hardware Prefetching</vt:lpstr>
      <vt:lpstr>Compiler Prefetching</vt:lpstr>
      <vt:lpstr>Summary</vt:lpstr>
      <vt:lpstr>Memory Technology</vt:lpstr>
      <vt:lpstr>Memory Technology</vt:lpstr>
      <vt:lpstr>Memory Technology</vt:lpstr>
      <vt:lpstr>Memory Optimizations</vt:lpstr>
      <vt:lpstr>Memory Optimizations</vt:lpstr>
      <vt:lpstr>Memory Optimizations</vt:lpstr>
      <vt:lpstr>Memory Optimizations</vt:lpstr>
      <vt:lpstr>Memory Power Consumption</vt:lpstr>
      <vt:lpstr>Flash Memory</vt:lpstr>
      <vt:lpstr>Memory Dependability</vt:lpstr>
      <vt:lpstr>Virtual Memory</vt:lpstr>
      <vt:lpstr>Virtual Machines</vt:lpstr>
      <vt:lpstr>Impact of VMs on Virtual Memory</vt:lpstr>
    </vt:vector>
  </TitlesOfParts>
  <Company>Ashenden Designs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Memory Hierarchy Design</dc:title>
  <dc:subject>Memory Hierarchy Design</dc:subject>
  <dc:creator>John L. Hennessy, David A. Patterson, Jason D. Bakos</dc:creator>
  <cp:keywords>memory system design, hardware-software co-design, high-performance memory systems, high-performance pipelines, virtual machines, memory hierarchy, locality, temporal locality, spatial locality, inclusion property, static power, dynamic power, block, set associative, tag, write-through, write-back, full associative, miss rate, misses per instruction, average memory access time, hit time</cp:keywords>
  <dc:description> Copyright © 2012, Elsevier Inc. All rights reserved.</dc:description>
  <cp:lastModifiedBy>Reed Elsevier</cp:lastModifiedBy>
  <cp:revision>670</cp:revision>
  <dcterms:created xsi:type="dcterms:W3CDTF">2008-07-27T22:34:41Z</dcterms:created>
  <dcterms:modified xsi:type="dcterms:W3CDTF">2011-07-18T22:22:26Z</dcterms:modified>
</cp:coreProperties>
</file>