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  <a:srgbClr val="808080"/>
    <a:srgbClr val="5F5F5F"/>
    <a:srgbClr val="3399FF"/>
    <a:srgbClr val="000066"/>
    <a:srgbClr val="0033CC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>
        <p:scale>
          <a:sx n="100" d="100"/>
          <a:sy n="100" d="100"/>
        </p:scale>
        <p:origin x="-318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F6142-F1D0-4637-96F7-E4664D4176A5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CF21089-5A8E-4805-BE21-6386A8343079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ACD53A-8E89-45F2-8D4A-35AFD266EB30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4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Data-Level Parallelism in Vector, SIMD, and GPU Architectures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1000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Start up time</a:t>
            </a:r>
          </a:p>
          <a:p>
            <a:pPr lvl="1"/>
            <a:r>
              <a:rPr lang="en-US" sz="1800" dirty="0" smtClean="0"/>
              <a:t>Latency of vector functional unit</a:t>
            </a:r>
          </a:p>
          <a:p>
            <a:pPr lvl="1"/>
            <a:r>
              <a:rPr lang="en-US" sz="1800" dirty="0" smtClean="0"/>
              <a:t>Assume the same as Cray-1</a:t>
            </a:r>
          </a:p>
          <a:p>
            <a:pPr lvl="2"/>
            <a:r>
              <a:rPr lang="en-US" sz="1400" dirty="0" smtClean="0"/>
              <a:t>Floating-point add =&gt; 6 clock cycles</a:t>
            </a:r>
          </a:p>
          <a:p>
            <a:pPr lvl="2"/>
            <a:r>
              <a:rPr lang="en-US" sz="1400" dirty="0" smtClean="0"/>
              <a:t>Floating-point multiply =&gt; 7 clock cycles</a:t>
            </a:r>
          </a:p>
          <a:p>
            <a:pPr lvl="2"/>
            <a:r>
              <a:rPr lang="en-US" sz="1400" dirty="0" smtClean="0"/>
              <a:t>Floating-point divide =&gt; 20 clock cycles</a:t>
            </a:r>
          </a:p>
          <a:p>
            <a:pPr lvl="2"/>
            <a:r>
              <a:rPr lang="en-US" sz="1400" dirty="0" smtClean="0"/>
              <a:t>Vector load =&gt; 12 clock cycles</a:t>
            </a:r>
          </a:p>
          <a:p>
            <a:r>
              <a:rPr lang="en-US" sz="2000" dirty="0" smtClean="0"/>
              <a:t>Improvements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&gt; 1 element per clock cycle</a:t>
            </a:r>
          </a:p>
          <a:p>
            <a:pPr lvl="1"/>
            <a:r>
              <a:rPr lang="en-US" sz="1800" dirty="0" smtClean="0"/>
              <a:t>Non-64 wide vectors</a:t>
            </a:r>
          </a:p>
          <a:p>
            <a:pPr lvl="1"/>
            <a:r>
              <a:rPr lang="en-US" sz="1800" dirty="0" smtClean="0"/>
              <a:t>IF statements in vector code</a:t>
            </a:r>
          </a:p>
          <a:p>
            <a:pPr lvl="1"/>
            <a:r>
              <a:rPr lang="en-US" sz="1800" dirty="0" smtClean="0"/>
              <a:t>Memory system optimizations to support vector processors</a:t>
            </a:r>
          </a:p>
          <a:p>
            <a:pPr lvl="1"/>
            <a:r>
              <a:rPr lang="en-US" sz="1800" dirty="0" smtClean="0"/>
              <a:t>Multiple dimensional matrices</a:t>
            </a:r>
          </a:p>
          <a:p>
            <a:pPr lvl="1"/>
            <a:r>
              <a:rPr lang="en-US" sz="1800" dirty="0" smtClean="0"/>
              <a:t>Sparse matrices</a:t>
            </a:r>
          </a:p>
          <a:p>
            <a:pPr lvl="1"/>
            <a:r>
              <a:rPr lang="en-US" sz="1800" dirty="0" smtClean="0"/>
              <a:t>Programming a vector computer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Lanes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r>
              <a:rPr lang="en-US" sz="2400" dirty="0" smtClean="0"/>
              <a:t>Element </a:t>
            </a:r>
            <a:r>
              <a:rPr lang="en-US" sz="2400" i="1" dirty="0" smtClean="0"/>
              <a:t>n </a:t>
            </a:r>
            <a:r>
              <a:rPr lang="en-US" sz="2400" dirty="0" smtClean="0"/>
              <a:t>of vector register </a:t>
            </a:r>
            <a:r>
              <a:rPr lang="en-US" sz="2400" i="1" dirty="0" smtClean="0"/>
              <a:t>A </a:t>
            </a:r>
            <a:r>
              <a:rPr lang="en-US" sz="2400" dirty="0" smtClean="0"/>
              <a:t>is “hardwired” to element </a:t>
            </a:r>
            <a:r>
              <a:rPr lang="en-US" sz="2400" i="1" dirty="0" smtClean="0"/>
              <a:t>n</a:t>
            </a:r>
            <a:r>
              <a:rPr lang="en-US" sz="2400" dirty="0" smtClean="0"/>
              <a:t> of vector register </a:t>
            </a:r>
            <a:r>
              <a:rPr lang="en-US" sz="2400" i="1" dirty="0" smtClean="0"/>
              <a:t>B</a:t>
            </a:r>
          </a:p>
          <a:p>
            <a:pPr lvl="1"/>
            <a:r>
              <a:rPr lang="en-US" sz="2000" dirty="0" smtClean="0"/>
              <a:t>Allows for multiple hardware lanes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41719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276872"/>
            <a:ext cx="4320480" cy="358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Length Register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Vector length not known at compile time?</a:t>
            </a:r>
          </a:p>
          <a:p>
            <a:r>
              <a:rPr lang="en-US" sz="2400" dirty="0" smtClean="0"/>
              <a:t>Use Vector Length Register (VLR)</a:t>
            </a:r>
          </a:p>
          <a:p>
            <a:r>
              <a:rPr lang="en-US" sz="2400" dirty="0" smtClean="0"/>
              <a:t>Use strip mining for vectors over the maximum length:</a:t>
            </a:r>
          </a:p>
          <a:p>
            <a:pPr lvl="1">
              <a:buNone/>
            </a:pPr>
            <a:r>
              <a:rPr lang="en-US" sz="1400" dirty="0" smtClean="0"/>
              <a:t>low = 0;</a:t>
            </a:r>
          </a:p>
          <a:p>
            <a:pPr lvl="1">
              <a:buNone/>
            </a:pPr>
            <a:r>
              <a:rPr lang="en-US" sz="1400" dirty="0" smtClean="0"/>
              <a:t>VL = (n % MVL); /*find odd-size piece using modulo op % */</a:t>
            </a:r>
          </a:p>
          <a:p>
            <a:pPr lvl="1">
              <a:buNone/>
            </a:pPr>
            <a:r>
              <a:rPr lang="en-US" sz="1400" dirty="0" smtClean="0"/>
              <a:t>for (j = 0; j &lt;= (n/MVL); j=j+1) { /*outer loop*/</a:t>
            </a:r>
          </a:p>
          <a:p>
            <a:pPr lvl="1">
              <a:buNone/>
            </a:pPr>
            <a:r>
              <a:rPr lang="en-US" sz="1400" dirty="0" smtClean="0"/>
              <a:t>	for (</a:t>
            </a:r>
            <a:r>
              <a:rPr lang="en-US" sz="1400" dirty="0" err="1" smtClean="0"/>
              <a:t>i</a:t>
            </a:r>
            <a:r>
              <a:rPr lang="en-US" sz="1400" dirty="0" smtClean="0"/>
              <a:t> = low;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(</a:t>
            </a:r>
            <a:r>
              <a:rPr lang="en-US" sz="1400" dirty="0" err="1" smtClean="0"/>
              <a:t>low+VL</a:t>
            </a:r>
            <a:r>
              <a:rPr lang="en-US" sz="1400" dirty="0" smtClean="0"/>
              <a:t>); </a:t>
            </a:r>
            <a:r>
              <a:rPr lang="en-US" sz="1400" dirty="0" err="1" smtClean="0"/>
              <a:t>i</a:t>
            </a:r>
            <a:r>
              <a:rPr lang="en-US" sz="1400" dirty="0" smtClean="0"/>
              <a:t>=i+1) /*runs for length VL*/</a:t>
            </a:r>
          </a:p>
          <a:p>
            <a:pPr lvl="1">
              <a:buNone/>
            </a:pPr>
            <a:r>
              <a:rPr lang="en-US" sz="1400" dirty="0" smtClean="0"/>
              <a:t>		Y[</a:t>
            </a:r>
            <a:r>
              <a:rPr lang="en-US" sz="1400" dirty="0" err="1" smtClean="0"/>
              <a:t>i</a:t>
            </a:r>
            <a:r>
              <a:rPr lang="en-US" sz="1400" dirty="0" smtClean="0"/>
              <a:t>] = a * X[</a:t>
            </a:r>
            <a:r>
              <a:rPr lang="en-US" sz="1400" dirty="0" err="1" smtClean="0"/>
              <a:t>i</a:t>
            </a:r>
            <a:r>
              <a:rPr lang="en-US" sz="1400" dirty="0" smtClean="0"/>
              <a:t>] + Y[</a:t>
            </a:r>
            <a:r>
              <a:rPr lang="en-US" sz="1400" dirty="0" err="1" smtClean="0"/>
              <a:t>i</a:t>
            </a:r>
            <a:r>
              <a:rPr lang="en-US" sz="1400" dirty="0" smtClean="0"/>
              <a:t>] ; /*main operation*/</a:t>
            </a:r>
          </a:p>
          <a:p>
            <a:pPr lvl="1">
              <a:buNone/>
            </a:pPr>
            <a:r>
              <a:rPr lang="en-US" sz="1400" dirty="0" smtClean="0"/>
              <a:t>	low = low + VL; /*start of next vector*/</a:t>
            </a:r>
          </a:p>
          <a:p>
            <a:pPr lvl="1">
              <a:buNone/>
            </a:pPr>
            <a:r>
              <a:rPr lang="en-US" sz="1400" dirty="0" smtClean="0"/>
              <a:t>	VL = MVL; /*reset the length to maximum vector length*/</a:t>
            </a:r>
          </a:p>
          <a:p>
            <a:pPr lvl="1">
              <a:buNone/>
            </a:pPr>
            <a:r>
              <a:rPr lang="en-US" sz="1400" dirty="0" smtClean="0"/>
              <a:t>}</a:t>
            </a: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437112"/>
            <a:ext cx="52673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Mask Registers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Consider:</a:t>
            </a:r>
          </a:p>
          <a:p>
            <a:pPr>
              <a:buNone/>
            </a:pPr>
            <a:r>
              <a:rPr lang="nn-NO" sz="2400" dirty="0" smtClean="0"/>
              <a:t>	for (i = 0; i &lt; 64; i=i+1)</a:t>
            </a:r>
          </a:p>
          <a:p>
            <a:pPr>
              <a:buNone/>
            </a:pPr>
            <a:r>
              <a:rPr lang="en-US" sz="2400" dirty="0" smtClean="0"/>
              <a:t>		if (X[</a:t>
            </a:r>
            <a:r>
              <a:rPr lang="en-US" sz="2400" dirty="0" err="1" smtClean="0"/>
              <a:t>i</a:t>
            </a:r>
            <a:r>
              <a:rPr lang="en-US" sz="2400" dirty="0" smtClean="0"/>
              <a:t>] != 0)</a:t>
            </a:r>
          </a:p>
          <a:p>
            <a:pPr>
              <a:buNone/>
            </a:pPr>
            <a:r>
              <a:rPr lang="en-US" sz="2400" dirty="0" smtClean="0"/>
              <a:t>			X[</a:t>
            </a:r>
            <a:r>
              <a:rPr lang="en-US" sz="2400" dirty="0" err="1" smtClean="0"/>
              <a:t>i</a:t>
            </a:r>
            <a:r>
              <a:rPr lang="en-US" sz="2400" dirty="0" smtClean="0"/>
              <a:t>] = X[</a:t>
            </a:r>
            <a:r>
              <a:rPr lang="en-US" sz="2400" dirty="0" err="1" smtClean="0"/>
              <a:t>i</a:t>
            </a:r>
            <a:r>
              <a:rPr lang="en-US" sz="2400" dirty="0" smtClean="0"/>
              <a:t>] – Y[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r>
              <a:rPr lang="en-US" sz="2400" dirty="0" smtClean="0"/>
              <a:t>Use vector mask register to “disable” elements:</a:t>
            </a:r>
          </a:p>
          <a:p>
            <a:pPr>
              <a:buNone/>
            </a:pPr>
            <a:r>
              <a:rPr lang="en-US" sz="1800" dirty="0" smtClean="0"/>
              <a:t>	LV		V1,Rx		;load vector X into V1</a:t>
            </a:r>
          </a:p>
          <a:p>
            <a:pPr>
              <a:buNone/>
            </a:pPr>
            <a:r>
              <a:rPr lang="es-ES" sz="1800" dirty="0" smtClean="0"/>
              <a:t>	LV		V2,Ry		;load vector Y</a:t>
            </a:r>
          </a:p>
          <a:p>
            <a:pPr>
              <a:buNone/>
            </a:pPr>
            <a:r>
              <a:rPr lang="en-US" sz="1800" dirty="0" smtClean="0"/>
              <a:t>	L.D		F0,#0		;load FP zero into F0</a:t>
            </a:r>
          </a:p>
          <a:p>
            <a:pPr>
              <a:buNone/>
            </a:pPr>
            <a:r>
              <a:rPr lang="en-US" sz="1800" dirty="0" smtClean="0"/>
              <a:t>	SNEVS.D	V1,F0		;sets VM(</a:t>
            </a:r>
            <a:r>
              <a:rPr lang="en-US" sz="1800" dirty="0" err="1" smtClean="0"/>
              <a:t>i</a:t>
            </a:r>
            <a:r>
              <a:rPr lang="en-US" sz="1800" dirty="0" smtClean="0"/>
              <a:t>) to 1 if V1(</a:t>
            </a:r>
            <a:r>
              <a:rPr lang="en-US" sz="1800" dirty="0" err="1" smtClean="0"/>
              <a:t>i</a:t>
            </a:r>
            <a:r>
              <a:rPr lang="en-US" sz="1800" dirty="0" smtClean="0"/>
              <a:t>)!=F0</a:t>
            </a:r>
          </a:p>
          <a:p>
            <a:pPr>
              <a:buNone/>
            </a:pPr>
            <a:r>
              <a:rPr lang="en-US" sz="1800" dirty="0" smtClean="0"/>
              <a:t>	SUBVV.D	V1,V1,V2	;subtract under vector mask</a:t>
            </a:r>
          </a:p>
          <a:p>
            <a:pPr>
              <a:buNone/>
            </a:pPr>
            <a:r>
              <a:rPr lang="en-US" sz="1800" dirty="0" smtClean="0"/>
              <a:t>	SV		Rx,V1		;store the result in X</a:t>
            </a:r>
          </a:p>
          <a:p>
            <a:endParaRPr lang="en-US" sz="1800" dirty="0" smtClean="0"/>
          </a:p>
          <a:p>
            <a:r>
              <a:rPr lang="en-US" sz="2400" dirty="0" smtClean="0"/>
              <a:t>GFLOPS rate decreases!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Memory system must be designed to support high bandwidth for vector loads and stores</a:t>
            </a:r>
          </a:p>
          <a:p>
            <a:r>
              <a:rPr lang="en-US" sz="2400" dirty="0" smtClean="0"/>
              <a:t>Spread accesses across multiple banks</a:t>
            </a:r>
          </a:p>
          <a:p>
            <a:pPr lvl="1"/>
            <a:r>
              <a:rPr lang="en-US" sz="2000" dirty="0" smtClean="0"/>
              <a:t>Control bank addresses independently</a:t>
            </a:r>
          </a:p>
          <a:p>
            <a:pPr lvl="1"/>
            <a:r>
              <a:rPr lang="en-US" sz="2000" dirty="0" smtClean="0"/>
              <a:t>Load or store non sequential words</a:t>
            </a:r>
          </a:p>
          <a:p>
            <a:pPr lvl="1"/>
            <a:r>
              <a:rPr lang="en-US" sz="2000" dirty="0" smtClean="0"/>
              <a:t>Support multiple vector processors sharing the same memory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dirty="0" smtClean="0"/>
              <a:t>32 processors, each generating 4 loads and 2 stores/cycle</a:t>
            </a:r>
          </a:p>
          <a:p>
            <a:pPr lvl="1"/>
            <a:r>
              <a:rPr lang="en-US" sz="2000" dirty="0" smtClean="0"/>
              <a:t>Processor cycle time is 2.167 ns, SRAM cycle time is 15 ns</a:t>
            </a:r>
          </a:p>
          <a:p>
            <a:pPr lvl="1"/>
            <a:r>
              <a:rPr lang="en-US" sz="2000" dirty="0" smtClean="0"/>
              <a:t>How many memory banks needed?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Consider:</a:t>
            </a:r>
          </a:p>
          <a:p>
            <a:pPr>
              <a:buNone/>
            </a:pPr>
            <a:r>
              <a:rPr lang="nn-NO" sz="2000" dirty="0" smtClean="0"/>
              <a:t>	for (i = 0; i &lt; 100; i=i+1)</a:t>
            </a:r>
          </a:p>
          <a:p>
            <a:pPr>
              <a:buNone/>
            </a:pPr>
            <a:r>
              <a:rPr lang="en-US" sz="2000" dirty="0" smtClean="0"/>
              <a:t>		for (j = 0; j &lt; 100; j=j+1) {</a:t>
            </a:r>
          </a:p>
          <a:p>
            <a:pPr>
              <a:buNone/>
            </a:pPr>
            <a:r>
              <a:rPr lang="en-US" sz="2000" dirty="0" smtClean="0"/>
              <a:t>			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0.0;</a:t>
            </a:r>
          </a:p>
          <a:p>
            <a:pPr>
              <a:buNone/>
            </a:pPr>
            <a:r>
              <a:rPr lang="nn-NO" sz="2000" dirty="0" smtClean="0"/>
              <a:t>			for (k = 0; k &lt; 100; k=k+1)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pl-PL" sz="2000" dirty="0" smtClean="0"/>
              <a:t>A[i][j] = A[i][j] + B[i][k] * D[k][j];</a:t>
            </a:r>
          </a:p>
          <a:p>
            <a:pPr>
              <a:buNone/>
            </a:pPr>
            <a:r>
              <a:rPr lang="en-US" sz="2000" b="1" dirty="0" smtClean="0"/>
              <a:t>		}</a:t>
            </a:r>
          </a:p>
          <a:p>
            <a:endParaRPr lang="en-US" sz="2000" b="1" dirty="0" smtClean="0"/>
          </a:p>
          <a:p>
            <a:r>
              <a:rPr lang="en-US" sz="2000" dirty="0" smtClean="0"/>
              <a:t>Must vectorize multiplication of rows of B with columns of D</a:t>
            </a:r>
          </a:p>
          <a:p>
            <a:r>
              <a:rPr lang="en-US" sz="2000" dirty="0" smtClean="0"/>
              <a:t>Use </a:t>
            </a:r>
            <a:r>
              <a:rPr lang="en-US" sz="2000" i="1" dirty="0" smtClean="0"/>
              <a:t>non-unit stride</a:t>
            </a:r>
          </a:p>
          <a:p>
            <a:r>
              <a:rPr lang="en-US" sz="2000" dirty="0" smtClean="0"/>
              <a:t>Bank conflict (stall) occurs when the same bank is hit faster than bank busy time:</a:t>
            </a:r>
          </a:p>
          <a:p>
            <a:pPr lvl="1"/>
            <a:r>
              <a:rPr lang="en-US" sz="1800" dirty="0" smtClean="0"/>
              <a:t>#banks / LCM(</a:t>
            </a:r>
            <a:r>
              <a:rPr lang="en-US" sz="1800" dirty="0" err="1" smtClean="0"/>
              <a:t>stride,#banks</a:t>
            </a:r>
            <a:r>
              <a:rPr lang="en-US" sz="1800" dirty="0" smtClean="0"/>
              <a:t>) &lt; bank busy time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Scatter-Gather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Consider:</a:t>
            </a:r>
          </a:p>
          <a:p>
            <a:pPr>
              <a:buNone/>
            </a:pPr>
            <a:r>
              <a:rPr lang="nn-NO" sz="2400" dirty="0" smtClean="0"/>
              <a:t>	for (i = 0; i &lt; n; i=i+1)</a:t>
            </a:r>
          </a:p>
          <a:p>
            <a:pPr>
              <a:buNone/>
            </a:pPr>
            <a:r>
              <a:rPr lang="en-US" sz="2400" dirty="0" smtClean="0"/>
              <a:t>		A[K[</a:t>
            </a:r>
            <a:r>
              <a:rPr lang="en-US" sz="2400" dirty="0" err="1" smtClean="0"/>
              <a:t>i</a:t>
            </a:r>
            <a:r>
              <a:rPr lang="en-US" sz="2400" dirty="0" smtClean="0"/>
              <a:t>]] = A[K[</a:t>
            </a:r>
            <a:r>
              <a:rPr lang="en-US" sz="2400" dirty="0" err="1" smtClean="0"/>
              <a:t>i</a:t>
            </a:r>
            <a:r>
              <a:rPr lang="en-US" sz="2400" dirty="0" smtClean="0"/>
              <a:t>]] + C[M[</a:t>
            </a:r>
            <a:r>
              <a:rPr lang="en-US" sz="2400" dirty="0" err="1" smtClean="0"/>
              <a:t>i</a:t>
            </a:r>
            <a:r>
              <a:rPr lang="en-US" sz="2400" dirty="0" smtClean="0"/>
              <a:t>]];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Use index vector:</a:t>
            </a:r>
          </a:p>
          <a:p>
            <a:pPr>
              <a:buNone/>
            </a:pPr>
            <a:r>
              <a:rPr lang="en-US" sz="2400" dirty="0" smtClean="0"/>
              <a:t>	LV		</a:t>
            </a:r>
            <a:r>
              <a:rPr lang="en-US" sz="2400" dirty="0" err="1" smtClean="0"/>
              <a:t>Vk</a:t>
            </a:r>
            <a:r>
              <a:rPr lang="en-US" sz="2400" dirty="0" smtClean="0"/>
              <a:t>, </a:t>
            </a:r>
            <a:r>
              <a:rPr lang="en-US" sz="2400" dirty="0" err="1" smtClean="0"/>
              <a:t>Rk</a:t>
            </a:r>
            <a:r>
              <a:rPr lang="en-US" sz="2400" dirty="0" smtClean="0"/>
              <a:t>			;load K</a:t>
            </a:r>
          </a:p>
          <a:p>
            <a:pPr>
              <a:buNone/>
            </a:pPr>
            <a:r>
              <a:rPr lang="it-IT" sz="2400" dirty="0" smtClean="0"/>
              <a:t>	LVI		Va, (Ra+Vk)		;load A[K[]]</a:t>
            </a:r>
          </a:p>
          <a:p>
            <a:pPr>
              <a:buNone/>
            </a:pPr>
            <a:r>
              <a:rPr lang="en-US" sz="2400" dirty="0" smtClean="0"/>
              <a:t>	LV		</a:t>
            </a:r>
            <a:r>
              <a:rPr lang="en-US" sz="2400" dirty="0" err="1" smtClean="0"/>
              <a:t>Vm</a:t>
            </a:r>
            <a:r>
              <a:rPr lang="en-US" sz="2400" dirty="0" smtClean="0"/>
              <a:t>, </a:t>
            </a:r>
            <a:r>
              <a:rPr lang="en-US" sz="2400" dirty="0" err="1" smtClean="0"/>
              <a:t>Rm</a:t>
            </a:r>
            <a:r>
              <a:rPr lang="en-US" sz="2400" dirty="0" smtClean="0"/>
              <a:t>		;load M</a:t>
            </a:r>
          </a:p>
          <a:p>
            <a:pPr>
              <a:buNone/>
            </a:pPr>
            <a:r>
              <a:rPr lang="en-US" sz="2400" dirty="0" smtClean="0"/>
              <a:t>	LVI		</a:t>
            </a:r>
            <a:r>
              <a:rPr lang="en-US" sz="2400" dirty="0" err="1" smtClean="0"/>
              <a:t>Vc</a:t>
            </a:r>
            <a:r>
              <a:rPr lang="en-US" sz="2400" dirty="0" smtClean="0"/>
              <a:t>, (</a:t>
            </a:r>
            <a:r>
              <a:rPr lang="en-US" sz="2400" dirty="0" err="1" smtClean="0"/>
              <a:t>Rc+Vm</a:t>
            </a:r>
            <a:r>
              <a:rPr lang="en-US" sz="2400" dirty="0" smtClean="0"/>
              <a:t>)		;load C[M[]]</a:t>
            </a:r>
          </a:p>
          <a:p>
            <a:pPr>
              <a:buNone/>
            </a:pPr>
            <a:r>
              <a:rPr lang="it-IT" sz="2400" dirty="0" smtClean="0"/>
              <a:t>	ADDVV.D	Va, Va, Vc		;add them</a:t>
            </a:r>
          </a:p>
          <a:p>
            <a:pPr>
              <a:buNone/>
            </a:pPr>
            <a:r>
              <a:rPr lang="it-IT" sz="2400" dirty="0" smtClean="0"/>
              <a:t>	SVI		(Ra+Vk), Va		;store A[K[]]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Vec</a:t>
            </a:r>
            <a:r>
              <a:rPr lang="en-US" dirty="0" smtClean="0"/>
              <a:t>. Architectures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Compilers can provide feedback to programmers</a:t>
            </a:r>
          </a:p>
          <a:p>
            <a:r>
              <a:rPr lang="en-US" sz="2400" dirty="0" smtClean="0"/>
              <a:t>Programmers can provide hints to compiler</a:t>
            </a:r>
          </a:p>
          <a:p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1138" y="2004020"/>
            <a:ext cx="61817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Extensions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Media applications operate on data types narrower than the native word size</a:t>
            </a:r>
          </a:p>
          <a:p>
            <a:pPr lvl="1"/>
            <a:r>
              <a:rPr lang="en-US" dirty="0" smtClean="0"/>
              <a:t>Example:  disconnect carry chains to “partition” adder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Limitations, compared to vector instructions:</a:t>
            </a:r>
          </a:p>
          <a:p>
            <a:pPr lvl="1"/>
            <a:r>
              <a:rPr lang="en-US" dirty="0" smtClean="0"/>
              <a:t>Number of data operands encoded into op code</a:t>
            </a:r>
          </a:p>
          <a:p>
            <a:pPr lvl="1"/>
            <a:r>
              <a:rPr lang="en-US" dirty="0" smtClean="0"/>
              <a:t>No sophisticated addressing modes (</a:t>
            </a:r>
            <a:r>
              <a:rPr lang="en-US" dirty="0" err="1" smtClean="0"/>
              <a:t>strided</a:t>
            </a:r>
            <a:r>
              <a:rPr lang="en-US" dirty="0" smtClean="0"/>
              <a:t>, scatter-gather)</a:t>
            </a:r>
          </a:p>
          <a:p>
            <a:pPr lvl="1"/>
            <a:r>
              <a:rPr lang="en-US" dirty="0" smtClean="0"/>
              <a:t>No mask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Implementations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Implementations:</a:t>
            </a:r>
          </a:p>
          <a:p>
            <a:pPr lvl="1"/>
            <a:r>
              <a:rPr lang="en-US" dirty="0" smtClean="0"/>
              <a:t>Intel MMX (1996)</a:t>
            </a:r>
          </a:p>
          <a:p>
            <a:pPr lvl="2"/>
            <a:r>
              <a:rPr lang="en-US" dirty="0" smtClean="0"/>
              <a:t>Eight 8-bit integer ops or four 16-bit integer ops</a:t>
            </a:r>
          </a:p>
          <a:p>
            <a:pPr lvl="1"/>
            <a:r>
              <a:rPr lang="en-US" dirty="0" smtClean="0"/>
              <a:t>Streaming SIMD Extensions (SSE) (1999)</a:t>
            </a:r>
          </a:p>
          <a:p>
            <a:pPr lvl="2"/>
            <a:r>
              <a:rPr lang="en-US" dirty="0" smtClean="0"/>
              <a:t>Eight 16-bit integer ops</a:t>
            </a:r>
          </a:p>
          <a:p>
            <a:pPr lvl="2"/>
            <a:r>
              <a:rPr lang="en-US" dirty="0" smtClean="0"/>
              <a:t>Four 32-bit integer/</a:t>
            </a:r>
            <a:r>
              <a:rPr lang="en-US" dirty="0" err="1" smtClean="0"/>
              <a:t>fp</a:t>
            </a:r>
            <a:r>
              <a:rPr lang="en-US" dirty="0" smtClean="0"/>
              <a:t> ops or two 64-bit integer/</a:t>
            </a:r>
            <a:r>
              <a:rPr lang="en-US" dirty="0" err="1" smtClean="0"/>
              <a:t>fp</a:t>
            </a:r>
            <a:r>
              <a:rPr lang="en-US" dirty="0" smtClean="0"/>
              <a:t> ops</a:t>
            </a:r>
          </a:p>
          <a:p>
            <a:pPr lvl="1"/>
            <a:r>
              <a:rPr lang="en-US" dirty="0" smtClean="0"/>
              <a:t>Advanced Vector Extensions (2010)</a:t>
            </a:r>
          </a:p>
          <a:p>
            <a:pPr lvl="2"/>
            <a:r>
              <a:rPr lang="en-US" dirty="0" smtClean="0"/>
              <a:t>Four 64-bit integer/</a:t>
            </a:r>
            <a:r>
              <a:rPr lang="en-US" dirty="0" err="1" smtClean="0"/>
              <a:t>fp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Operands must be consecutive and aligned memory locations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SIMD architectures can exploit significant data-level parallelism for: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matrix-oriented scientific computing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media-oriented image and sound processors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SIMD is more energy efficient than MIMD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needs to fetch one instruction per data operation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Makes SIMD attractive for personal mobile devices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SIMD allows programmer to continue to think sequentially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SIMD Code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DXPY: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800" dirty="0" smtClean="0"/>
              <a:t>L.D		F0,a		;load scalar a</a:t>
            </a:r>
          </a:p>
          <a:p>
            <a:pPr>
              <a:buNone/>
            </a:pPr>
            <a:r>
              <a:rPr lang="en-US" sz="1800" dirty="0" smtClean="0"/>
              <a:t>	MOV		F1, F0		;copy a into F1 for SIMD MUL</a:t>
            </a:r>
          </a:p>
          <a:p>
            <a:pPr>
              <a:buNone/>
            </a:pPr>
            <a:r>
              <a:rPr lang="en-US" sz="1800" dirty="0" smtClean="0"/>
              <a:t>	MOV		F2, F0		;copy a into F2 for SIMD MUL</a:t>
            </a:r>
          </a:p>
          <a:p>
            <a:pPr>
              <a:buNone/>
            </a:pPr>
            <a:r>
              <a:rPr lang="en-US" sz="1800" dirty="0" smtClean="0"/>
              <a:t>	MOV		F3, F0		;copy a into F3 for SIMD MUL</a:t>
            </a:r>
          </a:p>
          <a:p>
            <a:pPr>
              <a:buNone/>
            </a:pPr>
            <a:r>
              <a:rPr lang="en-US" sz="1800" dirty="0" smtClean="0"/>
              <a:t>	DADDIU	R4,Rx,#512	;last address to load</a:t>
            </a:r>
          </a:p>
          <a:p>
            <a:pPr>
              <a:buNone/>
            </a:pPr>
            <a:r>
              <a:rPr lang="en-US" sz="1800" dirty="0" smtClean="0"/>
              <a:t>Loop:		L.4D F4,0[Rx]	;load X[</a:t>
            </a:r>
            <a:r>
              <a:rPr lang="en-US" sz="1800" dirty="0" err="1" smtClean="0"/>
              <a:t>i</a:t>
            </a:r>
            <a:r>
              <a:rPr lang="en-US" sz="1800" dirty="0" smtClean="0"/>
              <a:t>], X[i+1], X[i+2], X[i+3]</a:t>
            </a:r>
          </a:p>
          <a:p>
            <a:pPr>
              <a:buNone/>
            </a:pPr>
            <a:r>
              <a:rPr lang="en-US" sz="1800" dirty="0" smtClean="0"/>
              <a:t>	MUL.4D	F4,F4,F0	;</a:t>
            </a:r>
            <a:r>
              <a:rPr lang="en-US" sz="1800" dirty="0" err="1" smtClean="0"/>
              <a:t>a×X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],</a:t>
            </a:r>
            <a:r>
              <a:rPr lang="en-US" sz="1800" dirty="0" err="1" smtClean="0"/>
              <a:t>a×X</a:t>
            </a:r>
            <a:r>
              <a:rPr lang="en-US" sz="1800" dirty="0" smtClean="0"/>
              <a:t>[i+1],</a:t>
            </a:r>
            <a:r>
              <a:rPr lang="en-US" sz="1800" dirty="0" err="1" smtClean="0"/>
              <a:t>a×X</a:t>
            </a:r>
            <a:r>
              <a:rPr lang="en-US" sz="1800" dirty="0" smtClean="0"/>
              <a:t>[i+2],</a:t>
            </a:r>
            <a:r>
              <a:rPr lang="en-US" sz="1800" dirty="0" err="1" smtClean="0"/>
              <a:t>a×X</a:t>
            </a:r>
            <a:r>
              <a:rPr lang="en-US" sz="1800" dirty="0" smtClean="0"/>
              <a:t>[i+3]</a:t>
            </a:r>
          </a:p>
          <a:p>
            <a:pPr>
              <a:buNone/>
            </a:pPr>
            <a:r>
              <a:rPr lang="es-ES" sz="1800" dirty="0" smtClean="0"/>
              <a:t>	L.4D		F8,0[</a:t>
            </a:r>
            <a:r>
              <a:rPr lang="es-ES" sz="1800" dirty="0" err="1" smtClean="0"/>
              <a:t>Ry</a:t>
            </a:r>
            <a:r>
              <a:rPr lang="es-ES" sz="1800" dirty="0" smtClean="0"/>
              <a:t>]		;load Y[i], Y[i+1], Y[i+2], Y[i+3]</a:t>
            </a:r>
          </a:p>
          <a:p>
            <a:pPr>
              <a:buNone/>
            </a:pPr>
            <a:r>
              <a:rPr lang="nn-NO" sz="1800" dirty="0" smtClean="0"/>
              <a:t>	ADD.4D	F8,F8,F4	;a×X[i]+Y[i], ..., a×X[i+3]+Y[i+3]</a:t>
            </a:r>
          </a:p>
          <a:p>
            <a:pPr>
              <a:buNone/>
            </a:pPr>
            <a:r>
              <a:rPr lang="en-US" sz="1800" dirty="0" smtClean="0"/>
              <a:t>	S.4D		0[</a:t>
            </a:r>
            <a:r>
              <a:rPr lang="en-US" sz="1800" dirty="0" err="1" smtClean="0"/>
              <a:t>Ry</a:t>
            </a:r>
            <a:r>
              <a:rPr lang="en-US" sz="1800" dirty="0" smtClean="0"/>
              <a:t>],F8		;store into Y[</a:t>
            </a:r>
            <a:r>
              <a:rPr lang="en-US" sz="1800" dirty="0" err="1" smtClean="0"/>
              <a:t>i</a:t>
            </a:r>
            <a:r>
              <a:rPr lang="en-US" sz="1800" dirty="0" smtClean="0"/>
              <a:t>], Y[i+1], Y[i+2], Y[i+3]</a:t>
            </a:r>
          </a:p>
          <a:p>
            <a:pPr>
              <a:buNone/>
            </a:pPr>
            <a:r>
              <a:rPr lang="en-US" sz="1800" dirty="0" smtClean="0"/>
              <a:t>	DADDIU	Rx,Rx,#32	;increment index to X</a:t>
            </a:r>
          </a:p>
          <a:p>
            <a:pPr>
              <a:buNone/>
            </a:pPr>
            <a:r>
              <a:rPr lang="en-US" sz="1800" dirty="0" smtClean="0"/>
              <a:t>	DADDIU	Ry,Ry,#32	;increment index to Y</a:t>
            </a:r>
          </a:p>
          <a:p>
            <a:pPr>
              <a:buNone/>
            </a:pPr>
            <a:r>
              <a:rPr lang="en-US" sz="1800" dirty="0" smtClean="0"/>
              <a:t>	DSUBU	R20,R4,Rx	;compute bound</a:t>
            </a:r>
          </a:p>
          <a:p>
            <a:pPr>
              <a:buNone/>
            </a:pPr>
            <a:r>
              <a:rPr lang="en-US" sz="1800" dirty="0" smtClean="0"/>
              <a:t>	BNEZ	R20,Loop	;check if done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Roofline Performance Model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Basic idea:</a:t>
            </a:r>
          </a:p>
          <a:p>
            <a:pPr lvl="1"/>
            <a:r>
              <a:rPr lang="en-US" dirty="0" smtClean="0"/>
              <a:t>Plot peak floating-point throughput as a function of arithmetic intensity</a:t>
            </a:r>
          </a:p>
          <a:p>
            <a:pPr lvl="1"/>
            <a:r>
              <a:rPr lang="en-US" dirty="0" smtClean="0"/>
              <a:t>Ties together floating-point performance and memory performance for a target machine</a:t>
            </a:r>
          </a:p>
          <a:p>
            <a:r>
              <a:rPr lang="en-US" sz="2400" dirty="0" smtClean="0"/>
              <a:t>Arithmetic intensity</a:t>
            </a:r>
          </a:p>
          <a:p>
            <a:pPr lvl="1"/>
            <a:r>
              <a:rPr lang="en-US" dirty="0" smtClean="0"/>
              <a:t>Floating-point operations per byte read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2914" y="4149080"/>
            <a:ext cx="4833342" cy="191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Attainable GFLOPs/sec Min = (Peak Memory BW × Arithmetic Intensity, Peak Floating Point </a:t>
            </a:r>
            <a:r>
              <a:rPr lang="en-US" sz="2400" dirty="0" err="1" smtClean="0"/>
              <a:t>Perf</a:t>
            </a:r>
            <a:r>
              <a:rPr lang="en-US" sz="2400" dirty="0" smtClean="0"/>
              <a:t>.)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32856"/>
            <a:ext cx="71342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Processing Units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the hardware invested to do graphics well, how can be supplement it to improve performance of a wider range of applications?</a:t>
            </a:r>
          </a:p>
          <a:p>
            <a:endParaRPr lang="en-US" dirty="0" smtClean="0"/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Heterogeneous execution model</a:t>
            </a:r>
          </a:p>
          <a:p>
            <a:pPr lvl="2"/>
            <a:r>
              <a:rPr lang="en-US" dirty="0" smtClean="0"/>
              <a:t>CPU is the </a:t>
            </a:r>
            <a:r>
              <a:rPr lang="en-US" i="1" dirty="0" smtClean="0"/>
              <a:t>host</a:t>
            </a:r>
            <a:r>
              <a:rPr lang="en-US" dirty="0" smtClean="0"/>
              <a:t>, GPU is the </a:t>
            </a:r>
            <a:r>
              <a:rPr lang="en-US" i="1" dirty="0" smtClean="0"/>
              <a:t>device</a:t>
            </a:r>
          </a:p>
          <a:p>
            <a:pPr lvl="1"/>
            <a:r>
              <a:rPr lang="en-US" dirty="0" smtClean="0"/>
              <a:t>Develop a C-like programming language for GPU</a:t>
            </a:r>
          </a:p>
          <a:p>
            <a:pPr lvl="1"/>
            <a:r>
              <a:rPr lang="en-US" dirty="0" smtClean="0"/>
              <a:t>Unify all forms of GPU parallelism as </a:t>
            </a:r>
            <a:r>
              <a:rPr lang="en-US" i="1" dirty="0" smtClean="0"/>
              <a:t>CUDA thread</a:t>
            </a:r>
          </a:p>
          <a:p>
            <a:pPr lvl="1"/>
            <a:r>
              <a:rPr lang="en-US" dirty="0" smtClean="0"/>
              <a:t>Programming model is “Single Instruction Multiple Thread”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Blocks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thread is associated with each data element</a:t>
            </a:r>
          </a:p>
          <a:p>
            <a:r>
              <a:rPr lang="en-US" dirty="0" smtClean="0"/>
              <a:t>Threads are organized into blocks</a:t>
            </a:r>
          </a:p>
          <a:p>
            <a:r>
              <a:rPr lang="en-US" dirty="0" smtClean="0"/>
              <a:t>Blocks are organized into a grid</a:t>
            </a:r>
          </a:p>
          <a:p>
            <a:endParaRPr lang="en-US" dirty="0" smtClean="0"/>
          </a:p>
          <a:p>
            <a:r>
              <a:rPr lang="en-US" dirty="0" smtClean="0"/>
              <a:t>GPU hardware handles thread management, not applications or OS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GPU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 to vector machines:</a:t>
            </a:r>
          </a:p>
          <a:p>
            <a:pPr lvl="1"/>
            <a:r>
              <a:rPr lang="en-US" dirty="0" smtClean="0"/>
              <a:t>Works well with data-level parallel problems</a:t>
            </a:r>
          </a:p>
          <a:p>
            <a:pPr lvl="1"/>
            <a:r>
              <a:rPr lang="en-US" dirty="0" smtClean="0"/>
              <a:t>Scatter-gather transfers</a:t>
            </a:r>
          </a:p>
          <a:p>
            <a:pPr lvl="1"/>
            <a:r>
              <a:rPr lang="en-US" dirty="0" smtClean="0"/>
              <a:t>Mask registers</a:t>
            </a:r>
          </a:p>
          <a:p>
            <a:pPr lvl="1"/>
            <a:r>
              <a:rPr lang="en-US" dirty="0" smtClean="0"/>
              <a:t>Large register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Differences:</a:t>
            </a:r>
          </a:p>
          <a:p>
            <a:pPr lvl="1"/>
            <a:r>
              <a:rPr lang="en-US" dirty="0" smtClean="0"/>
              <a:t>No scalar processor</a:t>
            </a:r>
          </a:p>
          <a:p>
            <a:pPr lvl="1"/>
            <a:r>
              <a:rPr lang="en-US" dirty="0" smtClean="0"/>
              <a:t>Uses multithreading to hide memory latency</a:t>
            </a:r>
          </a:p>
          <a:p>
            <a:pPr lvl="1"/>
            <a:r>
              <a:rPr lang="en-US" dirty="0" smtClean="0"/>
              <a:t>Has many functional units, as opposed to a few deeply pipelined units like a vector processor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two vectors of length 8192</a:t>
            </a:r>
          </a:p>
          <a:p>
            <a:pPr lvl="1"/>
            <a:r>
              <a:rPr lang="en-US" dirty="0" smtClean="0"/>
              <a:t>Code that works over all elements is the grid</a:t>
            </a:r>
          </a:p>
          <a:p>
            <a:pPr lvl="1"/>
            <a:r>
              <a:rPr lang="en-US" dirty="0" smtClean="0"/>
              <a:t>Thread blocks break this down into manageable sizes</a:t>
            </a:r>
          </a:p>
          <a:p>
            <a:pPr lvl="2"/>
            <a:r>
              <a:rPr lang="en-US" dirty="0" smtClean="0"/>
              <a:t>512 threads per block</a:t>
            </a:r>
          </a:p>
          <a:p>
            <a:pPr lvl="1"/>
            <a:r>
              <a:rPr lang="en-US" dirty="0" smtClean="0"/>
              <a:t>SIMD instruction executes 32 elements at a time</a:t>
            </a:r>
          </a:p>
          <a:p>
            <a:pPr lvl="1"/>
            <a:r>
              <a:rPr lang="en-US" dirty="0" smtClean="0"/>
              <a:t>Thus grid size = 16 blocks</a:t>
            </a:r>
          </a:p>
          <a:p>
            <a:pPr lvl="1"/>
            <a:r>
              <a:rPr lang="en-US" dirty="0" smtClean="0"/>
              <a:t>Block is analogous to a strip-mined vector loop with vector length of 32</a:t>
            </a:r>
          </a:p>
          <a:p>
            <a:pPr lvl="1"/>
            <a:r>
              <a:rPr lang="en-US" dirty="0" smtClean="0"/>
              <a:t>Block is assigned to a </a:t>
            </a:r>
            <a:r>
              <a:rPr lang="en-US" i="1" dirty="0" smtClean="0"/>
              <a:t>multithreaded SIMD processor </a:t>
            </a:r>
            <a:r>
              <a:rPr lang="en-US" dirty="0" smtClean="0"/>
              <a:t>by the </a:t>
            </a:r>
            <a:r>
              <a:rPr lang="en-US" i="1" dirty="0" smtClean="0"/>
              <a:t>thread block scheduler</a:t>
            </a:r>
          </a:p>
          <a:p>
            <a:pPr lvl="1"/>
            <a:r>
              <a:rPr lang="en-US" dirty="0" smtClean="0"/>
              <a:t>Current-generation GPUs (Fermi) have 7-15 multithreaded SIMD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Threads of SIMD instructions</a:t>
            </a:r>
            <a:endParaRPr lang="en-US" dirty="0" smtClean="0"/>
          </a:p>
          <a:p>
            <a:pPr lvl="1"/>
            <a:r>
              <a:rPr lang="en-US" dirty="0" smtClean="0"/>
              <a:t>Each has its own PC</a:t>
            </a:r>
          </a:p>
          <a:p>
            <a:pPr lvl="1"/>
            <a:r>
              <a:rPr lang="en-US" dirty="0" smtClean="0"/>
              <a:t>Thread scheduler uses scoreboard to dispatch</a:t>
            </a:r>
          </a:p>
          <a:p>
            <a:pPr lvl="1"/>
            <a:r>
              <a:rPr lang="en-US" dirty="0" smtClean="0"/>
              <a:t>No data dependencies between threads!</a:t>
            </a:r>
          </a:p>
          <a:p>
            <a:pPr lvl="1"/>
            <a:r>
              <a:rPr lang="en-US" dirty="0" smtClean="0"/>
              <a:t>Keeps track of up to 48 threads of SIMD instructions</a:t>
            </a:r>
          </a:p>
          <a:p>
            <a:pPr lvl="2"/>
            <a:r>
              <a:rPr lang="en-US" dirty="0" smtClean="0"/>
              <a:t>Hides memory latency</a:t>
            </a:r>
          </a:p>
          <a:p>
            <a:r>
              <a:rPr lang="en-US" dirty="0" smtClean="0"/>
              <a:t>Thread block scheduler schedules blocks to SIMD processors</a:t>
            </a:r>
          </a:p>
          <a:p>
            <a:r>
              <a:rPr lang="en-US" dirty="0" smtClean="0"/>
              <a:t>Within each SIMD processor:</a:t>
            </a:r>
          </a:p>
          <a:p>
            <a:pPr lvl="1"/>
            <a:r>
              <a:rPr lang="en-US" dirty="0" smtClean="0"/>
              <a:t>32 SIMD lanes</a:t>
            </a:r>
          </a:p>
          <a:p>
            <a:pPr lvl="1"/>
            <a:r>
              <a:rPr lang="en-US" dirty="0" smtClean="0"/>
              <a:t>Wide and shallow compared to vector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NVIDIA GPU has 32,768 registers</a:t>
            </a:r>
          </a:p>
          <a:p>
            <a:pPr lvl="1"/>
            <a:r>
              <a:rPr lang="en-US" dirty="0" smtClean="0"/>
              <a:t>Divided into lanes</a:t>
            </a:r>
          </a:p>
          <a:p>
            <a:pPr lvl="1"/>
            <a:r>
              <a:rPr lang="en-US" dirty="0" smtClean="0"/>
              <a:t>Each SIMD thread is limited to 64 registers</a:t>
            </a:r>
          </a:p>
          <a:p>
            <a:pPr lvl="1"/>
            <a:r>
              <a:rPr lang="en-US" dirty="0" smtClean="0"/>
              <a:t>SIMD thread has up to:</a:t>
            </a:r>
          </a:p>
          <a:p>
            <a:pPr lvl="2"/>
            <a:r>
              <a:rPr lang="en-US" dirty="0" smtClean="0"/>
              <a:t>64 vector registers of 32 32-bit elements</a:t>
            </a:r>
          </a:p>
          <a:p>
            <a:pPr lvl="2"/>
            <a:r>
              <a:rPr lang="en-US" dirty="0" smtClean="0"/>
              <a:t>32 vector registers of 32 64-bit elements</a:t>
            </a:r>
          </a:p>
          <a:p>
            <a:pPr lvl="1"/>
            <a:r>
              <a:rPr lang="en-US" dirty="0" smtClean="0"/>
              <a:t>Fermi has 16 physical SIMD lanes, each containing 2048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Instruction Set Arch.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ISA is an abstraction of the hardware instruction set</a:t>
            </a:r>
          </a:p>
          <a:p>
            <a:pPr lvl="1"/>
            <a:r>
              <a:rPr lang="en-US" dirty="0" smtClean="0"/>
              <a:t>“Parallel Thread Execution (PTX)”</a:t>
            </a:r>
          </a:p>
          <a:p>
            <a:pPr lvl="1"/>
            <a:r>
              <a:rPr lang="en-US" dirty="0" smtClean="0"/>
              <a:t>Uses virtual registers</a:t>
            </a:r>
          </a:p>
          <a:p>
            <a:pPr lvl="1"/>
            <a:r>
              <a:rPr lang="en-US" dirty="0" smtClean="0"/>
              <a:t>Translation to machine code is performed in software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sz="1800" dirty="0" smtClean="0"/>
              <a:t>shl.s32	R8, </a:t>
            </a:r>
            <a:r>
              <a:rPr lang="en-US" sz="1800" dirty="0" err="1" smtClean="0"/>
              <a:t>blockIdx</a:t>
            </a:r>
            <a:r>
              <a:rPr lang="en-US" sz="1800" dirty="0" smtClean="0"/>
              <a:t>, 9	; Thread Block ID * Block size (512 or 29)</a:t>
            </a:r>
          </a:p>
          <a:p>
            <a:pPr lvl="1">
              <a:buNone/>
            </a:pPr>
            <a:r>
              <a:rPr lang="en-US" sz="1800" dirty="0" smtClean="0"/>
              <a:t>add.s32	R8, R8, </a:t>
            </a:r>
            <a:r>
              <a:rPr lang="en-US" sz="1800" dirty="0" err="1" smtClean="0"/>
              <a:t>threadIdx</a:t>
            </a:r>
            <a:r>
              <a:rPr lang="en-US" sz="1800" dirty="0" smtClean="0"/>
              <a:t>	; R8 = </a:t>
            </a:r>
            <a:r>
              <a:rPr lang="en-US" sz="1800" dirty="0" err="1" smtClean="0"/>
              <a:t>i</a:t>
            </a:r>
            <a:r>
              <a:rPr lang="en-US" sz="1800" dirty="0" smtClean="0"/>
              <a:t> = my CUDA thread ID</a:t>
            </a:r>
          </a:p>
          <a:p>
            <a:pPr lvl="1">
              <a:buNone/>
            </a:pPr>
            <a:r>
              <a:rPr lang="en-US" sz="1800" dirty="0" smtClean="0"/>
              <a:t>ld.global.f64	RD0, [X+R8]	; RD0 = X[</a:t>
            </a:r>
            <a:r>
              <a:rPr lang="en-US" sz="1800" dirty="0" err="1" smtClean="0"/>
              <a:t>i</a:t>
            </a:r>
            <a:r>
              <a:rPr lang="en-US" sz="1800" dirty="0" smtClean="0"/>
              <a:t>]</a:t>
            </a:r>
          </a:p>
          <a:p>
            <a:pPr lvl="1">
              <a:buNone/>
            </a:pPr>
            <a:r>
              <a:rPr lang="es-ES" sz="1800" dirty="0" smtClean="0"/>
              <a:t>ld.global.f64	RD2, [Y+R8]	; RD2 = Y[i]</a:t>
            </a:r>
          </a:p>
          <a:p>
            <a:pPr lvl="1">
              <a:buNone/>
            </a:pPr>
            <a:r>
              <a:rPr lang="en-US" sz="1800" dirty="0" smtClean="0"/>
              <a:t>mul.f64 R0D, RD0, RD4	; Product in RD0 = RD0 * RD4 (scalar a)</a:t>
            </a:r>
          </a:p>
          <a:p>
            <a:pPr lvl="1">
              <a:buNone/>
            </a:pPr>
            <a:r>
              <a:rPr lang="en-US" sz="1800" dirty="0" smtClean="0"/>
              <a:t>add.f64 R0D, RD0, RD2	; Sum in RD0 = RD0 + RD2 (Y[</a:t>
            </a:r>
            <a:r>
              <a:rPr lang="en-US" sz="1800" dirty="0" err="1" smtClean="0"/>
              <a:t>i</a:t>
            </a:r>
            <a:r>
              <a:rPr lang="en-US" sz="1800" dirty="0" smtClean="0"/>
              <a:t>])</a:t>
            </a:r>
          </a:p>
          <a:p>
            <a:pPr lvl="1">
              <a:buNone/>
            </a:pPr>
            <a:r>
              <a:rPr lang="es-ES" sz="1800" dirty="0" smtClean="0"/>
              <a:t>st.global.f64 [Y+R8], RD0	; Y[i] = </a:t>
            </a:r>
            <a:r>
              <a:rPr lang="es-ES" sz="1800" dirty="0" err="1" smtClean="0"/>
              <a:t>sum</a:t>
            </a:r>
            <a:r>
              <a:rPr lang="es-ES" sz="1800" dirty="0" smtClean="0"/>
              <a:t> (X[i]*a + Y[i])</a:t>
            </a:r>
            <a:endParaRPr lang="en-US" sz="18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Vector architectures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SIMD extensions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Graphics Processor Units (GPUs)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x86 processors: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Expect two additional cores per chip per year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SIMD width to double every four years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Potential speedup from SIMD to be twice that from MIMD!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Like vector architectures, GPU branch hardware uses internal masks</a:t>
            </a:r>
          </a:p>
          <a:p>
            <a:r>
              <a:rPr lang="en-US" sz="2400" dirty="0" smtClean="0"/>
              <a:t>Also uses</a:t>
            </a:r>
          </a:p>
          <a:p>
            <a:pPr lvl="1"/>
            <a:r>
              <a:rPr lang="en-US" sz="2000" dirty="0" smtClean="0"/>
              <a:t>Branch synchronization stack</a:t>
            </a:r>
          </a:p>
          <a:p>
            <a:pPr lvl="2"/>
            <a:r>
              <a:rPr lang="en-US" sz="1800" dirty="0" smtClean="0"/>
              <a:t>Entries consist of masks for each SIMD lane</a:t>
            </a:r>
          </a:p>
          <a:p>
            <a:pPr lvl="2"/>
            <a:r>
              <a:rPr lang="en-US" sz="1800" dirty="0" smtClean="0"/>
              <a:t>I.e. which threads commit their results (all threads execute)</a:t>
            </a:r>
          </a:p>
          <a:p>
            <a:pPr lvl="1"/>
            <a:r>
              <a:rPr lang="en-US" sz="2000" dirty="0" smtClean="0"/>
              <a:t>Instruction markers to manage when a branch diverges into multiple execution paths</a:t>
            </a:r>
          </a:p>
          <a:p>
            <a:pPr lvl="2"/>
            <a:r>
              <a:rPr lang="en-US" sz="1800" dirty="0" smtClean="0"/>
              <a:t>Push on divergent branch</a:t>
            </a:r>
          </a:p>
          <a:p>
            <a:pPr lvl="1"/>
            <a:r>
              <a:rPr lang="en-US" sz="2000" dirty="0" smtClean="0"/>
              <a:t>…and when paths converge</a:t>
            </a:r>
          </a:p>
          <a:p>
            <a:pPr lvl="2"/>
            <a:r>
              <a:rPr lang="en-US" sz="1800" dirty="0" smtClean="0"/>
              <a:t>Act as barriers</a:t>
            </a:r>
          </a:p>
          <a:p>
            <a:pPr lvl="2"/>
            <a:r>
              <a:rPr lang="en-US" sz="1800" dirty="0" smtClean="0"/>
              <a:t>Pops stack</a:t>
            </a:r>
          </a:p>
          <a:p>
            <a:r>
              <a:rPr lang="en-US" sz="2400" dirty="0" smtClean="0"/>
              <a:t>Per-thread-lane 1-bit predicate register, specified by programmer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	if (X[</a:t>
            </a:r>
            <a:r>
              <a:rPr lang="en-US" sz="1600" dirty="0" err="1" smtClean="0"/>
              <a:t>i</a:t>
            </a:r>
            <a:r>
              <a:rPr lang="en-US" sz="1600" dirty="0" smtClean="0"/>
              <a:t>] != 0)	</a:t>
            </a:r>
          </a:p>
          <a:p>
            <a:pPr>
              <a:buNone/>
            </a:pPr>
            <a:r>
              <a:rPr lang="en-US" sz="1600" dirty="0" smtClean="0"/>
              <a:t>		X[</a:t>
            </a:r>
            <a:r>
              <a:rPr lang="en-US" sz="1600" dirty="0" err="1" smtClean="0"/>
              <a:t>i</a:t>
            </a:r>
            <a:r>
              <a:rPr lang="en-US" sz="1600" dirty="0" smtClean="0"/>
              <a:t>] = X[</a:t>
            </a:r>
            <a:r>
              <a:rPr lang="en-US" sz="1600" dirty="0" err="1" smtClean="0"/>
              <a:t>i</a:t>
            </a:r>
            <a:r>
              <a:rPr lang="en-US" sz="1600" dirty="0" smtClean="0"/>
              <a:t>] – Y[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>
              <a:buNone/>
            </a:pPr>
            <a:r>
              <a:rPr lang="en-US" sz="1600" dirty="0" smtClean="0"/>
              <a:t>	else X[</a:t>
            </a:r>
            <a:r>
              <a:rPr lang="en-US" sz="1600" dirty="0" err="1" smtClean="0"/>
              <a:t>i</a:t>
            </a:r>
            <a:r>
              <a:rPr lang="en-US" sz="1600" dirty="0" smtClean="0"/>
              <a:t>] = Z[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ld.global.f64	RD0, [X+R8]		; RD0 = X[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>
              <a:buNone/>
            </a:pPr>
            <a:r>
              <a:rPr lang="en-US" sz="1600" dirty="0" smtClean="0"/>
              <a:t>	setp.neq.s32	P1, RD0, #0		; P1 is predicate register 1</a:t>
            </a:r>
          </a:p>
          <a:p>
            <a:pPr>
              <a:buNone/>
            </a:pPr>
            <a:r>
              <a:rPr lang="en-US" sz="1600" dirty="0" smtClean="0"/>
              <a:t>	@!P1, bra	ELSE1, </a:t>
            </a:r>
            <a:r>
              <a:rPr lang="en-US" sz="1600" i="1" dirty="0" smtClean="0"/>
              <a:t>*Push		; Push old mask, set new mask bits</a:t>
            </a:r>
          </a:p>
          <a:p>
            <a:pPr>
              <a:buNone/>
            </a:pPr>
            <a:r>
              <a:rPr lang="en-US" sz="1600" dirty="0" smtClean="0"/>
              <a:t>						; if P1 false, go to ELSE1</a:t>
            </a:r>
          </a:p>
          <a:p>
            <a:pPr>
              <a:buNone/>
            </a:pPr>
            <a:r>
              <a:rPr lang="es-ES" sz="1600" dirty="0" smtClean="0"/>
              <a:t>	ld.global.f64	RD2, [Y+R8]		; RD2 = Y[i]</a:t>
            </a:r>
          </a:p>
          <a:p>
            <a:pPr>
              <a:buNone/>
            </a:pPr>
            <a:r>
              <a:rPr lang="en-US" sz="1600" dirty="0" smtClean="0"/>
              <a:t>	sub.f64	RD0, RD0, RD2		; Difference in RD0</a:t>
            </a:r>
          </a:p>
          <a:p>
            <a:pPr>
              <a:buNone/>
            </a:pPr>
            <a:r>
              <a:rPr lang="nn-NO" sz="1600" dirty="0" smtClean="0"/>
              <a:t>	st.global.f64	[X+R8], RD0		; X[i] = RD0</a:t>
            </a:r>
          </a:p>
          <a:p>
            <a:pPr>
              <a:buNone/>
            </a:pPr>
            <a:r>
              <a:rPr lang="en-US" sz="1600" dirty="0" smtClean="0"/>
              <a:t>	@P1, bra	ENDIF1, </a:t>
            </a:r>
            <a:r>
              <a:rPr lang="en-US" sz="1600" i="1" dirty="0" smtClean="0"/>
              <a:t>*Comp		; complement mask bits</a:t>
            </a:r>
          </a:p>
          <a:p>
            <a:pPr>
              <a:buNone/>
            </a:pPr>
            <a:r>
              <a:rPr lang="en-US" sz="1600" dirty="0" smtClean="0"/>
              <a:t>						; if P1 true, go to ENDIF1</a:t>
            </a:r>
          </a:p>
          <a:p>
            <a:pPr>
              <a:buNone/>
            </a:pPr>
            <a:r>
              <a:rPr lang="pl-PL" sz="1600" dirty="0" smtClean="0"/>
              <a:t>ELSE1:</a:t>
            </a:r>
            <a:r>
              <a:rPr lang="en-US" sz="1600" dirty="0" smtClean="0"/>
              <a:t>		</a:t>
            </a:r>
            <a:r>
              <a:rPr lang="pl-PL" sz="1600" dirty="0" smtClean="0"/>
              <a:t>ld.global.f64 RD0, [Z+R8]</a:t>
            </a:r>
            <a:r>
              <a:rPr lang="en-US" sz="1600" dirty="0" smtClean="0"/>
              <a:t>	</a:t>
            </a:r>
            <a:r>
              <a:rPr lang="pl-PL" sz="1600" dirty="0" smtClean="0"/>
              <a:t>; RD0 = Z[i]</a:t>
            </a:r>
          </a:p>
          <a:p>
            <a:pPr>
              <a:buNone/>
            </a:pPr>
            <a:r>
              <a:rPr lang="nn-NO" sz="1600" dirty="0" smtClean="0"/>
              <a:t>			st.global.f64 [X+R8], RD0	; X[i] = RD0</a:t>
            </a:r>
          </a:p>
          <a:p>
            <a:pPr>
              <a:buNone/>
            </a:pPr>
            <a:r>
              <a:rPr lang="en-US" sz="1600" dirty="0" smtClean="0"/>
              <a:t>ENDIF1: 	</a:t>
            </a:r>
            <a:r>
              <a:rPr lang="en-US" sz="1600" i="1" dirty="0" smtClean="0"/>
              <a:t>&lt;next instruction&gt;, *Pop	; pop to restore old mask</a:t>
            </a:r>
            <a:endParaRPr lang="en-US" sz="16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GPU Memory Structures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SIMD Lane has private section of off-chip DRAM</a:t>
            </a:r>
          </a:p>
          <a:p>
            <a:pPr lvl="1"/>
            <a:r>
              <a:rPr lang="en-US" dirty="0" smtClean="0"/>
              <a:t>“Private memory”</a:t>
            </a:r>
          </a:p>
          <a:p>
            <a:pPr lvl="1"/>
            <a:r>
              <a:rPr lang="en-US" dirty="0" smtClean="0"/>
              <a:t>Contains stack frame, spilling registers, and private variables</a:t>
            </a:r>
          </a:p>
          <a:p>
            <a:r>
              <a:rPr lang="en-US" dirty="0" smtClean="0"/>
              <a:t>Each multithreaded SIMD processor also has local memory</a:t>
            </a:r>
          </a:p>
          <a:p>
            <a:pPr lvl="1"/>
            <a:r>
              <a:rPr lang="en-US" dirty="0" smtClean="0"/>
              <a:t>Shared by SIMD lanes / threads within a block</a:t>
            </a:r>
          </a:p>
          <a:p>
            <a:r>
              <a:rPr lang="en-US" dirty="0" smtClean="0"/>
              <a:t>Memory shared by SIMD processors is GPU Memory</a:t>
            </a:r>
          </a:p>
          <a:p>
            <a:pPr lvl="1"/>
            <a:r>
              <a:rPr lang="en-US" dirty="0" smtClean="0"/>
              <a:t>Host can read and write GPU memory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Fermi Architecture Innovations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SIMD processor has</a:t>
            </a:r>
          </a:p>
          <a:p>
            <a:pPr lvl="1"/>
            <a:r>
              <a:rPr lang="en-US" sz="2000" dirty="0" smtClean="0"/>
              <a:t>Two SIMD thread schedulers, two instruction dispatch units</a:t>
            </a:r>
          </a:p>
          <a:p>
            <a:pPr lvl="1"/>
            <a:r>
              <a:rPr lang="en-US" sz="2000" dirty="0" smtClean="0"/>
              <a:t>16 SIMD lanes (SIMD width=32, chime=2 cycles), 16 load-store units, 4 special function units</a:t>
            </a:r>
          </a:p>
          <a:p>
            <a:pPr lvl="1"/>
            <a:r>
              <a:rPr lang="en-US" sz="2000" dirty="0" smtClean="0"/>
              <a:t>Thus, two threads of SIMD instructions are scheduled every two clock cycles</a:t>
            </a:r>
          </a:p>
          <a:p>
            <a:r>
              <a:rPr lang="en-US" sz="2400" dirty="0" smtClean="0"/>
              <a:t>Fast double precision</a:t>
            </a:r>
          </a:p>
          <a:p>
            <a:r>
              <a:rPr lang="en-US" sz="2400" dirty="0" smtClean="0"/>
              <a:t>Caches for GPU memory</a:t>
            </a:r>
          </a:p>
          <a:p>
            <a:r>
              <a:rPr lang="en-US" sz="2400" dirty="0" smtClean="0"/>
              <a:t>64-bit addressing and unified address space</a:t>
            </a:r>
          </a:p>
          <a:p>
            <a:r>
              <a:rPr lang="en-US" sz="2400" dirty="0" smtClean="0"/>
              <a:t>Error correcting codes</a:t>
            </a:r>
          </a:p>
          <a:p>
            <a:r>
              <a:rPr lang="en-US" sz="2400" dirty="0" smtClean="0"/>
              <a:t>Faster context switching</a:t>
            </a:r>
          </a:p>
          <a:p>
            <a:r>
              <a:rPr lang="en-US" sz="2400" dirty="0" smtClean="0"/>
              <a:t>Faster atomic instructions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Fermi Multithreaded SIMD Proc.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900792"/>
            <a:ext cx="4680520" cy="526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Focuses on determining whether data accesses in later iterations are dependent on data values produced in earlier iterations</a:t>
            </a:r>
          </a:p>
          <a:p>
            <a:pPr lvl="1"/>
            <a:r>
              <a:rPr lang="en-US" sz="2000" dirty="0" smtClean="0"/>
              <a:t>Loop-carried dependence</a:t>
            </a:r>
          </a:p>
          <a:p>
            <a:endParaRPr lang="nn-NO" dirty="0" smtClean="0"/>
          </a:p>
          <a:p>
            <a:r>
              <a:rPr lang="nn-NO" dirty="0" smtClean="0"/>
              <a:t>Example 1: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sz="2000" dirty="0" smtClean="0"/>
              <a:t>for (i=999; i&gt;=0; i=i-1)</a:t>
            </a:r>
          </a:p>
          <a:p>
            <a:pPr>
              <a:buNone/>
            </a:pPr>
            <a:r>
              <a:rPr lang="en-US" sz="2000" dirty="0" smtClean="0"/>
              <a:t>		x[</a:t>
            </a:r>
            <a:r>
              <a:rPr lang="en-US" sz="2000" dirty="0" err="1" smtClean="0"/>
              <a:t>i</a:t>
            </a:r>
            <a:r>
              <a:rPr lang="en-US" sz="2000" dirty="0" smtClean="0"/>
              <a:t>] = x[</a:t>
            </a:r>
            <a:r>
              <a:rPr lang="en-US" sz="2000" dirty="0" err="1" smtClean="0"/>
              <a:t>i</a:t>
            </a:r>
            <a:r>
              <a:rPr lang="en-US" sz="2000" dirty="0" smtClean="0"/>
              <a:t>] + s;</a:t>
            </a:r>
          </a:p>
          <a:p>
            <a:endParaRPr lang="en-US" dirty="0" smtClean="0"/>
          </a:p>
          <a:p>
            <a:r>
              <a:rPr lang="en-US" dirty="0" smtClean="0"/>
              <a:t>No loop-carried dependence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 smtClean="0"/>
              <a:t>Example 2: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A[i+1]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C[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S1 */</a:t>
            </a:r>
          </a:p>
          <a:p>
            <a:pPr>
              <a:buNone/>
            </a:pPr>
            <a:r>
              <a:rPr lang="en-US" sz="2000" dirty="0" smtClean="0"/>
              <a:t>		B[i+1] = B[</a:t>
            </a:r>
            <a:r>
              <a:rPr lang="en-US" sz="2000" dirty="0" err="1" smtClean="0"/>
              <a:t>i</a:t>
            </a:r>
            <a:r>
              <a:rPr lang="en-US" sz="2000" dirty="0" smtClean="0"/>
              <a:t>] + A[i+1]; /* S2 */</a:t>
            </a:r>
          </a:p>
          <a:p>
            <a:pPr>
              <a:buNone/>
            </a:pPr>
            <a:r>
              <a:rPr lang="en-US" sz="2000" dirty="0" smtClean="0"/>
              <a:t>	}</a:t>
            </a:r>
            <a:endParaRPr lang="nn-NO" sz="2000" dirty="0" smtClean="0"/>
          </a:p>
          <a:p>
            <a:pPr>
              <a:buNone/>
            </a:pPr>
            <a:r>
              <a:rPr lang="nn-NO" dirty="0" smtClean="0"/>
              <a:t>	</a:t>
            </a:r>
          </a:p>
          <a:p>
            <a:r>
              <a:rPr lang="nn-NO" dirty="0" smtClean="0"/>
              <a:t>S1 and S2 use values computed by S1 in previous iteration</a:t>
            </a:r>
          </a:p>
          <a:p>
            <a:r>
              <a:rPr lang="nn-NO" dirty="0" smtClean="0"/>
              <a:t>S2 uses value computed by S1 in same iteration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3: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A[</a:t>
            </a:r>
            <a:r>
              <a:rPr lang="en-US" sz="2000" dirty="0" err="1" smtClean="0"/>
              <a:t>i</a:t>
            </a:r>
            <a:r>
              <a:rPr lang="en-US" sz="2000" dirty="0" smtClean="0"/>
              <a:t>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B[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S1 */</a:t>
            </a:r>
          </a:p>
          <a:p>
            <a:pPr>
              <a:buNone/>
            </a:pPr>
            <a:r>
              <a:rPr lang="en-US" sz="2000" dirty="0" smtClean="0"/>
              <a:t>		B[i+1] = C[</a:t>
            </a:r>
            <a:r>
              <a:rPr lang="en-US" sz="2000" dirty="0" err="1" smtClean="0"/>
              <a:t>i</a:t>
            </a:r>
            <a:r>
              <a:rPr lang="en-US" sz="2000" dirty="0" smtClean="0"/>
              <a:t>] + D[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S2 */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r>
              <a:rPr lang="en-US" sz="2000" dirty="0" smtClean="0"/>
              <a:t>S1 uses value computed by S2 in previous iteration but dependence is not circular so loop is parallel</a:t>
            </a:r>
          </a:p>
          <a:p>
            <a:r>
              <a:rPr lang="en-US" sz="2000" dirty="0" smtClean="0"/>
              <a:t>Transform to:</a:t>
            </a:r>
          </a:p>
          <a:p>
            <a:pPr>
              <a:buNone/>
            </a:pPr>
            <a:r>
              <a:rPr lang="en-US" sz="2000" dirty="0" smtClean="0"/>
              <a:t>	A[0] = A[0] + B[0];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&lt;99;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B[i+1] = C[</a:t>
            </a:r>
            <a:r>
              <a:rPr lang="en-US" sz="2000" dirty="0" err="1" smtClean="0"/>
              <a:t>i</a:t>
            </a:r>
            <a:r>
              <a:rPr lang="en-US" sz="2000" dirty="0" smtClean="0"/>
              <a:t>] + D[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		A[i+1] = A[i+1] + B[i+1];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B[100] = C[99] + D[99];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4:</a:t>
            </a:r>
          </a:p>
          <a:p>
            <a:pPr>
              <a:buNone/>
            </a:pPr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=0;i&lt;100;i=i+1)  {</a:t>
            </a:r>
          </a:p>
          <a:p>
            <a:pPr>
              <a:buNone/>
            </a:pPr>
            <a:r>
              <a:rPr lang="en-US" sz="2400" dirty="0" smtClean="0"/>
              <a:t>		A[</a:t>
            </a:r>
            <a:r>
              <a:rPr lang="en-US" sz="2400" dirty="0" err="1" smtClean="0"/>
              <a:t>i</a:t>
            </a:r>
            <a:r>
              <a:rPr lang="en-US" sz="2400" dirty="0" smtClean="0"/>
              <a:t>] = B[</a:t>
            </a:r>
            <a:r>
              <a:rPr lang="en-US" sz="2400" dirty="0" err="1" smtClean="0"/>
              <a:t>i</a:t>
            </a:r>
            <a:r>
              <a:rPr lang="en-US" sz="2400" dirty="0" smtClean="0"/>
              <a:t>] + C[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	D[</a:t>
            </a:r>
            <a:r>
              <a:rPr lang="en-US" sz="2400" dirty="0" err="1" smtClean="0"/>
              <a:t>i</a:t>
            </a:r>
            <a:r>
              <a:rPr lang="en-US" sz="2400" dirty="0" smtClean="0"/>
              <a:t>] = A[</a:t>
            </a:r>
            <a:r>
              <a:rPr lang="en-US" sz="2400" dirty="0" err="1" smtClean="0"/>
              <a:t>i</a:t>
            </a:r>
            <a:r>
              <a:rPr lang="en-US" sz="2400" dirty="0" smtClean="0"/>
              <a:t>] * E[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5:</a:t>
            </a:r>
          </a:p>
          <a:p>
            <a:pPr>
              <a:buNone/>
            </a:pPr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=1;i&lt;100;i=i+1)  {</a:t>
            </a:r>
          </a:p>
          <a:p>
            <a:pPr>
              <a:buNone/>
            </a:pPr>
            <a:r>
              <a:rPr lang="en-US" sz="2400" dirty="0" smtClean="0"/>
              <a:t>		Y[</a:t>
            </a:r>
            <a:r>
              <a:rPr lang="en-US" sz="2400" dirty="0" err="1" smtClean="0"/>
              <a:t>i</a:t>
            </a:r>
            <a:r>
              <a:rPr lang="en-US" sz="2400" dirty="0" smtClean="0"/>
              <a:t>] = Y[i-1] + Y[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indices are affine: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err="1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b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is loop index)</a:t>
            </a:r>
          </a:p>
          <a:p>
            <a:endParaRPr lang="en-US" dirty="0" smtClean="0"/>
          </a:p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Store to </a:t>
            </a:r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err="1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, then</a:t>
            </a:r>
          </a:p>
          <a:p>
            <a:pPr lvl="1"/>
            <a:r>
              <a:rPr lang="en-US" dirty="0" smtClean="0"/>
              <a:t>Load from </a:t>
            </a:r>
            <a:r>
              <a:rPr lang="en-US" i="1" dirty="0" smtClean="0"/>
              <a:t>c</a:t>
            </a:r>
            <a:r>
              <a:rPr lang="en-US" dirty="0" smtClean="0"/>
              <a:t> x </a:t>
            </a:r>
            <a:r>
              <a:rPr lang="en-US" i="1" dirty="0" err="1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d</a:t>
            </a:r>
          </a:p>
          <a:p>
            <a:pPr lvl="1"/>
            <a:r>
              <a:rPr lang="en-US" i="1" dirty="0" err="1" smtClean="0"/>
              <a:t>i</a:t>
            </a:r>
            <a:r>
              <a:rPr lang="en-US" dirty="0" smtClean="0"/>
              <a:t> runs from </a:t>
            </a:r>
            <a:r>
              <a:rPr lang="en-US" i="1" dirty="0" smtClean="0"/>
              <a:t>m</a:t>
            </a:r>
            <a:r>
              <a:rPr lang="en-US" dirty="0" smtClean="0"/>
              <a:t> to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Dependence exists if:</a:t>
            </a:r>
          </a:p>
          <a:p>
            <a:pPr lvl="2"/>
            <a:r>
              <a:rPr lang="en-US" dirty="0" smtClean="0"/>
              <a:t>Given </a:t>
            </a:r>
            <a:r>
              <a:rPr lang="en-US" i="1" dirty="0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m</a:t>
            </a:r>
            <a:r>
              <a:rPr lang="en-US" dirty="0" smtClean="0"/>
              <a:t> ≤ </a:t>
            </a:r>
            <a:r>
              <a:rPr lang="en-US" i="1" dirty="0" smtClean="0"/>
              <a:t>j</a:t>
            </a:r>
            <a:r>
              <a:rPr lang="en-US" dirty="0" smtClean="0"/>
              <a:t> ≤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 ≤ </a:t>
            </a:r>
            <a:r>
              <a:rPr lang="en-US" i="1" dirty="0" smtClean="0"/>
              <a:t>k</a:t>
            </a:r>
            <a:r>
              <a:rPr lang="en-US" dirty="0" smtClean="0"/>
              <a:t> ≤ </a:t>
            </a:r>
            <a:r>
              <a:rPr lang="en-US" i="1" dirty="0" smtClean="0"/>
              <a:t>n</a:t>
            </a:r>
          </a:p>
          <a:p>
            <a:pPr lvl="2"/>
            <a:r>
              <a:rPr lang="en-US" dirty="0" smtClean="0"/>
              <a:t>Store to </a:t>
            </a:r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smtClean="0"/>
              <a:t>j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, load from </a:t>
            </a:r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i="1" dirty="0" smtClean="0"/>
              <a:t>d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</a:p>
          <a:p>
            <a:pPr lvl="2"/>
            <a:endParaRPr lang="en-US" i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Architectures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sets of data elements into “vector registers”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Operate on those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Disperse the results back into memory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Registers are controlled by compiler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to hide memory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Leverage memory bandwidth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cannot determine at compile time</a:t>
            </a:r>
          </a:p>
          <a:p>
            <a:r>
              <a:rPr lang="en-US" dirty="0" smtClean="0"/>
              <a:t>Test for absence of a dependence:</a:t>
            </a:r>
          </a:p>
          <a:p>
            <a:pPr lvl="1"/>
            <a:r>
              <a:rPr lang="en-US" dirty="0" smtClean="0"/>
              <a:t>GCD test:</a:t>
            </a:r>
          </a:p>
          <a:p>
            <a:pPr lvl="2"/>
            <a:r>
              <a:rPr lang="en-US" dirty="0" smtClean="0"/>
              <a:t>If a dependency exists, GCD(</a:t>
            </a:r>
            <a:r>
              <a:rPr lang="en-US" i="1" dirty="0" err="1" smtClean="0"/>
              <a:t>c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must evenly divide (</a:t>
            </a:r>
            <a:r>
              <a:rPr lang="en-US" i="1" dirty="0" smtClean="0"/>
              <a:t>d</a:t>
            </a:r>
            <a:r>
              <a:rPr lang="en-US" dirty="0" smtClean="0"/>
              <a:t>-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nn-NO" dirty="0" smtClean="0"/>
              <a:t>for (i=0; i&lt;100; i=i+1) {</a:t>
            </a:r>
          </a:p>
          <a:p>
            <a:pPr lvl="1">
              <a:buNone/>
            </a:pPr>
            <a:r>
              <a:rPr lang="nn-NO" dirty="0" smtClean="0"/>
              <a:t>	X[2*i+3] = X[2*i] * 5.0;</a:t>
            </a:r>
          </a:p>
          <a:p>
            <a:pPr lvl="1">
              <a:buNone/>
            </a:pPr>
            <a:r>
              <a:rPr lang="nn-NO" dirty="0" smtClean="0"/>
              <a:t>}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</a:p>
          <a:p>
            <a:pPr lvl="1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&lt;100; </a:t>
            </a:r>
            <a:r>
              <a:rPr lang="en-US" dirty="0" err="1" smtClean="0"/>
              <a:t>i</a:t>
            </a:r>
            <a:r>
              <a:rPr lang="en-US" dirty="0" smtClean="0"/>
              <a:t>=i+1) {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/ c; /* S1 */</a:t>
            </a:r>
          </a:p>
          <a:p>
            <a:pPr lvl="1">
              <a:buNone/>
            </a:pPr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c; /* S2 */</a:t>
            </a:r>
          </a:p>
          <a:p>
            <a:pPr lvl="1">
              <a:buNone/>
            </a:pPr>
            <a:r>
              <a:rPr lang="en-US" dirty="0" smtClean="0"/>
              <a:t>	Z[</a:t>
            </a:r>
            <a:r>
              <a:rPr lang="en-US" dirty="0" err="1" smtClean="0"/>
              <a:t>i</a:t>
            </a:r>
            <a:r>
              <a:rPr lang="en-US" dirty="0" smtClean="0"/>
              <a:t>] = Y[</a:t>
            </a:r>
            <a:r>
              <a:rPr lang="en-US" dirty="0" err="1" smtClean="0"/>
              <a:t>i</a:t>
            </a:r>
            <a:r>
              <a:rPr lang="en-US" dirty="0" smtClean="0"/>
              <a:t>] + c; /* S3 */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c - Y[</a:t>
            </a:r>
            <a:r>
              <a:rPr lang="en-US" dirty="0" err="1" smtClean="0"/>
              <a:t>i</a:t>
            </a:r>
            <a:r>
              <a:rPr lang="en-US" dirty="0" smtClean="0"/>
              <a:t>]; /* S4 */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Watch for </a:t>
            </a:r>
            <a:r>
              <a:rPr lang="en-US" dirty="0" err="1" smtClean="0"/>
              <a:t>antidependencies</a:t>
            </a:r>
            <a:r>
              <a:rPr lang="en-US" dirty="0" smtClean="0"/>
              <a:t> and output dependencies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</a:p>
          <a:p>
            <a:pPr lvl="1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&lt;100; </a:t>
            </a:r>
            <a:r>
              <a:rPr lang="en-US" dirty="0" err="1" smtClean="0"/>
              <a:t>i</a:t>
            </a:r>
            <a:r>
              <a:rPr lang="en-US" dirty="0" smtClean="0"/>
              <a:t>=i+1) {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/ c; /* S1 */</a:t>
            </a:r>
          </a:p>
          <a:p>
            <a:pPr lvl="1">
              <a:buNone/>
            </a:pPr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c; /* S2 */</a:t>
            </a:r>
          </a:p>
          <a:p>
            <a:pPr lvl="1">
              <a:buNone/>
            </a:pPr>
            <a:r>
              <a:rPr lang="en-US" dirty="0" smtClean="0"/>
              <a:t>	Z[</a:t>
            </a:r>
            <a:r>
              <a:rPr lang="en-US" dirty="0" err="1" smtClean="0"/>
              <a:t>i</a:t>
            </a:r>
            <a:r>
              <a:rPr lang="en-US" dirty="0" smtClean="0"/>
              <a:t>] = Y[</a:t>
            </a:r>
            <a:r>
              <a:rPr lang="en-US" dirty="0" err="1" smtClean="0"/>
              <a:t>i</a:t>
            </a:r>
            <a:r>
              <a:rPr lang="en-US" dirty="0" smtClean="0"/>
              <a:t>] + c; /* S3 */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c - Y[</a:t>
            </a:r>
            <a:r>
              <a:rPr lang="en-US" dirty="0" err="1" smtClean="0"/>
              <a:t>i</a:t>
            </a:r>
            <a:r>
              <a:rPr lang="en-US" dirty="0" smtClean="0"/>
              <a:t>]; /* S4 */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Watch for </a:t>
            </a:r>
            <a:r>
              <a:rPr lang="en-US" dirty="0" err="1" smtClean="0"/>
              <a:t>antidependencies</a:t>
            </a:r>
            <a:r>
              <a:rPr lang="en-US" dirty="0" smtClean="0"/>
              <a:t> and output dependencies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Reductions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2000" dirty="0" smtClean="0"/>
              <a:t>Reduction Operation:</a:t>
            </a:r>
          </a:p>
          <a:p>
            <a:pPr>
              <a:buNone/>
            </a:pPr>
            <a:r>
              <a:rPr lang="nn-NO" sz="2000" dirty="0" smtClean="0"/>
              <a:t>	for (i=9999; i&gt;=0; i=i-1)</a:t>
            </a:r>
          </a:p>
          <a:p>
            <a:pPr>
              <a:buNone/>
            </a:pPr>
            <a:r>
              <a:rPr lang="en-US" sz="2000" dirty="0" smtClean="0"/>
              <a:t>		sum = sum + x[</a:t>
            </a:r>
            <a:r>
              <a:rPr lang="en-US" sz="2000" dirty="0" err="1" smtClean="0"/>
              <a:t>i</a:t>
            </a:r>
            <a:r>
              <a:rPr lang="en-US" sz="2000" dirty="0" smtClean="0"/>
              <a:t>] * y[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endParaRPr lang="en-US" sz="2000" dirty="0" smtClean="0"/>
          </a:p>
          <a:p>
            <a:r>
              <a:rPr lang="en-US" sz="2000" dirty="0" smtClean="0"/>
              <a:t>Transform to…</a:t>
            </a:r>
          </a:p>
          <a:p>
            <a:pPr>
              <a:buNone/>
            </a:pPr>
            <a:r>
              <a:rPr lang="nn-NO" sz="2000" dirty="0" smtClean="0"/>
              <a:t>	for (i=9999; i&gt;=0; i=i-1)</a:t>
            </a:r>
          </a:p>
          <a:p>
            <a:pPr>
              <a:buNone/>
            </a:pPr>
            <a:r>
              <a:rPr lang="en-US" sz="2000" dirty="0" smtClean="0"/>
              <a:t>		sum [</a:t>
            </a:r>
            <a:r>
              <a:rPr lang="en-US" sz="2000" dirty="0" err="1" smtClean="0"/>
              <a:t>i</a:t>
            </a:r>
            <a:r>
              <a:rPr lang="en-US" sz="2000" dirty="0" smtClean="0"/>
              <a:t>] = x[</a:t>
            </a:r>
            <a:r>
              <a:rPr lang="en-US" sz="2000" dirty="0" err="1" smtClean="0"/>
              <a:t>i</a:t>
            </a:r>
            <a:r>
              <a:rPr lang="en-US" sz="2000" dirty="0" smtClean="0"/>
              <a:t>] * y[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nn-NO" sz="2000" dirty="0" smtClean="0"/>
              <a:t>	for (i=9999; i&gt;=0; i=i-1)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 = 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 + sum[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endParaRPr lang="en-US" sz="2000" dirty="0" smtClean="0"/>
          </a:p>
          <a:p>
            <a:r>
              <a:rPr lang="en-US" sz="2000" dirty="0" smtClean="0"/>
              <a:t>Do on p processors:</a:t>
            </a:r>
          </a:p>
          <a:p>
            <a:pPr>
              <a:buNone/>
            </a:pPr>
            <a:r>
              <a:rPr lang="nn-NO" sz="2000" dirty="0" smtClean="0"/>
              <a:t>	for (i=999; i&gt;=0; i=i-1)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[p] = 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[p] + sum[i+1000*p];</a:t>
            </a:r>
          </a:p>
          <a:p>
            <a:r>
              <a:rPr lang="en-US" sz="2000" dirty="0" smtClean="0"/>
              <a:t>Note:  </a:t>
            </a:r>
            <a:r>
              <a:rPr lang="en-US" sz="2000" smtClean="0"/>
              <a:t>assumes associativity!</a:t>
            </a: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VMIPS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 architecture:  VMIPS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Loosely based on Cray-1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register holds a 64-element, 64 bits/element vector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Register file has 16 read ports and 8 write 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 functional units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 and control hazards are detected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 load-store unit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word per clock cycle after initial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Scalar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general-purpose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floating-point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VMIPS Instructions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ADDVV.D:  add two vectors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ADDVS.D:  add vector to a scalar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LV/SV:  vector load and vector store from address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Example:  DAXPY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L.D		F0,a		; load scalar a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LV			V1,Rx		; load vector X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MULVS.D		V2,V1,F0	; vector-scalar multiply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LV			V3,Ry		; load vector Y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ADDVV		V4,V2,V3	; add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SV			Ry,V4		; store the result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Requires 6 instructions vs. almost 600 for MIPS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Execution Time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Execution time depends on three factors: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Length of operand vectors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Structural hazards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dependencies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VMIPS functional units consume one element per clock 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Execution time is approximately the vector length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Convey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vector instructions that could potentially execute together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Sequences with read-after-write dependency hazards can be in the same convey via </a:t>
            </a:r>
            <a:r>
              <a:rPr lang="en-US" i="1" dirty="0" smtClean="0"/>
              <a:t>chaining </a:t>
            </a:r>
          </a:p>
          <a:p>
            <a:pPr>
              <a:lnSpc>
                <a:spcPct val="90000"/>
              </a:lnSpc>
            </a:pP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Chaining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a vector operation to start as soon as the individual elements of its vector source operand become available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Chime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Unit of time to execute one convey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</a:t>
            </a:r>
            <a:r>
              <a:rPr lang="en-US" dirty="0" smtClean="0"/>
              <a:t> conveys executes in </a:t>
            </a:r>
            <a:r>
              <a:rPr lang="en-US" i="1" dirty="0" smtClean="0"/>
              <a:t>m</a:t>
            </a:r>
            <a:r>
              <a:rPr lang="en-US" dirty="0" smtClean="0"/>
              <a:t> chimes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vector length of </a:t>
            </a:r>
            <a:r>
              <a:rPr lang="en-US" i="1" dirty="0" smtClean="0"/>
              <a:t>n</a:t>
            </a:r>
            <a:r>
              <a:rPr lang="en-US" dirty="0" smtClean="0"/>
              <a:t>, requires </a:t>
            </a:r>
            <a:r>
              <a:rPr lang="en-US" i="1" dirty="0" smtClean="0"/>
              <a:t>m</a:t>
            </a:r>
            <a:r>
              <a:rPr lang="en-US" dirty="0" smtClean="0"/>
              <a:t> x </a:t>
            </a:r>
            <a:r>
              <a:rPr lang="en-US" i="1" dirty="0" smtClean="0"/>
              <a:t>n</a:t>
            </a:r>
            <a:r>
              <a:rPr lang="en-US" dirty="0" smtClean="0"/>
              <a:t> clock 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LV		</a:t>
            </a:r>
            <a:r>
              <a:rPr lang="en-US" sz="2000" dirty="0" smtClean="0"/>
              <a:t>	V1,Rx</a:t>
            </a:r>
            <a:r>
              <a:rPr lang="en-US" sz="2000" dirty="0" smtClean="0"/>
              <a:t>			;load vector X</a:t>
            </a:r>
          </a:p>
          <a:p>
            <a:pPr>
              <a:buNone/>
            </a:pPr>
            <a:r>
              <a:rPr lang="en-US" sz="2000" dirty="0" smtClean="0"/>
              <a:t>MULVS.D	V2,V1,F0	</a:t>
            </a:r>
            <a:r>
              <a:rPr lang="en-US" sz="2000" dirty="0" smtClean="0"/>
              <a:t>	;</a:t>
            </a:r>
            <a:r>
              <a:rPr lang="en-US" sz="2000" dirty="0" smtClean="0"/>
              <a:t>vector-scalar multiply</a:t>
            </a:r>
          </a:p>
          <a:p>
            <a:pPr>
              <a:buNone/>
            </a:pPr>
            <a:r>
              <a:rPr lang="es-ES" sz="2000" dirty="0" smtClean="0"/>
              <a:t>LV		</a:t>
            </a:r>
            <a:r>
              <a:rPr lang="es-ES" sz="2000" dirty="0" smtClean="0"/>
              <a:t>	V3,Ry</a:t>
            </a:r>
            <a:r>
              <a:rPr lang="es-ES" sz="2000" dirty="0" smtClean="0"/>
              <a:t>			;load vector Y</a:t>
            </a:r>
          </a:p>
          <a:p>
            <a:pPr>
              <a:buNone/>
            </a:pPr>
            <a:r>
              <a:rPr lang="en-US" sz="2000" dirty="0" smtClean="0"/>
              <a:t>ADDVV.D	V4,V2,V3		;add two vectors</a:t>
            </a:r>
          </a:p>
          <a:p>
            <a:pPr>
              <a:buNone/>
            </a:pPr>
            <a:r>
              <a:rPr lang="en-US" sz="2000" dirty="0" smtClean="0"/>
              <a:t>SV		</a:t>
            </a:r>
            <a:r>
              <a:rPr lang="en-US" sz="2000" dirty="0" smtClean="0"/>
              <a:t>	Ry,V4</a:t>
            </a:r>
            <a:r>
              <a:rPr lang="en-US" sz="2000" dirty="0" smtClean="0"/>
              <a:t>			;store the sum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Convoys:</a:t>
            </a:r>
          </a:p>
          <a:p>
            <a:pPr marL="457200" indent="-457200">
              <a:buNone/>
            </a:pPr>
            <a:r>
              <a:rPr lang="en-US" sz="2000" dirty="0" smtClean="0"/>
              <a:t>1		LV		MULVS.D</a:t>
            </a:r>
          </a:p>
          <a:p>
            <a:pPr marL="457200" indent="-457200">
              <a:buNone/>
            </a:pPr>
            <a:r>
              <a:rPr lang="en-US" sz="2000" dirty="0" smtClean="0"/>
              <a:t>2		LV		ADDVV.D</a:t>
            </a:r>
          </a:p>
          <a:p>
            <a:pPr marL="457200" indent="-457200">
              <a:buNone/>
            </a:pPr>
            <a:r>
              <a:rPr lang="en-US" sz="2000" dirty="0" smtClean="0"/>
              <a:t>3		SV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3 chimes, 2 FP ops per result, cycles per FLOP = 1.5</a:t>
            </a:r>
          </a:p>
          <a:p>
            <a:pPr marL="457200" indent="-457200">
              <a:buNone/>
            </a:pPr>
            <a:r>
              <a:rPr lang="en-US" sz="2000" dirty="0" smtClean="0"/>
              <a:t>For 64 element vectors, requires 64 x 3 = 192 clock 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19393</TotalTime>
  <Words>3019</Words>
  <Application>Microsoft Office PowerPoint</Application>
  <PresentationFormat>On-screen Show (4:3)</PresentationFormat>
  <Paragraphs>695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1_cod4e</vt:lpstr>
      <vt:lpstr>Slide 1</vt:lpstr>
      <vt:lpstr>Introduction</vt:lpstr>
      <vt:lpstr>SIMD Parallelism</vt:lpstr>
      <vt:lpstr>Vector Architectures</vt:lpstr>
      <vt:lpstr>VMIPS</vt:lpstr>
      <vt:lpstr>VMIPS Instructions</vt:lpstr>
      <vt:lpstr>Vector Execution Time</vt:lpstr>
      <vt:lpstr>Chimes</vt:lpstr>
      <vt:lpstr>Example</vt:lpstr>
      <vt:lpstr>Challenges</vt:lpstr>
      <vt:lpstr>Multiple Lanes</vt:lpstr>
      <vt:lpstr>Vector Length Register</vt:lpstr>
      <vt:lpstr>Vector Mask Registers</vt:lpstr>
      <vt:lpstr>Memory Banks</vt:lpstr>
      <vt:lpstr>Stride</vt:lpstr>
      <vt:lpstr>Scatter-Gather</vt:lpstr>
      <vt:lpstr>Programming Vec. Architectures</vt:lpstr>
      <vt:lpstr>SIMD Extensions</vt:lpstr>
      <vt:lpstr>SIMD Implementations</vt:lpstr>
      <vt:lpstr>Example SIMD Code</vt:lpstr>
      <vt:lpstr>Roofline Performance Model</vt:lpstr>
      <vt:lpstr>Examples</vt:lpstr>
      <vt:lpstr>Graphical Processing Units</vt:lpstr>
      <vt:lpstr>Threads and Blocks</vt:lpstr>
      <vt:lpstr>NVIDIA GPU Architecture</vt:lpstr>
      <vt:lpstr>Example</vt:lpstr>
      <vt:lpstr>Terminology</vt:lpstr>
      <vt:lpstr>Example</vt:lpstr>
      <vt:lpstr>NVIDIA Instruction Set Arch.</vt:lpstr>
      <vt:lpstr>Conditional Branching</vt:lpstr>
      <vt:lpstr>Example</vt:lpstr>
      <vt:lpstr>NVIDIA GPU Memory Structures</vt:lpstr>
      <vt:lpstr>Fermi Architecture Innovations</vt:lpstr>
      <vt:lpstr>Fermi Multithreaded SIMD Proc.</vt:lpstr>
      <vt:lpstr>Loop-Level Parallelism</vt:lpstr>
      <vt:lpstr>Loop-Level Parallelism</vt:lpstr>
      <vt:lpstr>Loop-Level Parallelism</vt:lpstr>
      <vt:lpstr>Loop-Level Parallelism</vt:lpstr>
      <vt:lpstr>Finding dependencies</vt:lpstr>
      <vt:lpstr>Finding dependencies</vt:lpstr>
      <vt:lpstr>Finding dependencies</vt:lpstr>
      <vt:lpstr>Finding dependencies</vt:lpstr>
      <vt:lpstr>Reductions</vt:lpstr>
    </vt:vector>
  </TitlesOfParts>
  <Company>Ashenden Designs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Reed Elsevier</cp:lastModifiedBy>
  <cp:revision>559</cp:revision>
  <dcterms:created xsi:type="dcterms:W3CDTF">2008-07-27T22:34:41Z</dcterms:created>
  <dcterms:modified xsi:type="dcterms:W3CDTF">2011-07-20T22:24:02Z</dcterms:modified>
</cp:coreProperties>
</file>