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22" r:id="rId3"/>
    <p:sldId id="327" r:id="rId4"/>
    <p:sldId id="328" r:id="rId5"/>
    <p:sldId id="329" r:id="rId6"/>
    <p:sldId id="326" r:id="rId7"/>
    <p:sldId id="330" r:id="rId8"/>
    <p:sldId id="321" r:id="rId9"/>
    <p:sldId id="323" r:id="rId10"/>
    <p:sldId id="324" r:id="rId11"/>
    <p:sldId id="314" r:id="rId12"/>
    <p:sldId id="311" r:id="rId13"/>
    <p:sldId id="315" r:id="rId14"/>
    <p:sldId id="309" r:id="rId15"/>
    <p:sldId id="312" r:id="rId16"/>
    <p:sldId id="313" r:id="rId17"/>
    <p:sldId id="318" r:id="rId18"/>
    <p:sldId id="325" r:id="rId19"/>
    <p:sldId id="319" r:id="rId20"/>
    <p:sldId id="317" r:id="rId21"/>
    <p:sldId id="316" r:id="rId22"/>
    <p:sldId id="27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F3B217"/>
    <a:srgbClr val="F07F09"/>
    <a:srgbClr val="FF6600"/>
    <a:srgbClr val="2F5CB5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32" autoAdjust="0"/>
    <p:restoredTop sz="91484" autoAdjust="0"/>
  </p:normalViewPr>
  <p:slideViewPr>
    <p:cSldViewPr snapToGrid="0">
      <p:cViewPr varScale="1">
        <p:scale>
          <a:sx n="64" d="100"/>
          <a:sy n="64" d="100"/>
        </p:scale>
        <p:origin x="40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25.01.2021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43791"/>
          </a:xfrm>
          <a:effectLst/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7B217"/>
                </a:solidFill>
              </a:rPr>
              <a:t>Computer Architecture </a:t>
            </a:r>
            <a:r>
              <a:rPr lang="en-US" b="1" dirty="0" smtClean="0"/>
              <a:t>and Operating Systems</a:t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Assembly Programming – Branches and Arrays</a:t>
            </a:r>
            <a:endParaRPr lang="ru-RU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Representation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76400" y="973434"/>
            <a:ext cx="2933700" cy="2111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Assembly Code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lw    t0, 32 (t1)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add  s1, s0,  s2</a:t>
            </a:r>
          </a:p>
          <a:p>
            <a:pPr>
              <a:lnSpc>
                <a:spcPct val="80000"/>
              </a:lnSpc>
            </a:pPr>
            <a:r>
              <a:rPr lang="en-US" sz="3000" dirty="0" err="1" smtClean="0">
                <a:solidFill>
                  <a:schemeClr val="accent6"/>
                </a:solidFill>
              </a:rPr>
              <a:t>addi</a:t>
            </a:r>
            <a:r>
              <a:rPr lang="en-US" sz="3000" dirty="0" smtClean="0">
                <a:solidFill>
                  <a:schemeClr val="accent6"/>
                </a:solidFill>
              </a:rPr>
              <a:t> t0, s3, -12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sub   t0, t3,  t5 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45500" y="973435"/>
            <a:ext cx="2730500" cy="213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n-US" sz="2800" b="1" dirty="0" smtClean="0">
                <a:solidFill>
                  <a:srgbClr val="273272"/>
                </a:solidFill>
              </a:rPr>
              <a:t>Machine Code</a:t>
            </a:r>
          </a:p>
          <a:p>
            <a:pPr>
              <a:lnSpc>
                <a:spcPct val="80000"/>
              </a:lnSpc>
            </a:pPr>
            <a:r>
              <a:rPr lang="en-US" sz="3200" dirty="0" smtClean="0">
                <a:solidFill>
                  <a:schemeClr val="accent6"/>
                </a:solidFill>
              </a:rPr>
              <a:t> </a:t>
            </a:r>
            <a:r>
              <a:rPr lang="en-US" sz="3000" dirty="0" smtClean="0">
                <a:solidFill>
                  <a:schemeClr val="accent6"/>
                </a:solidFill>
              </a:rPr>
              <a:t>0x02032283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0x012404B3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0xFF498293</a:t>
            </a:r>
          </a:p>
          <a:p>
            <a:pPr>
              <a:lnSpc>
                <a:spcPct val="80000"/>
              </a:lnSpc>
            </a:pPr>
            <a:r>
              <a:rPr lang="en-US" sz="3000" dirty="0" smtClean="0">
                <a:solidFill>
                  <a:schemeClr val="accent6"/>
                </a:solidFill>
              </a:rPr>
              <a:t> 0x41EE02B3</a:t>
            </a:r>
            <a:endParaRPr lang="ru-RU" sz="3000" dirty="0">
              <a:solidFill>
                <a:schemeClr val="accent6"/>
              </a:solidFill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3797300" y="3060700"/>
            <a:ext cx="4953000" cy="3594100"/>
          </a:xfrm>
          <a:prstGeom prst="round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1"/>
          <a:lstStyle/>
          <a:p>
            <a:pPr algn="ctr"/>
            <a:r>
              <a:rPr lang="en-US" sz="3600" b="1" dirty="0" smtClean="0">
                <a:solidFill>
                  <a:srgbClr val="F7B217"/>
                </a:solidFill>
              </a:rPr>
              <a:t>Memory</a:t>
            </a:r>
            <a:endParaRPr lang="ru-RU" sz="3600" b="1" dirty="0">
              <a:solidFill>
                <a:srgbClr val="F7B217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567492" y="2418833"/>
            <a:ext cx="3573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Stored Program</a:t>
            </a:r>
            <a:endParaRPr lang="ru-RU" sz="36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089400" y="38448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Address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0x00400000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0x00400004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0x00400008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0x0040000</a:t>
            </a:r>
            <a:r>
              <a:rPr lang="ru-RU" sz="2800" dirty="0" smtClean="0">
                <a:solidFill>
                  <a:schemeClr val="bg1"/>
                </a:solidFill>
              </a:rPr>
              <a:t>С</a:t>
            </a:r>
            <a:endParaRPr lang="en-US" sz="2800" dirty="0" smtClean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553200" y="3832136"/>
            <a:ext cx="2159000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smtClean="0">
                <a:solidFill>
                  <a:schemeClr val="bg1"/>
                </a:solidFill>
              </a:rPr>
              <a:t>Instructions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0x02032283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0x012404B3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0xFF498293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0x41EE02B3</a:t>
            </a:r>
          </a:p>
          <a:p>
            <a:pPr>
              <a:lnSpc>
                <a:spcPct val="90000"/>
              </a:lnSpc>
            </a:pPr>
            <a:r>
              <a:rPr lang="en-US" sz="2800" dirty="0" smtClean="0">
                <a:solidFill>
                  <a:schemeClr val="bg1"/>
                </a:solidFill>
              </a:rPr>
              <a:t>…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4064000" y="5765800"/>
            <a:ext cx="4470400" cy="457200"/>
          </a:xfrm>
          <a:prstGeom prst="rect">
            <a:avLst/>
          </a:prstGeom>
          <a:noFill/>
          <a:ln w="38100">
            <a:solidFill>
              <a:srgbClr val="F7B21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2717800" y="5080000"/>
            <a:ext cx="1282700" cy="939800"/>
          </a:xfrm>
          <a:prstGeom prst="straightConnector1">
            <a:avLst/>
          </a:prstGeom>
          <a:ln w="50800">
            <a:solidFill>
              <a:srgbClr val="27327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ямоугольник 4"/>
          <p:cNvSpPr/>
          <p:nvPr/>
        </p:nvSpPr>
        <p:spPr>
          <a:xfrm>
            <a:off x="266700" y="3987800"/>
            <a:ext cx="3479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273272"/>
                </a:solidFill>
              </a:rPr>
              <a:t>Program Counter (PC)</a:t>
            </a:r>
            <a:r>
              <a:rPr lang="en-US" sz="2800" dirty="0" smtClean="0">
                <a:solidFill>
                  <a:srgbClr val="273272"/>
                </a:solidFill>
              </a:rPr>
              <a:t>: keeps track of current instruction</a:t>
            </a:r>
            <a:endParaRPr lang="en-US" sz="2800" dirty="0">
              <a:solidFill>
                <a:srgbClr val="27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384735" y="1072377"/>
          <a:ext cx="9253954" cy="550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271"/>
                <a:gridCol w="6180083"/>
                <a:gridCol w="1019503"/>
                <a:gridCol w="1114097"/>
              </a:tblGrid>
              <a:tr h="146824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Name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Description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Version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rgbClr val="F7B217"/>
                          </a:solidFill>
                        </a:rPr>
                        <a:t>Status</a:t>
                      </a:r>
                      <a:endParaRPr lang="ru-RU" sz="1800" dirty="0">
                        <a:solidFill>
                          <a:srgbClr val="F7B217"/>
                        </a:solidFill>
                      </a:endParaRPr>
                    </a:p>
                  </a:txBody>
                  <a:tcPr>
                    <a:solidFill>
                      <a:srgbClr val="2F5CB5"/>
                    </a:solidFill>
                  </a:tcPr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Base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RVWMO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Weak Memory Ordering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RV32I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32-bit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RV64I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64-bit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RV128I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Base Integer Instruction Set, 128-bit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1.7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1E3272"/>
                          </a:solidFill>
                        </a:rPr>
                        <a:t>Open</a:t>
                      </a:r>
                      <a:endParaRPr lang="ru-RU" sz="1600" b="1" dirty="0">
                        <a:solidFill>
                          <a:srgbClr val="1E3272"/>
                        </a:solidFill>
                      </a:endParaRPr>
                    </a:p>
                  </a:txBody>
                  <a:tcPr/>
                </a:tc>
              </a:tr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rgbClr val="1E3272"/>
                          </a:solidFill>
                        </a:rPr>
                        <a:t>Extensions</a:t>
                      </a:r>
                      <a:endParaRPr lang="ru-RU" sz="1800" b="1" dirty="0">
                        <a:solidFill>
                          <a:srgbClr val="1E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M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Integer Multiplication and Division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Atomic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2.1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F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Single-Precision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Double-Precision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G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Shorthand for the base integer set (I) and above extensions (MAFD)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N/A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Q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Quad-Precision Floating-Point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2.2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Standard Extension for Compressed Instructions	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ZiCSR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Control and Status Register (CSR)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185079"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err="1" smtClean="0">
                          <a:solidFill>
                            <a:srgbClr val="273272"/>
                          </a:solidFill>
                        </a:rPr>
                        <a:t>Zifencei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Instruction-Fetch Fence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2.0</a:t>
                      </a: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r>
                        <a:rPr lang="en-US" sz="1600" b="1" dirty="0" smtClean="0">
                          <a:solidFill>
                            <a:srgbClr val="273272"/>
                          </a:solidFill>
                        </a:rPr>
                        <a:t>Ratified</a:t>
                      </a: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</a:pPr>
                      <a:r>
                        <a:rPr lang="en-US" sz="1800" b="1" dirty="0" smtClean="0">
                          <a:solidFill>
                            <a:srgbClr val="273272"/>
                          </a:solidFill>
                        </a:rPr>
                        <a:t>And more standard and custom extensions…</a:t>
                      </a:r>
                      <a:endParaRPr lang="ru-RU" sz="1800" b="1" dirty="0">
                        <a:solidFill>
                          <a:srgbClr val="273272"/>
                        </a:solidFill>
                      </a:endParaRPr>
                    </a:p>
                  </a:txBody>
                  <a:tcPr>
                    <a:solidFill>
                      <a:srgbClr val="F7B217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b="1" dirty="0" smtClean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90000"/>
                        </a:lnSpc>
                      </a:pPr>
                      <a:endParaRPr lang="ru-RU" sz="1600" b="1" dirty="0">
                        <a:solidFill>
                          <a:srgbClr val="273272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RISC-V Instructions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774699" y="1178052"/>
            <a:ext cx="10871201" cy="546448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 smtClean="0"/>
              <a:t>Design Principle 1: </a:t>
            </a:r>
            <a:r>
              <a:rPr lang="en-US" altLang="en-US" dirty="0" smtClean="0"/>
              <a:t>Simplicity favors regularity</a:t>
            </a:r>
          </a:p>
          <a:p>
            <a:pPr lvl="1"/>
            <a:r>
              <a:rPr lang="en-US" altLang="en-US" dirty="0" smtClean="0"/>
              <a:t>Regularity makes implementation simpler</a:t>
            </a:r>
          </a:p>
          <a:p>
            <a:pPr lvl="1"/>
            <a:r>
              <a:rPr lang="en-US" altLang="en-US" dirty="0" smtClean="0"/>
              <a:t>Simplicity enables higher performance at lower cost</a:t>
            </a:r>
            <a:endParaRPr lang="ru-RU" altLang="en-US" dirty="0" smtClean="0"/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2: </a:t>
            </a:r>
            <a:r>
              <a:rPr lang="en-US" altLang="en-US" dirty="0" smtClean="0"/>
              <a:t>Make the common case fast</a:t>
            </a:r>
          </a:p>
          <a:p>
            <a:pPr lvl="1"/>
            <a:r>
              <a:rPr lang="en-US" altLang="en-US" dirty="0" smtClean="0"/>
              <a:t>Most common cases affect the performance the most</a:t>
            </a:r>
            <a:endParaRPr lang="en-AU" altLang="en-US" dirty="0" smtClean="0"/>
          </a:p>
          <a:p>
            <a:pPr>
              <a:spcBef>
                <a:spcPts val="1200"/>
              </a:spcBef>
              <a:defRPr/>
            </a:pPr>
            <a:r>
              <a:rPr lang="en-US" altLang="en-US" b="1" dirty="0" smtClean="0"/>
              <a:t>Design Principle 3: </a:t>
            </a:r>
            <a:r>
              <a:rPr lang="en-US" altLang="en-US" dirty="0" smtClean="0"/>
              <a:t>Smaller is faster</a:t>
            </a:r>
          </a:p>
          <a:p>
            <a:pPr lvl="1">
              <a:defRPr/>
            </a:pPr>
            <a:r>
              <a:rPr lang="en-US" altLang="en-US" dirty="0" smtClean="0"/>
              <a:t>32 registers, fewer instructions</a:t>
            </a:r>
          </a:p>
          <a:p>
            <a:pPr>
              <a:spcBef>
                <a:spcPts val="1200"/>
              </a:spcBef>
            </a:pPr>
            <a:r>
              <a:rPr lang="en-US" altLang="en-US" b="1" dirty="0" smtClean="0"/>
              <a:t>Design Principle 4: </a:t>
            </a:r>
            <a:r>
              <a:rPr lang="en-US" altLang="en-US" dirty="0" smtClean="0"/>
              <a:t>Good design demands good compromises</a:t>
            </a:r>
          </a:p>
          <a:p>
            <a:pPr lvl="1"/>
            <a:r>
              <a:rPr lang="en-US" altLang="en-US" dirty="0" smtClean="0"/>
              <a:t>Different formats complicate decoding, but allow 32-bit instructions uniformly</a:t>
            </a:r>
          </a:p>
          <a:p>
            <a:pPr lvl="1"/>
            <a:r>
              <a:rPr lang="en-US" altLang="en-US" dirty="0" smtClean="0"/>
              <a:t>Keep formats as similar as possible</a:t>
            </a:r>
          </a:p>
          <a:p>
            <a:pPr lvl="1">
              <a:defRPr/>
            </a:pPr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Principles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002424"/>
            <a:ext cx="10515600" cy="5770176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R-format: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using 3 register inputs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add, </a:t>
            </a:r>
            <a:r>
              <a:rPr lang="en-US" sz="3600" dirty="0" err="1" smtClean="0">
                <a:solidFill>
                  <a:srgbClr val="1E3272"/>
                </a:solidFill>
              </a:rPr>
              <a:t>xor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mul</a:t>
            </a:r>
            <a:r>
              <a:rPr lang="en-US" sz="3600" dirty="0" smtClean="0">
                <a:solidFill>
                  <a:srgbClr val="1E3272"/>
                </a:solidFill>
              </a:rPr>
              <a:t> - arithmetic/logical ops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I-format: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r>
              <a:rPr lang="en-US" sz="4100" dirty="0" smtClean="0">
                <a:solidFill>
                  <a:srgbClr val="1E3272"/>
                </a:solidFill>
              </a:rPr>
              <a:t>, loads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addi, lw, </a:t>
            </a:r>
            <a:r>
              <a:rPr lang="en-US" sz="3600" dirty="0" err="1" smtClean="0">
                <a:solidFill>
                  <a:srgbClr val="1E3272"/>
                </a:solidFill>
              </a:rPr>
              <a:t>jalr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slli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S-format: </a:t>
            </a:r>
            <a:r>
              <a:rPr lang="en-US" sz="4100" dirty="0" smtClean="0">
                <a:solidFill>
                  <a:srgbClr val="1E3272"/>
                </a:solidFill>
              </a:rPr>
              <a:t>store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sw, </a:t>
            </a:r>
            <a:r>
              <a:rPr lang="en-US" sz="3600" dirty="0" err="1" smtClean="0">
                <a:solidFill>
                  <a:srgbClr val="1E3272"/>
                </a:solidFill>
              </a:rPr>
              <a:t>sb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SB-format: </a:t>
            </a:r>
            <a:r>
              <a:rPr lang="en-US" sz="4100" dirty="0" smtClean="0">
                <a:solidFill>
                  <a:srgbClr val="1E3272"/>
                </a:solidFill>
              </a:rPr>
              <a:t>branch instructions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beq</a:t>
            </a:r>
            <a:r>
              <a:rPr lang="en-US" sz="3600" dirty="0" smtClean="0">
                <a:solidFill>
                  <a:srgbClr val="1E3272"/>
                </a:solidFill>
              </a:rPr>
              <a:t>, </a:t>
            </a:r>
            <a:r>
              <a:rPr lang="en-US" sz="3600" dirty="0" err="1" smtClean="0">
                <a:solidFill>
                  <a:srgbClr val="1E3272"/>
                </a:solidFill>
              </a:rPr>
              <a:t>bge</a:t>
            </a: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U-format: </a:t>
            </a:r>
            <a:r>
              <a:rPr lang="en-US" sz="4100" dirty="0" smtClean="0">
                <a:solidFill>
                  <a:srgbClr val="1E3272"/>
                </a:solidFill>
              </a:rPr>
              <a:t>instructions with upper </a:t>
            </a:r>
            <a:r>
              <a:rPr lang="en-US" sz="4100" dirty="0" err="1" smtClean="0">
                <a:solidFill>
                  <a:srgbClr val="1E3272"/>
                </a:solidFill>
              </a:rPr>
              <a:t>immediates</a:t>
            </a:r>
            <a:endParaRPr lang="en-US" sz="4100" dirty="0" smtClean="0">
              <a:solidFill>
                <a:srgbClr val="1E3272"/>
              </a:solidFill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lui, </a:t>
            </a:r>
            <a:r>
              <a:rPr lang="en-US" sz="3600" dirty="0" err="1" smtClean="0">
                <a:solidFill>
                  <a:srgbClr val="1E3272"/>
                </a:solidFill>
              </a:rPr>
              <a:t>auipc</a:t>
            </a:r>
            <a:r>
              <a:rPr lang="en-US" sz="3600" dirty="0" smtClean="0">
                <a:solidFill>
                  <a:srgbClr val="1E3272"/>
                </a:solidFill>
              </a:rPr>
              <a:t> - upper immediate is 20-bits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100" b="1" dirty="0" smtClean="0">
                <a:solidFill>
                  <a:srgbClr val="1E3272"/>
                </a:solidFill>
              </a:rPr>
              <a:t>UJ-format: </a:t>
            </a:r>
            <a:r>
              <a:rPr lang="en-US" sz="4100" dirty="0" smtClean="0">
                <a:solidFill>
                  <a:srgbClr val="1E3272"/>
                </a:solidFill>
              </a:rPr>
              <a:t>the jump instruction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err="1" smtClean="0">
                <a:solidFill>
                  <a:srgbClr val="1E3272"/>
                </a:solidFill>
              </a:rPr>
              <a:t>jal</a:t>
            </a:r>
            <a:endParaRPr lang="ru-RU" sz="3600" dirty="0">
              <a:solidFill>
                <a:srgbClr val="1E3272"/>
              </a:solidFill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Instruction Formats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3836273"/>
            <a:ext cx="10702159" cy="2995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Arithmetic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funct3: 3-bit function code (additional opcode)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rs1 and rs2: first and second source register 5-bit numbers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funct7: 7-bit function code (additional opcode)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19"/>
            <a:ext cx="6772275" cy="846316"/>
            <a:chOff x="1331640" y="1383660"/>
            <a:chExt cx="6771978" cy="847854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funct7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6286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3708127" y="1383660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4789215" y="1383661"/>
              <a:ext cx="936328" cy="431670"/>
            </a:xfrm>
            <a:prstGeom prst="rect">
              <a:avLst/>
            </a:prstGeom>
            <a:grp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157545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799419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880506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4816835" y="182809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add x9, x20, x21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en-US" sz="3200" b="1" dirty="0">
                <a:solidFill>
                  <a:schemeClr val="accent6"/>
                </a:solidFill>
              </a:rPr>
              <a:t>0000 0001 0101 1010 0000 0100 1011 0011</a:t>
            </a:r>
            <a:r>
              <a:rPr lang="en-US" altLang="en-US" sz="3200" b="1" baseline="-25000" dirty="0">
                <a:solidFill>
                  <a:schemeClr val="accent6"/>
                </a:solidFill>
              </a:rPr>
              <a:t>two</a:t>
            </a:r>
            <a:r>
              <a:rPr lang="en-US" altLang="en-US" sz="3200" b="1" dirty="0">
                <a:solidFill>
                  <a:schemeClr val="accent6"/>
                </a:solidFill>
              </a:rPr>
              <a:t> 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= 015A04B3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39216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50011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20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9"/>
          <p:cNvSpPr txBox="1">
            <a:spLocks noChangeArrowheads="1"/>
          </p:cNvSpPr>
          <p:nvPr/>
        </p:nvSpPr>
        <p:spPr bwMode="auto">
          <a:xfrm>
            <a:off x="6082260" y="2467436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51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1302581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39216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2" name="Text Box 7"/>
          <p:cNvSpPr txBox="1">
            <a:spLocks noChangeArrowheads="1"/>
          </p:cNvSpPr>
          <p:nvPr/>
        </p:nvSpPr>
        <p:spPr bwMode="auto">
          <a:xfrm>
            <a:off x="50011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10100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4" name="Text Box 9"/>
          <p:cNvSpPr txBox="1">
            <a:spLocks noChangeArrowheads="1"/>
          </p:cNvSpPr>
          <p:nvPr/>
        </p:nvSpPr>
        <p:spPr bwMode="auto">
          <a:xfrm>
            <a:off x="6082260" y="2878771"/>
            <a:ext cx="94066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0110011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01262" y="4000431"/>
            <a:ext cx="10515600" cy="2784347"/>
          </a:xfrm>
        </p:spPr>
        <p:txBody>
          <a:bodyPr/>
          <a:lstStyle/>
          <a:p>
            <a:r>
              <a:rPr lang="en-US" altLang="en-US" dirty="0" smtClean="0"/>
              <a:t>Immediate arithmetic and load instructions</a:t>
            </a:r>
          </a:p>
          <a:p>
            <a:pPr lvl="1"/>
            <a:r>
              <a:rPr lang="en-US" altLang="en-US" dirty="0" smtClean="0"/>
              <a:t>rs1: source or base address register number</a:t>
            </a:r>
          </a:p>
          <a:p>
            <a:pPr lvl="1"/>
            <a:r>
              <a:rPr lang="en-US" altLang="en-US" dirty="0" smtClean="0"/>
              <a:t>immediate: constant operand, or offset added to base address</a:t>
            </a:r>
          </a:p>
          <a:p>
            <a:pPr lvl="2"/>
            <a:r>
              <a:rPr lang="en-US" altLang="en-US" sz="2800" dirty="0" smtClean="0"/>
              <a:t>2s-complement, sign extended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I-format Instructions</a:t>
            </a:r>
            <a:endParaRPr lang="ru-RU" dirty="0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2918975" y="1097959"/>
            <a:ext cx="6772275" cy="838457"/>
            <a:chOff x="1331640" y="1391533"/>
            <a:chExt cx="6771978" cy="8399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91533"/>
              <a:ext cx="2374899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immediate</a:t>
              </a:r>
              <a:endParaRPr lang="en-AU" altLang="en-US" sz="2200" dirty="0"/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3708127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rs1</a:t>
              </a:r>
              <a:endParaRPr lang="en-AU" altLang="en-US" sz="2200" dirty="0"/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5727131" y="1391533"/>
              <a:ext cx="1079500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 smtClean="0"/>
                <a:t>rd</a:t>
              </a:r>
              <a:endParaRPr lang="en-AU" altLang="en-US" sz="2200" dirty="0"/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4789215" y="1391533"/>
              <a:ext cx="936328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funct3</a:t>
              </a:r>
              <a:endParaRPr lang="en-AU" altLang="en-US" sz="2200" dirty="0"/>
            </a:p>
          </p:txBody>
        </p:sp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6806631" y="1391533"/>
              <a:ext cx="1296987" cy="431670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altLang="en-US" sz="2200" dirty="0"/>
                <a:t>opcode</a:t>
              </a:r>
              <a:endParaRPr lang="en-AU" altLang="en-US" sz="2200" dirty="0"/>
            </a:p>
          </p:txBody>
        </p:sp>
        <p:sp>
          <p:nvSpPr>
            <p:cNvPr id="11" name="Text Box 11"/>
            <p:cNvSpPr txBox="1">
              <a:spLocks noChangeArrowheads="1"/>
            </p:cNvSpPr>
            <p:nvPr/>
          </p:nvSpPr>
          <p:spPr bwMode="auto">
            <a:xfrm>
              <a:off x="2026228" y="182809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12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2" name="Text Box 12"/>
            <p:cNvSpPr txBox="1">
              <a:spLocks noChangeArrowheads="1"/>
            </p:cNvSpPr>
            <p:nvPr/>
          </p:nvSpPr>
          <p:spPr bwMode="auto">
            <a:xfrm>
              <a:off x="7050447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7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3880506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5899510" y="1830676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5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  <p:sp>
          <p:nvSpPr>
            <p:cNvPr id="15" name="Text Box 16"/>
            <p:cNvSpPr txBox="1">
              <a:spLocks noChangeArrowheads="1"/>
            </p:cNvSpPr>
            <p:nvPr/>
          </p:nvSpPr>
          <p:spPr bwMode="auto">
            <a:xfrm>
              <a:off x="4816834" y="1828095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273272"/>
                  </a:solidFill>
                </a:rPr>
                <a:t>3 bits</a:t>
              </a:r>
              <a:endParaRPr lang="en-AU" altLang="en-US" sz="2000" b="1" dirty="0">
                <a:solidFill>
                  <a:srgbClr val="273272"/>
                </a:solidFill>
              </a:endParaRPr>
            </a:p>
          </p:txBody>
        </p:sp>
      </p:grp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926525" y="2507205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0x123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5297582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6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322209" y="2507205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5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6374798" y="2507205"/>
            <a:ext cx="94582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8401756" y="2507205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19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922200" y="2902397"/>
            <a:ext cx="2375003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000100100011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5293477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00110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7327854" y="2902397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4" name="Text Box 9"/>
          <p:cNvSpPr txBox="1">
            <a:spLocks noChangeArrowheads="1"/>
          </p:cNvSpPr>
          <p:nvPr/>
        </p:nvSpPr>
        <p:spPr bwMode="auto">
          <a:xfrm>
            <a:off x="6374656" y="2902397"/>
            <a:ext cx="95578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000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8407732" y="2902397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273272"/>
                </a:solidFill>
              </a:rPr>
              <a:t>0010011</a:t>
            </a:r>
            <a:endParaRPr lang="en-AU" altLang="en-US" sz="2000" dirty="0">
              <a:solidFill>
                <a:srgbClr val="273272"/>
              </a:solidFill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4913384" y="1887545"/>
            <a:ext cx="30636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addi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t1, 123</a:t>
            </a:r>
            <a:endParaRPr lang="ru-RU" sz="36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985137" y="3319546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0001 0010 0011 0011 0000 0010 1001 0011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0x12330293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4034615"/>
            <a:ext cx="10515600" cy="261157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Different immediate format for store instructions</a:t>
            </a:r>
          </a:p>
          <a:p>
            <a:pPr lvl="1"/>
            <a:r>
              <a:rPr lang="en-US" altLang="en-US" dirty="0" smtClean="0"/>
              <a:t>rs1: base address register number</a:t>
            </a:r>
          </a:p>
          <a:p>
            <a:pPr lvl="1"/>
            <a:r>
              <a:rPr lang="en-US" altLang="en-US" dirty="0" smtClean="0"/>
              <a:t>rs2: source operand register number</a:t>
            </a:r>
          </a:p>
          <a:p>
            <a:pPr lvl="1"/>
            <a:r>
              <a:rPr lang="en-US" altLang="en-US" dirty="0" smtClean="0"/>
              <a:t>immediate: offset added to base address</a:t>
            </a:r>
          </a:p>
          <a:p>
            <a:pPr lvl="2"/>
            <a:r>
              <a:rPr lang="en-US" altLang="en-US" sz="2800" dirty="0" smtClean="0"/>
              <a:t>Split so that rs1 and rs2 fields always in the same place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S-format Instructions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2493637" y="1159216"/>
            <a:ext cx="7161328" cy="848724"/>
            <a:chOff x="2341237" y="1130641"/>
            <a:chExt cx="7161328" cy="848724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2341237" y="1134084"/>
              <a:ext cx="1469171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imm[11:5]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3806580" y="1130641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rs2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4871497" y="1133049"/>
              <a:ext cx="107954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rs1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6882474" y="1130863"/>
              <a:ext cx="1321757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2200" dirty="0" smtClean="0">
                  <a:solidFill>
                    <a:srgbClr val="1E3272"/>
                  </a:solidFill>
                </a:rPr>
                <a:t>imm[4:0]</a:t>
              </a:r>
              <a:endParaRPr lang="en-US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5950957" y="1131791"/>
              <a:ext cx="936369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funct3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8205521" y="1133540"/>
              <a:ext cx="1297044" cy="430887"/>
            </a:xfrm>
            <a:prstGeom prst="rect">
              <a:avLst/>
            </a:prstGeom>
            <a:solidFill>
              <a:srgbClr val="F7B217"/>
            </a:solidFill>
            <a:ln w="19050">
              <a:solidFill>
                <a:srgbClr val="27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73873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8418684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7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962749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5043884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7062976" y="1579255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5980253" y="1576679"/>
              <a:ext cx="7633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3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2488668" y="242056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960835" y="242485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5039400" y="2427372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6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8"/>
          <p:cNvSpPr txBox="1">
            <a:spLocks noChangeArrowheads="1"/>
          </p:cNvSpPr>
          <p:nvPr/>
        </p:nvSpPr>
        <p:spPr bwMode="auto">
          <a:xfrm>
            <a:off x="7057997" y="2427050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4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9"/>
          <p:cNvSpPr txBox="1">
            <a:spLocks noChangeArrowheads="1"/>
          </p:cNvSpPr>
          <p:nvPr/>
        </p:nvSpPr>
        <p:spPr bwMode="auto">
          <a:xfrm>
            <a:off x="6118860" y="242552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8381349" y="242727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35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2487453" y="2821677"/>
            <a:ext cx="1469171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0000000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3959620" y="2825961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038185" y="2826190"/>
            <a:ext cx="107954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7056782" y="2825868"/>
            <a:ext cx="1321757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00100</a:t>
            </a:r>
            <a:endParaRPr lang="en-US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117645" y="2826637"/>
            <a:ext cx="936369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8379829" y="2828386"/>
            <a:ext cx="1297044" cy="400110"/>
          </a:xfrm>
          <a:prstGeom prst="rect">
            <a:avLst/>
          </a:prstGeom>
          <a:noFill/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4971906" y="1850970"/>
            <a:ext cx="23496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sw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t0, 4(t1)</a:t>
            </a:r>
            <a:endParaRPr lang="ru-RU" sz="36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815009" y="3308913"/>
            <a:ext cx="107239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3200" b="1" dirty="0" smtClean="0">
                <a:solidFill>
                  <a:schemeClr val="accent6"/>
                </a:solidFill>
              </a:rPr>
              <a:t>0000 0000 0101 0011 0010 0010 0010 0011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0x00532223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3916699"/>
            <a:ext cx="10515600" cy="289050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en-US" dirty="0" smtClean="0"/>
              <a:t>Branch instructions specify</a:t>
            </a:r>
          </a:p>
          <a:p>
            <a:pPr lvl="1">
              <a:spcBef>
                <a:spcPts val="0"/>
              </a:spcBef>
            </a:pPr>
            <a:r>
              <a:rPr lang="en-US" altLang="en-US" dirty="0" err="1" smtClean="0"/>
              <a:t>Opcode</a:t>
            </a:r>
            <a:r>
              <a:rPr lang="en-US" altLang="en-US" dirty="0" smtClean="0"/>
              <a:t>, two registers, target address</a:t>
            </a:r>
          </a:p>
          <a:p>
            <a:pPr>
              <a:spcBef>
                <a:spcPts val="0"/>
              </a:spcBef>
            </a:pPr>
            <a:r>
              <a:rPr lang="en-US" altLang="en-US" dirty="0" smtClean="0"/>
              <a:t>Most branch targets are near branch</a:t>
            </a:r>
          </a:p>
          <a:p>
            <a:pPr lvl="1">
              <a:spcBef>
                <a:spcPts val="0"/>
              </a:spcBef>
            </a:pPr>
            <a:r>
              <a:rPr lang="en-US" altLang="en-US" smtClean="0"/>
              <a:t>Branch range is +/- 4KB</a:t>
            </a:r>
            <a:endParaRPr lang="en-US" altLang="en-US" dirty="0" smtClean="0"/>
          </a:p>
          <a:p>
            <a:pPr>
              <a:spcBef>
                <a:spcPts val="0"/>
              </a:spcBef>
            </a:pPr>
            <a:r>
              <a:rPr lang="en-US" altLang="en-US" dirty="0" smtClean="0"/>
              <a:t>PC-relative addressing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/>
            <a:endParaRPr lang="en-US" altLang="en-US" dirty="0" smtClean="0"/>
          </a:p>
          <a:p>
            <a:pPr lvl="1"/>
            <a:endParaRPr lang="en-US" altLang="en-US" dirty="0" smtClean="0"/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SB-format Instructions</a:t>
            </a:r>
            <a:endParaRPr lang="ru-RU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750025" y="1214323"/>
            <a:ext cx="1367496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imm[10:5]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1175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rs2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197020" y="1214324"/>
            <a:ext cx="1079500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rs1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216318" y="1214324"/>
            <a:ext cx="12507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 dirty="0" smtClean="0">
                <a:solidFill>
                  <a:srgbClr val="273272"/>
                </a:solidFill>
              </a:rPr>
              <a:t>imm[4:1]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278108" y="1214324"/>
            <a:ext cx="936625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>
                <a:solidFill>
                  <a:srgbClr val="273272"/>
                </a:solidFill>
              </a:rPr>
              <a:t>funct3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8758984" y="1214324"/>
            <a:ext cx="1296988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 dirty="0" err="1">
                <a:solidFill>
                  <a:srgbClr val="273272"/>
                </a:solidFill>
              </a:rPr>
              <a:t>opcode</a:t>
            </a:r>
            <a:endParaRPr lang="en-AU" altLang="en-US" sz="2200" dirty="0">
              <a:solidFill>
                <a:srgbClr val="273272"/>
              </a:solidFill>
            </a:endParaRP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8468472" y="1214324"/>
            <a:ext cx="290512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461780" y="1214324"/>
            <a:ext cx="290513" cy="430887"/>
          </a:xfrm>
          <a:prstGeom prst="rect">
            <a:avLst/>
          </a:prstGeom>
          <a:solidFill>
            <a:srgbClr val="F7B217"/>
          </a:solidFill>
          <a:ln w="19050">
            <a:solidFill>
              <a:srgbClr val="27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200"/>
              <a:t> </a:t>
            </a:r>
            <a:endParaRPr lang="en-AU" altLang="en-US" sz="2200"/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2180628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imm[12]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6" name="Straight Arrow Connector 2"/>
          <p:cNvCxnSpPr>
            <a:cxnSpLocks noChangeShapeType="1"/>
          </p:cNvCxnSpPr>
          <p:nvPr/>
        </p:nvCxnSpPr>
        <p:spPr bwMode="auto">
          <a:xfrm flipV="1">
            <a:off x="2601458" y="1487374"/>
            <a:ext cx="0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8123049" y="1828686"/>
            <a:ext cx="981359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dirty="0">
                <a:solidFill>
                  <a:srgbClr val="273272"/>
                </a:solidFill>
              </a:rPr>
              <a:t>imm[11]</a:t>
            </a:r>
            <a:endParaRPr lang="en-AU" altLang="en-US" dirty="0">
              <a:solidFill>
                <a:srgbClr val="273272"/>
              </a:solidFill>
            </a:endParaRPr>
          </a:p>
        </p:txBody>
      </p:sp>
      <p:cxnSp>
        <p:nvCxnSpPr>
          <p:cNvPr id="18" name="Straight Arrow Connector 33"/>
          <p:cNvCxnSpPr>
            <a:cxnSpLocks noChangeShapeType="1"/>
            <a:stCxn id="17" idx="0"/>
          </p:cNvCxnSpPr>
          <p:nvPr/>
        </p:nvCxnSpPr>
        <p:spPr bwMode="auto">
          <a:xfrm flipH="1" flipV="1">
            <a:off x="8612934" y="1487374"/>
            <a:ext cx="795" cy="341312"/>
          </a:xfrm>
          <a:prstGeom prst="straightConnector1">
            <a:avLst/>
          </a:prstGeom>
          <a:noFill/>
          <a:ln w="25400" algn="ctr">
            <a:solidFill>
              <a:srgbClr val="273272"/>
            </a:solidFill>
            <a:round/>
            <a:headEnd/>
            <a:tailEnd type="triangle" w="med" len="med"/>
          </a:ln>
        </p:spPr>
      </p:cxn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2782933" y="2573325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4079920" y="2569369"/>
            <a:ext cx="1079500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159420" y="2564699"/>
            <a:ext cx="1079500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2" name="Text Box 9"/>
          <p:cNvSpPr txBox="1">
            <a:spLocks noChangeArrowheads="1"/>
          </p:cNvSpPr>
          <p:nvPr/>
        </p:nvSpPr>
        <p:spPr bwMode="auto">
          <a:xfrm>
            <a:off x="6240508" y="2564699"/>
            <a:ext cx="936625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8817020" y="2569369"/>
            <a:ext cx="1296988" cy="40490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99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8526508" y="2570240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00"/>
              </a:spcAft>
            </a:pP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492420" y="2573325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7179544" y="2574131"/>
            <a:ext cx="1342155" cy="400143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782933" y="2977448"/>
            <a:ext cx="1296987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/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9" name="Text Box 6"/>
          <p:cNvSpPr txBox="1">
            <a:spLocks noChangeArrowheads="1"/>
          </p:cNvSpPr>
          <p:nvPr/>
        </p:nvSpPr>
        <p:spPr bwMode="auto">
          <a:xfrm>
            <a:off x="4079920" y="2977449"/>
            <a:ext cx="1079500" cy="40075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5159420" y="2977450"/>
            <a:ext cx="1079500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240508" y="2977450"/>
            <a:ext cx="93662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000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8817020" y="2977449"/>
            <a:ext cx="1296988" cy="407101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1100011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8526508" y="2980548"/>
            <a:ext cx="290512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2492420" y="2977449"/>
            <a:ext cx="290513" cy="400110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7179544" y="2977450"/>
            <a:ext cx="1342155" cy="403926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>
                <a:solidFill>
                  <a:srgbClr val="1E3272"/>
                </a:solidFill>
              </a:rPr>
              <a:t> </a:t>
            </a:r>
            <a:r>
              <a:rPr lang="en-US" altLang="en-US" sz="2000" dirty="0" smtClean="0">
                <a:solidFill>
                  <a:srgbClr val="1E3272"/>
                </a:solidFill>
              </a:rPr>
              <a:t>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Прямоугольник 35"/>
          <p:cNvSpPr/>
          <p:nvPr/>
        </p:nvSpPr>
        <p:spPr>
          <a:xfrm>
            <a:off x="4945026" y="1936234"/>
            <a:ext cx="30348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beq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x0, x1, 0x4</a:t>
            </a:r>
            <a:endParaRPr lang="ru-RU" sz="3600" dirty="0"/>
          </a:p>
        </p:txBody>
      </p:sp>
      <p:sp>
        <p:nvSpPr>
          <p:cNvPr id="37" name="Rectangle 35"/>
          <p:cNvSpPr>
            <a:spLocks noChangeArrowheads="1"/>
          </p:cNvSpPr>
          <p:nvPr/>
        </p:nvSpPr>
        <p:spPr bwMode="auto">
          <a:xfrm>
            <a:off x="886099" y="34216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0000 0000 0001 0000 0000 0010 0110 0011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00100263 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4305433" y="16589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5372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5 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6388233" y="16716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3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9067933" y="16970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7391533" y="16843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3" name="Text Box 15"/>
          <p:cNvSpPr txBox="1">
            <a:spLocks noChangeArrowheads="1"/>
          </p:cNvSpPr>
          <p:nvPr/>
        </p:nvSpPr>
        <p:spPr bwMode="auto">
          <a:xfrm>
            <a:off x="3098933" y="16462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6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4" name="Text Box 15"/>
          <p:cNvSpPr txBox="1">
            <a:spLocks noChangeArrowheads="1"/>
          </p:cNvSpPr>
          <p:nvPr/>
        </p:nvSpPr>
        <p:spPr bwMode="auto">
          <a:xfrm>
            <a:off x="2362829" y="20272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45" name="Text Box 15"/>
          <p:cNvSpPr txBox="1">
            <a:spLocks noChangeArrowheads="1"/>
          </p:cNvSpPr>
          <p:nvPr/>
        </p:nvSpPr>
        <p:spPr bwMode="auto">
          <a:xfrm>
            <a:off x="8204829" y="20780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199" y="4052173"/>
            <a:ext cx="10866121" cy="241212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Upper-immediate values: 20-bit values shifted left by 12 bits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register number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20-bit immediate value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U-format Instructions</a:t>
            </a:r>
            <a:endParaRPr lang="ru-RU" dirty="0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45663" y="1111122"/>
            <a:ext cx="6772275" cy="875543"/>
            <a:chOff x="1331640" y="1383660"/>
            <a:chExt cx="6771978" cy="877133"/>
          </a:xfrm>
          <a:solidFill>
            <a:srgbClr val="F7B217"/>
          </a:solidFill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331640" y="1383660"/>
              <a:ext cx="4406951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en-US" sz="2200" dirty="0" err="1" smtClean="0">
                  <a:solidFill>
                    <a:srgbClr val="1E3272"/>
                  </a:solidFill>
                </a:rPr>
                <a:t>imm</a:t>
              </a:r>
              <a:r>
                <a:rPr lang="en-US" altLang="en-US" sz="2200" dirty="0" smtClean="0">
                  <a:solidFill>
                    <a:srgbClr val="1E3272"/>
                  </a:solidFill>
                </a:rPr>
                <a:t>[31:12]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5727131" y="1383661"/>
              <a:ext cx="1079500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rd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6806631" y="1383661"/>
              <a:ext cx="1296987" cy="431670"/>
            </a:xfrm>
            <a:prstGeom prst="rect">
              <a:avLst/>
            </a:prstGeom>
            <a:grpFill/>
            <a:ln w="19050">
              <a:solidFill>
                <a:srgbClr val="1E3272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/>
              <a:r>
                <a:rPr lang="en-US" altLang="en-US" sz="2200" dirty="0">
                  <a:solidFill>
                    <a:srgbClr val="1E3272"/>
                  </a:solidFill>
                </a:rPr>
                <a:t>opcode</a:t>
              </a:r>
              <a:endParaRPr lang="en-AU" altLang="en-US" sz="2200" dirty="0">
                <a:solidFill>
                  <a:srgbClr val="1E3272"/>
                </a:solidFill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163837" y="1859956"/>
              <a:ext cx="893154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 smtClean="0">
                  <a:solidFill>
                    <a:srgbClr val="1E3272"/>
                  </a:solidFill>
                </a:rPr>
                <a:t>20 </a:t>
              </a:r>
              <a:r>
                <a:rPr lang="en-US" altLang="en-US" sz="2000" b="1" dirty="0">
                  <a:solidFill>
                    <a:srgbClr val="1E3272"/>
                  </a:solidFill>
                </a:rPr>
                <a:t>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  <p:sp>
          <p:nvSpPr>
            <p:cNvPr id="16" name="Text Box 15"/>
            <p:cNvSpPr txBox="1">
              <a:spLocks noChangeArrowheads="1"/>
            </p:cNvSpPr>
            <p:nvPr/>
          </p:nvSpPr>
          <p:spPr bwMode="auto">
            <a:xfrm>
              <a:off x="5899510" y="1830677"/>
              <a:ext cx="763318" cy="40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 b="1" dirty="0">
                  <a:solidFill>
                    <a:srgbClr val="1E3272"/>
                  </a:solidFill>
                </a:rPr>
                <a:t>5 bits</a:t>
              </a:r>
              <a:endParaRPr lang="en-AU" altLang="en-US" sz="2000" b="1" dirty="0">
                <a:solidFill>
                  <a:srgbClr val="1E3272"/>
                </a:solidFill>
              </a:endParaRPr>
            </a:p>
          </p:txBody>
        </p:sp>
      </p:grpSp>
      <p:sp>
        <p:nvSpPr>
          <p:cNvPr id="32" name="Rectangle 37"/>
          <p:cNvSpPr txBox="1">
            <a:spLocks noChangeArrowheads="1"/>
          </p:cNvSpPr>
          <p:nvPr/>
        </p:nvSpPr>
        <p:spPr>
          <a:xfrm>
            <a:off x="3300246" y="1924755"/>
            <a:ext cx="5490817" cy="649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marR="0" lvl="0" indent="-22860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	</a:t>
            </a:r>
            <a:r>
              <a:rPr kumimoji="0" lang="en-US" alt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lui</a:t>
            </a:r>
            <a:r>
              <a:rPr kumimoji="0" lang="en-US" alt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  <a:cs typeface="+mn-cs"/>
              </a:rPr>
              <a:t> x5, 0x12345</a:t>
            </a: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886099" y="32692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0001 0010 0011 0100 0101 0010 1011 0111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123452b7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2614175" y="2467436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0x12345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7020472" y="2467436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10"/>
          <p:cNvSpPr txBox="1">
            <a:spLocks noChangeArrowheads="1"/>
          </p:cNvSpPr>
          <p:nvPr/>
        </p:nvSpPr>
        <p:spPr bwMode="auto">
          <a:xfrm>
            <a:off x="8099972" y="2467436"/>
            <a:ext cx="1302582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Text Box 5"/>
          <p:cNvSpPr txBox="1">
            <a:spLocks noChangeArrowheads="1"/>
          </p:cNvSpPr>
          <p:nvPr/>
        </p:nvSpPr>
        <p:spPr bwMode="auto">
          <a:xfrm>
            <a:off x="2614175" y="2878771"/>
            <a:ext cx="4406827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0001 0010 0011 0100 0101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020472" y="2878771"/>
            <a:ext cx="1084156" cy="415925"/>
          </a:xfrm>
          <a:prstGeom prst="rect">
            <a:avLst/>
          </a:prstGeom>
          <a:noFill/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8099972" y="2878771"/>
            <a:ext cx="1302582" cy="4159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0110111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UJ-format Instructions</a:t>
            </a:r>
            <a:endParaRPr lang="ru-RU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7353268" y="1122170"/>
            <a:ext cx="1079500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>
                <a:solidFill>
                  <a:srgbClr val="1E3272"/>
                </a:solidFill>
              </a:rPr>
              <a:t>rd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8432768" y="1122170"/>
            <a:ext cx="1296988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b="1" dirty="0" err="1">
                <a:solidFill>
                  <a:srgbClr val="1E3272"/>
                </a:solidFill>
              </a:rPr>
              <a:t>opcode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570506" y="1122170"/>
            <a:ext cx="290512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5306034" y="1614613"/>
            <a:ext cx="819456" cy="29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[11]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1" name="Straight Arrow Connector 38"/>
          <p:cNvCxnSpPr>
            <a:cxnSpLocks noChangeShapeType="1"/>
            <a:stCxn id="10" idx="0"/>
          </p:cNvCxnSpPr>
          <p:nvPr/>
        </p:nvCxnSpPr>
        <p:spPr bwMode="auto">
          <a:xfrm flipV="1">
            <a:off x="5715762" y="1274889"/>
            <a:ext cx="794" cy="339724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733643" y="1122170"/>
            <a:ext cx="290513" cy="415925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/>
              <a:t> </a:t>
            </a:r>
            <a:endParaRPr lang="en-AU" altLang="en-US" sz="2000"/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79008" y="1645093"/>
            <a:ext cx="822325" cy="29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1400" b="1" dirty="0" err="1">
                <a:solidFill>
                  <a:srgbClr val="1E3272"/>
                </a:solidFill>
              </a:rPr>
              <a:t>imm</a:t>
            </a:r>
            <a:r>
              <a:rPr lang="en-US" altLang="en-US" sz="1400" b="1" dirty="0">
                <a:solidFill>
                  <a:srgbClr val="1E3272"/>
                </a:solidFill>
              </a:rPr>
              <a:t>[20]</a:t>
            </a:r>
            <a:endParaRPr lang="en-AU" altLang="en-US" sz="1400" b="1" dirty="0">
              <a:solidFill>
                <a:srgbClr val="1E3272"/>
              </a:solidFill>
            </a:endParaRPr>
          </a:p>
        </p:txBody>
      </p:sp>
      <p:cxnSp>
        <p:nvCxnSpPr>
          <p:cNvPr id="14" name="Straight Arrow Connector 41"/>
          <p:cNvCxnSpPr>
            <a:cxnSpLocks noChangeShapeType="1"/>
            <a:stCxn id="13" idx="0"/>
          </p:cNvCxnSpPr>
          <p:nvPr/>
        </p:nvCxnSpPr>
        <p:spPr bwMode="auto">
          <a:xfrm flipV="1">
            <a:off x="2890171" y="1305368"/>
            <a:ext cx="0" cy="339725"/>
          </a:xfrm>
          <a:prstGeom prst="straightConnector1">
            <a:avLst/>
          </a:prstGeom>
          <a:noFill/>
          <a:ln w="25400" algn="ctr">
            <a:solidFill>
              <a:srgbClr val="1E3272"/>
            </a:solidFill>
            <a:round/>
            <a:headEnd/>
            <a:tailEnd type="triangle" w="med" len="med"/>
          </a:ln>
        </p:spPr>
      </p:cxn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861018" y="1123952"/>
            <a:ext cx="1492250" cy="409574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imm[19:12]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024156" y="1122170"/>
            <a:ext cx="2543175" cy="409450"/>
          </a:xfrm>
          <a:prstGeom prst="rect">
            <a:avLst/>
          </a:prstGeom>
          <a:solidFill>
            <a:srgbClr val="F3B217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US" altLang="en-US" sz="2000" b="1" dirty="0" smtClean="0">
                <a:solidFill>
                  <a:srgbClr val="1E3272"/>
                </a:solidFill>
              </a:rPr>
              <a:t>imm[10:1]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0" name="Text Box 15"/>
          <p:cNvSpPr txBox="1">
            <a:spLocks noChangeArrowheads="1"/>
          </p:cNvSpPr>
          <p:nvPr/>
        </p:nvSpPr>
        <p:spPr bwMode="auto">
          <a:xfrm>
            <a:off x="867931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7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7543933" y="158272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5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51892" y="1597965"/>
            <a:ext cx="89319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</a:t>
            </a:r>
            <a:r>
              <a:rPr lang="ru-RU" altLang="en-US" sz="2000" b="1" dirty="0" smtClean="0">
                <a:solidFill>
                  <a:srgbClr val="1E3272"/>
                </a:solidFill>
              </a:rPr>
              <a:t>0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3" name="Text Box 15"/>
          <p:cNvSpPr txBox="1">
            <a:spLocks noChangeArrowheads="1"/>
          </p:cNvSpPr>
          <p:nvPr/>
        </p:nvSpPr>
        <p:spPr bwMode="auto">
          <a:xfrm>
            <a:off x="6271393" y="1605585"/>
            <a:ext cx="7633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ru-RU" altLang="en-US" sz="2000" b="1" dirty="0" smtClean="0">
                <a:solidFill>
                  <a:srgbClr val="1E3272"/>
                </a:solidFill>
              </a:rPr>
              <a:t>8</a:t>
            </a:r>
            <a:r>
              <a:rPr lang="en-US" altLang="en-US" sz="2000" b="1" dirty="0" smtClean="0">
                <a:solidFill>
                  <a:srgbClr val="1E3272"/>
                </a:solidFill>
              </a:rPr>
              <a:t> </a:t>
            </a:r>
            <a:r>
              <a:rPr lang="en-US" altLang="en-US" sz="2000" b="1" dirty="0">
                <a:solidFill>
                  <a:srgbClr val="1E3272"/>
                </a:solidFill>
              </a:rPr>
              <a:t>bits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2596509" y="188752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5" name="Text Box 15"/>
          <p:cNvSpPr txBox="1">
            <a:spLocks noChangeArrowheads="1"/>
          </p:cNvSpPr>
          <p:nvPr/>
        </p:nvSpPr>
        <p:spPr bwMode="auto">
          <a:xfrm>
            <a:off x="5385429" y="1872285"/>
            <a:ext cx="66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en-US" sz="2000" b="1" dirty="0" smtClean="0">
                <a:solidFill>
                  <a:srgbClr val="1E3272"/>
                </a:solidFill>
              </a:rPr>
              <a:t>1 bit</a:t>
            </a:r>
            <a:endParaRPr lang="en-AU" altLang="en-US" sz="2000" b="1" dirty="0">
              <a:solidFill>
                <a:srgbClr val="1E3272"/>
              </a:solidFill>
            </a:endParaRP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7302472" y="264977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5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8381972" y="264977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5519710" y="264977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682847" y="264977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AU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5810222" y="265155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2973360" y="264977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ru-RU" altLang="en-US" sz="2000" dirty="0" smtClean="0">
                <a:solidFill>
                  <a:srgbClr val="1E3272"/>
                </a:solidFill>
              </a:rPr>
              <a:t>2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4" name="Text Box 8"/>
          <p:cNvSpPr txBox="1">
            <a:spLocks noChangeArrowheads="1"/>
          </p:cNvSpPr>
          <p:nvPr/>
        </p:nvSpPr>
        <p:spPr bwMode="auto">
          <a:xfrm>
            <a:off x="7302472" y="3053634"/>
            <a:ext cx="10795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00101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8381972" y="3053634"/>
            <a:ext cx="1296988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1101111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5519710" y="3053634"/>
            <a:ext cx="290512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7" name="Text Box 8"/>
          <p:cNvSpPr txBox="1">
            <a:spLocks noChangeArrowheads="1"/>
          </p:cNvSpPr>
          <p:nvPr/>
        </p:nvSpPr>
        <p:spPr bwMode="auto">
          <a:xfrm>
            <a:off x="2682847" y="3053634"/>
            <a:ext cx="290513" cy="40011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5810222" y="3055416"/>
            <a:ext cx="1492250" cy="409574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ru-RU" altLang="en-US" sz="2000" dirty="0" smtClean="0">
                <a:solidFill>
                  <a:srgbClr val="1E3272"/>
                </a:solidFill>
              </a:rPr>
              <a:t>0000000</a:t>
            </a:r>
            <a:r>
              <a:rPr lang="en-US" altLang="en-US" sz="2000" dirty="0" smtClean="0">
                <a:solidFill>
                  <a:srgbClr val="1E3272"/>
                </a:solidFill>
              </a:rPr>
              <a:t>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39" name="Text Box 8"/>
          <p:cNvSpPr txBox="1">
            <a:spLocks noChangeArrowheads="1"/>
          </p:cNvSpPr>
          <p:nvPr/>
        </p:nvSpPr>
        <p:spPr bwMode="auto">
          <a:xfrm>
            <a:off x="2973360" y="3053634"/>
            <a:ext cx="2543175" cy="409450"/>
          </a:xfrm>
          <a:prstGeom prst="rect">
            <a:avLst/>
          </a:prstGeom>
          <a:solidFill>
            <a:schemeClr val="bg1"/>
          </a:solidFill>
          <a:ln w="19050">
            <a:solidFill>
              <a:srgbClr val="1E3272"/>
            </a:solidFill>
            <a:miter lim="800000"/>
            <a:headEnd/>
            <a:tailEnd/>
          </a:ln>
        </p:spPr>
        <p:txBody>
          <a:bodyPr anchor="ctr">
            <a:noAutofit/>
          </a:bodyPr>
          <a:lstStyle/>
          <a:p>
            <a:pPr algn="ctr">
              <a:lnSpc>
                <a:spcPts val="1600"/>
              </a:lnSpc>
            </a:pPr>
            <a:r>
              <a:rPr lang="en-AU" altLang="en-US" sz="2000" dirty="0" smtClean="0">
                <a:solidFill>
                  <a:srgbClr val="1E3272"/>
                </a:solidFill>
              </a:rPr>
              <a:t>0000000010</a:t>
            </a:r>
            <a:endParaRPr lang="en-AU" altLang="en-US" sz="2000" dirty="0">
              <a:solidFill>
                <a:srgbClr val="1E3272"/>
              </a:solidFill>
            </a:endParaRPr>
          </a:p>
        </p:txBody>
      </p:sp>
      <p:sp>
        <p:nvSpPr>
          <p:cNvPr id="40" name="Содержимое 1"/>
          <p:cNvSpPr>
            <a:spLocks noGrp="1"/>
          </p:cNvSpPr>
          <p:nvPr>
            <p:ph idx="1"/>
          </p:nvPr>
        </p:nvSpPr>
        <p:spPr>
          <a:xfrm>
            <a:off x="838199" y="3911600"/>
            <a:ext cx="10866121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en-US" dirty="0" smtClean="0"/>
              <a:t>Jump instructions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opcode: operation code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rd: destination link register</a:t>
            </a:r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imm: signed offset in multiples of 2 bytes added to PC</a:t>
            </a:r>
            <a:endParaRPr lang="ru-RU" altLang="en-US" dirty="0" smtClean="0"/>
          </a:p>
          <a:p>
            <a:pPr lvl="1">
              <a:spcBef>
                <a:spcPts val="0"/>
              </a:spcBef>
            </a:pPr>
            <a:r>
              <a:rPr lang="en-US" altLang="en-US" dirty="0" smtClean="0"/>
              <a:t>Target address = PC + immediate × 2</a:t>
            </a:r>
          </a:p>
          <a:p>
            <a:pPr lvl="1">
              <a:spcBef>
                <a:spcPts val="0"/>
              </a:spcBef>
            </a:pPr>
            <a:r>
              <a:rPr lang="en-US" dirty="0" smtClean="0"/>
              <a:t>Jump range is +/- 1MB</a:t>
            </a:r>
          </a:p>
          <a:p>
            <a:pPr lvl="1">
              <a:spcBef>
                <a:spcPts val="0"/>
              </a:spcBef>
            </a:pPr>
            <a:endParaRPr lang="en-US" altLang="en-US" dirty="0" smtClean="0"/>
          </a:p>
        </p:txBody>
      </p:sp>
      <p:sp>
        <p:nvSpPr>
          <p:cNvPr id="41" name="Rectangle 35"/>
          <p:cNvSpPr>
            <a:spLocks noChangeArrowheads="1"/>
          </p:cNvSpPr>
          <p:nvPr/>
        </p:nvSpPr>
        <p:spPr bwMode="auto">
          <a:xfrm>
            <a:off x="886099" y="3472484"/>
            <a:ext cx="10486094" cy="577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en-US" sz="3200" b="1" dirty="0" smtClean="0">
                <a:solidFill>
                  <a:schemeClr val="accent6"/>
                </a:solidFill>
              </a:rPr>
              <a:t>0000 0000 0100 0000 0000 0010 1110 1111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two</a:t>
            </a:r>
            <a:r>
              <a:rPr lang="en-US" altLang="en-US" sz="3200" b="1" dirty="0" smtClean="0">
                <a:solidFill>
                  <a:schemeClr val="accent6"/>
                </a:solidFill>
              </a:rPr>
              <a:t> = 004002ef</a:t>
            </a:r>
            <a:r>
              <a:rPr lang="en-US" altLang="en-US" sz="3200" b="1" baseline="-25000" dirty="0" smtClean="0">
                <a:solidFill>
                  <a:schemeClr val="accent6"/>
                </a:solidFill>
              </a:rPr>
              <a:t>16</a:t>
            </a:r>
            <a:endParaRPr lang="en-AU" altLang="en-US" sz="3200" b="1" dirty="0">
              <a:solidFill>
                <a:schemeClr val="accent6"/>
              </a:solidFill>
            </a:endParaRPr>
          </a:p>
        </p:txBody>
      </p:sp>
      <p:sp>
        <p:nvSpPr>
          <p:cNvPr id="42" name="Прямоугольник 41"/>
          <p:cNvSpPr/>
          <p:nvPr/>
        </p:nvSpPr>
        <p:spPr>
          <a:xfrm>
            <a:off x="5148226" y="2037834"/>
            <a:ext cx="20970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600" b="1" dirty="0" err="1" smtClean="0">
                <a:solidFill>
                  <a:schemeClr val="accent6"/>
                </a:solidFill>
              </a:rPr>
              <a:t>jal</a:t>
            </a:r>
            <a:r>
              <a:rPr lang="en-US" altLang="en-US" sz="3600" b="1" dirty="0" smtClean="0">
                <a:solidFill>
                  <a:schemeClr val="accent6"/>
                </a:solidFill>
              </a:rPr>
              <a:t> x5, 0x4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Structure and Memory Layout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9015700" y="1211282"/>
            <a:ext cx="2305049" cy="219982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Stack</a:t>
            </a: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endParaRPr lang="en-US" sz="3600" dirty="0" smtClean="0">
              <a:solidFill>
                <a:srgbClr val="273272"/>
              </a:solidFill>
            </a:endParaRPr>
          </a:p>
          <a:p>
            <a:pPr algn="ctr"/>
            <a:r>
              <a:rPr lang="en-US" sz="2800" dirty="0" smtClean="0">
                <a:solidFill>
                  <a:srgbClr val="273272"/>
                </a:solidFill>
              </a:rPr>
              <a:t>Dynamic Data</a:t>
            </a:r>
            <a:endParaRPr lang="ru-RU" sz="2800" dirty="0">
              <a:solidFill>
                <a:srgbClr val="27327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015247" y="3401546"/>
            <a:ext cx="2305503" cy="9704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.data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012982" y="4358245"/>
            <a:ext cx="2307768" cy="961888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273272"/>
                </a:solidFill>
              </a:rPr>
              <a:t>.text</a:t>
            </a:r>
            <a:endParaRPr lang="ru-RU" sz="3600" b="1" dirty="0">
              <a:solidFill>
                <a:srgbClr val="27327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9012982" y="5319675"/>
            <a:ext cx="2307768" cy="785600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Reserved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10" name="Стрелка вниз 9"/>
          <p:cNvSpPr/>
          <p:nvPr/>
        </p:nvSpPr>
        <p:spPr>
          <a:xfrm>
            <a:off x="10046527" y="1810176"/>
            <a:ext cx="225631" cy="237506"/>
          </a:xfrm>
          <a:prstGeom prst="down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верх 11"/>
          <p:cNvSpPr/>
          <p:nvPr/>
        </p:nvSpPr>
        <p:spPr>
          <a:xfrm>
            <a:off x="10058401" y="2594592"/>
            <a:ext cx="225631" cy="237506"/>
          </a:xfrm>
          <a:prstGeom prst="upArrow">
            <a:avLst/>
          </a:prstGeom>
          <a:solidFill>
            <a:srgbClr val="273272"/>
          </a:solidFill>
          <a:ln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6912903" y="5023247"/>
            <a:ext cx="2309087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0040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22565" y="5816897"/>
            <a:ext cx="2046804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0000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929996" y="4067760"/>
            <a:ext cx="2243008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1001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88605" y="9425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 7FFF EFFC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  <p:sp>
        <p:nvSpPr>
          <p:cNvPr id="20" name="Rectangle 4"/>
          <p:cNvSpPr/>
          <p:nvPr/>
        </p:nvSpPr>
        <p:spPr>
          <a:xfrm>
            <a:off x="1324864" y="1397001"/>
            <a:ext cx="5088636" cy="4733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data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hello: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.string </a:t>
            </a:r>
            <a:r>
              <a:rPr lang="en-US" sz="3600" dirty="0" smtClean="0">
                <a:solidFill>
                  <a:srgbClr val="00B050"/>
                </a:solidFill>
              </a:rPr>
              <a:t>"Hello, world</a:t>
            </a:r>
            <a:r>
              <a:rPr lang="en-US" sz="3600" dirty="0" smtClean="0">
                <a:solidFill>
                  <a:srgbClr val="00B050"/>
                </a:solidFill>
              </a:rPr>
              <a:t>!"</a:t>
            </a:r>
            <a:endParaRPr lang="en-US" sz="3600" dirty="0" smtClean="0">
              <a:solidFill>
                <a:srgbClr val="00B050"/>
              </a:solidFill>
            </a:endParaRPr>
          </a:p>
          <a:p>
            <a:pPr>
              <a:lnSpc>
                <a:spcPct val="90000"/>
              </a:lnSpc>
            </a:pPr>
            <a:endParaRPr lang="en-US" sz="3600" dirty="0" smtClean="0">
              <a:solidFill>
                <a:srgbClr val="1E3272"/>
              </a:solidFill>
            </a:endParaRP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sz="3600" dirty="0" smtClean="0">
                <a:solidFill>
                  <a:srgbClr val="1E3272"/>
                </a:solidFill>
              </a:rPr>
              <a:t>        .</a:t>
            </a:r>
            <a:r>
              <a:rPr lang="en-US" sz="3600" dirty="0" smtClean="0">
                <a:solidFill>
                  <a:srgbClr val="FF0000"/>
                </a:solidFill>
              </a:rPr>
              <a:t>text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0070C0"/>
                </a:solidFill>
              </a:rPr>
              <a:t>main: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li</a:t>
            </a:r>
            <a:r>
              <a:rPr lang="en-US" sz="3600" dirty="0" smtClean="0">
                <a:solidFill>
                  <a:srgbClr val="1E3272"/>
                </a:solidFill>
              </a:rPr>
              <a:t> </a:t>
            </a:r>
            <a:r>
              <a:rPr lang="en-US" sz="3600" dirty="0" smtClean="0">
                <a:solidFill>
                  <a:srgbClr val="FF0000"/>
                </a:solidFill>
              </a:rPr>
              <a:t>a7</a:t>
            </a:r>
            <a:r>
              <a:rPr lang="en-US" sz="3600" dirty="0" smtClean="0">
                <a:solidFill>
                  <a:srgbClr val="1E3272"/>
                </a:solidFill>
              </a:rPr>
              <a:t>, 4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la </a:t>
            </a:r>
            <a:r>
              <a:rPr lang="en-US" sz="3600" dirty="0" smtClean="0">
                <a:solidFill>
                  <a:srgbClr val="FF0000"/>
                </a:solidFill>
              </a:rPr>
              <a:t>a0</a:t>
            </a:r>
            <a:r>
              <a:rPr lang="en-US" sz="3600" dirty="0" smtClean="0">
                <a:solidFill>
                  <a:srgbClr val="1E3272"/>
                </a:solidFill>
              </a:rPr>
              <a:t>, hello</a:t>
            </a:r>
          </a:p>
          <a:p>
            <a:pPr>
              <a:lnSpc>
                <a:spcPct val="90000"/>
              </a:lnSpc>
            </a:pPr>
            <a:r>
              <a:rPr lang="en-US" sz="3600" dirty="0" smtClean="0">
                <a:solidFill>
                  <a:srgbClr val="1E3272"/>
                </a:solidFill>
              </a:rPr>
              <a:t>        </a:t>
            </a:r>
            <a:r>
              <a:rPr lang="en-US" sz="3600" dirty="0" err="1" smtClean="0">
                <a:solidFill>
                  <a:srgbClr val="1E3272"/>
                </a:solidFill>
              </a:rPr>
              <a:t>ecall</a:t>
            </a:r>
            <a:endParaRPr lang="en-US" sz="3600" dirty="0">
              <a:solidFill>
                <a:srgbClr val="1E3272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990600" y="3454400"/>
            <a:ext cx="3479800" cy="2768600"/>
          </a:xfrm>
          <a:prstGeom prst="ellipse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22"/>
          <p:cNvCxnSpPr>
            <a:stCxn id="21" idx="6"/>
            <a:endCxn id="8" idx="1"/>
          </p:cNvCxnSpPr>
          <p:nvPr/>
        </p:nvCxnSpPr>
        <p:spPr>
          <a:xfrm>
            <a:off x="4470400" y="4838700"/>
            <a:ext cx="4542582" cy="48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876300" y="1219200"/>
            <a:ext cx="5702300" cy="2184400"/>
          </a:xfrm>
          <a:prstGeom prst="ellipse">
            <a:avLst/>
          </a:prstGeom>
          <a:noFill/>
          <a:ln w="38100">
            <a:prstDash val="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7" name="Прямая со стрелкой 26"/>
          <p:cNvCxnSpPr>
            <a:endCxn id="7" idx="1"/>
          </p:cNvCxnSpPr>
          <p:nvPr/>
        </p:nvCxnSpPr>
        <p:spPr>
          <a:xfrm>
            <a:off x="5511800" y="3200400"/>
            <a:ext cx="3503447" cy="686361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014005" y="3088842"/>
            <a:ext cx="2307770" cy="558141"/>
          </a:xfrm>
          <a:prstGeom prst="rect">
            <a:avLst/>
          </a:prstGeom>
          <a:noFill/>
        </p:spPr>
        <p:txBody>
          <a:bodyPr wrap="square" lIns="72000" tIns="25200" rIns="0" bIns="25200" rtlCol="0" anchor="ctr" anchorCtr="0">
            <a:normAutofit/>
          </a:bodyPr>
          <a:lstStyle/>
          <a:p>
            <a:r>
              <a:rPr lang="en-US" sz="2800" b="1" dirty="0" smtClean="0">
                <a:solidFill>
                  <a:srgbClr val="2E5E8E"/>
                </a:solidFill>
              </a:rPr>
              <a:t>0x1004 0000</a:t>
            </a:r>
            <a:endParaRPr lang="ru-RU" sz="2800" b="1" dirty="0" smtClean="0">
              <a:solidFill>
                <a:srgbClr val="2E5E8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RISC-V Addressing Summary</a:t>
            </a:r>
            <a:endParaRPr lang="ru-RU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52610" y="1090610"/>
            <a:ext cx="8523749" cy="5508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Macros</a:t>
            </a:r>
            <a:endParaRPr lang="ru-RU" dirty="0"/>
          </a:p>
        </p:txBody>
      </p:sp>
      <p:pic>
        <p:nvPicPr>
          <p:cNvPr id="5" name="Picture 1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42731" y="2252344"/>
            <a:ext cx="10533177" cy="214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symbolic names for addresses (in the .data or .text segment).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/>
              <a:t> are used by control-flow instructions (branches and jumps).</a:t>
            </a:r>
          </a:p>
          <a:p>
            <a:r>
              <a:rPr lang="en-US" b="1" dirty="0" smtClean="0">
                <a:solidFill>
                  <a:srgbClr val="F7B217"/>
                </a:solidFill>
              </a:rPr>
              <a:t>Labels</a:t>
            </a:r>
            <a:r>
              <a:rPr lang="en-US" dirty="0" smtClean="0">
                <a:solidFill>
                  <a:srgbClr val="F7B217"/>
                </a:solidFill>
              </a:rPr>
              <a:t> </a:t>
            </a:r>
            <a:r>
              <a:rPr lang="en-US" dirty="0" smtClean="0"/>
              <a:t>are used by load and store instructions.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5399" y="4179189"/>
            <a:ext cx="39052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6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733043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Addresses can be represented in several ways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Addressing</a:t>
            </a:r>
            <a:endParaRPr lang="en-US" dirty="0"/>
          </a:p>
        </p:txBody>
      </p:sp>
      <p:pic>
        <p:nvPicPr>
          <p:cNvPr id="6" name="Picture 1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10452" y="1817666"/>
            <a:ext cx="7571095" cy="4892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7956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b="1" dirty="0" smtClean="0">
                <a:solidFill>
                  <a:srgbClr val="F7B217"/>
                </a:solidFill>
              </a:rPr>
              <a:t>Program Counter (PC) </a:t>
            </a:r>
            <a:r>
              <a:rPr lang="en-US" dirty="0" smtClean="0"/>
              <a:t>is a special register that stores the address of the currently executed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When an instruction is executed, the PC is incremented by the size of the instruction (4 bytes) to point to the next instruction.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and jump instructions assign to the PC new addresses to change the control flow.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Branch instructions use PC-relative addresses (increment or decrement current value by an offset).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338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=                    </a:t>
            </a:r>
            <a:r>
              <a:rPr lang="en-US" dirty="0" err="1" smtClean="0">
                <a:solidFill>
                  <a:srgbClr val="0070C0"/>
                </a:solidFill>
              </a:rPr>
              <a:t>beq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rs2</a:t>
            </a:r>
            <a:r>
              <a:rPr lang="en-US" dirty="0" smtClean="0"/>
              <a:t>, </a:t>
            </a:r>
            <a:r>
              <a:rPr lang="en-US" i="1" dirty="0" smtClean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Branch </a:t>
            </a:r>
            <a:r>
              <a:rPr lang="en-US" dirty="0"/>
              <a:t>≠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bne</a:t>
            </a:r>
            <a:r>
              <a:rPr lang="en-US" dirty="0"/>
              <a:t> 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blt</a:t>
            </a: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        </a:t>
            </a:r>
            <a:r>
              <a:rPr lang="en-US" dirty="0" smtClean="0"/>
              <a:t>           </a:t>
            </a:r>
            <a:r>
              <a:rPr lang="en-US" dirty="0" err="1">
                <a:solidFill>
                  <a:srgbClr val="0070C0"/>
                </a:solidFill>
              </a:rPr>
              <a:t>bge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&lt;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bltu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  </a:t>
            </a:r>
            <a:r>
              <a:rPr lang="en-US" dirty="0" smtClean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Branch ≥ </a:t>
            </a:r>
            <a:r>
              <a:rPr lang="en-US" dirty="0" smtClean="0"/>
              <a:t>Unsigned  </a:t>
            </a:r>
            <a:r>
              <a:rPr lang="en-US" dirty="0" err="1">
                <a:solidFill>
                  <a:srgbClr val="0070C0"/>
                </a:solidFill>
              </a:rPr>
              <a:t>bgeu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rs1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rs2</a:t>
            </a:r>
            <a:r>
              <a:rPr lang="en-US" dirty="0"/>
              <a:t>, </a:t>
            </a:r>
            <a:r>
              <a:rPr lang="en-US" i="1" dirty="0"/>
              <a:t>label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9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Aft>
                <a:spcPts val="1200"/>
              </a:spcAft>
              <a:buNone/>
            </a:pPr>
            <a:r>
              <a:rPr lang="en-US" b="1" dirty="0" smtClean="0"/>
              <a:t>Branch </a:t>
            </a:r>
            <a:r>
              <a:rPr lang="en-US" b="1" dirty="0" err="1" smtClean="0"/>
              <a:t>Pseudoinstructions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mtClean="0"/>
              <a:t>TODO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</a:t>
            </a:r>
            <a:r>
              <a:rPr lang="en-US" dirty="0" err="1" smtClean="0"/>
              <a:t>Pseudoinstructions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272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4325258" y="1538517"/>
            <a:ext cx="6865256" cy="4296229"/>
          </a:xfrm>
          <a:prstGeom prst="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b="1" dirty="0" smtClean="0">
                <a:solidFill>
                  <a:srgbClr val="273272"/>
                </a:solidFill>
              </a:rPr>
              <a:t>Computer</a:t>
            </a:r>
            <a:endParaRPr lang="ru-RU" sz="4000" b="1" dirty="0">
              <a:solidFill>
                <a:srgbClr val="273272"/>
              </a:solidFill>
            </a:endParaRPr>
          </a:p>
        </p:txBody>
      </p:sp>
      <p:cxnSp>
        <p:nvCxnSpPr>
          <p:cNvPr id="17" name="Прямая соединительная линия 16"/>
          <p:cNvCxnSpPr>
            <a:stCxn id="6" idx="2"/>
          </p:cNvCxnSpPr>
          <p:nvPr/>
        </p:nvCxnSpPr>
        <p:spPr>
          <a:xfrm flipH="1">
            <a:off x="5587340" y="4956630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968828" y="1560279"/>
            <a:ext cx="3095172" cy="4319821"/>
          </a:xfrm>
        </p:spPr>
        <p:txBody>
          <a:bodyPr>
            <a:noAutofit/>
          </a:bodyPr>
          <a:lstStyle/>
          <a:p>
            <a:pPr>
              <a:spcBef>
                <a:spcPts val="1800"/>
              </a:spcBef>
              <a:buNone/>
            </a:pPr>
            <a:r>
              <a:rPr lang="en-US" b="1" dirty="0" smtClean="0"/>
              <a:t>Main Parts: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Control</a:t>
            </a:r>
          </a:p>
          <a:p>
            <a:pPr>
              <a:spcBef>
                <a:spcPts val="1800"/>
              </a:spcBef>
            </a:pPr>
            <a:r>
              <a:rPr lang="en-US" dirty="0" err="1" smtClean="0"/>
              <a:t>Datapath</a:t>
            </a:r>
            <a:endParaRPr lang="en-US" dirty="0" smtClean="0"/>
          </a:p>
          <a:p>
            <a:pPr>
              <a:spcBef>
                <a:spcPts val="1800"/>
              </a:spcBef>
            </a:pPr>
            <a:r>
              <a:rPr lang="en-US" dirty="0" smtClean="0"/>
              <a:t>Memory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Input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Output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Computer Works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13943" y="2322287"/>
            <a:ext cx="2148125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CPU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28997" y="2315032"/>
            <a:ext cx="1865071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Memory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8868253" y="2322288"/>
            <a:ext cx="2148090" cy="2634343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Devices</a:t>
            </a:r>
            <a:endParaRPr lang="ru-RU" sz="3600" b="1" dirty="0">
              <a:solidFill>
                <a:schemeClr val="bg1"/>
              </a:solidFill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9027884" y="3033488"/>
            <a:ext cx="1828802" cy="696686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Input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9006116" y="3984160"/>
            <a:ext cx="1865084" cy="674927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Output</a:t>
            </a:r>
            <a:endParaRPr lang="ru-RU" sz="3200" b="1" dirty="0">
              <a:solidFill>
                <a:srgbClr val="273272"/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673600" y="2931887"/>
            <a:ext cx="1821625" cy="812799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273272"/>
                </a:solidFill>
              </a:rPr>
              <a:t>Control</a:t>
            </a: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“Brain”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673685" y="3918858"/>
            <a:ext cx="1828716" cy="856343"/>
          </a:xfrm>
          <a:prstGeom prst="roundRect">
            <a:avLst/>
          </a:prstGeom>
          <a:solidFill>
            <a:srgbClr val="F7B217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rgbClr val="273272"/>
                </a:solidFill>
              </a:rPr>
              <a:t>Datapath</a:t>
            </a:r>
            <a:endParaRPr lang="en-US" sz="3200" b="1" dirty="0" smtClean="0">
              <a:solidFill>
                <a:srgbClr val="273272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273272"/>
                </a:solidFill>
              </a:rPr>
              <a:t>Registers</a:t>
            </a:r>
            <a:endParaRPr lang="ru-RU" sz="2400" b="1" dirty="0">
              <a:solidFill>
                <a:srgbClr val="273272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4513979" y="5196114"/>
            <a:ext cx="6487849" cy="413657"/>
          </a:xfrm>
          <a:prstGeom prst="rect">
            <a:avLst/>
          </a:prstGeom>
          <a:solidFill>
            <a:srgbClr val="2F5CB5"/>
          </a:solidFill>
          <a:ln w="25400">
            <a:solidFill>
              <a:srgbClr val="2732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Bus</a:t>
            </a:r>
            <a:endParaRPr lang="ru-RU" sz="2800" b="1" dirty="0">
              <a:solidFill>
                <a:schemeClr val="bg1"/>
              </a:solidFill>
            </a:endParaRPr>
          </a:p>
        </p:txBody>
      </p:sp>
      <p:cxnSp>
        <p:nvCxnSpPr>
          <p:cNvPr id="25" name="Прямая соединительная линия 24"/>
          <p:cNvCxnSpPr/>
          <p:nvPr/>
        </p:nvCxnSpPr>
        <p:spPr>
          <a:xfrm flipH="1">
            <a:off x="7740779" y="4960579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H="1">
            <a:off x="9959603" y="4952653"/>
            <a:ext cx="666" cy="232887"/>
          </a:xfrm>
          <a:prstGeom prst="line">
            <a:avLst/>
          </a:prstGeom>
          <a:ln w="50800">
            <a:solidFill>
              <a:srgbClr val="2732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 idx="1"/>
          </p:nvPr>
        </p:nvSpPr>
        <p:spPr>
          <a:xfrm>
            <a:off x="838200" y="1178052"/>
            <a:ext cx="10718800" cy="52989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32-bit instructions and data stored in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is a sequence of instructions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To run a new program: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3500" dirty="0" smtClean="0"/>
              <a:t>Simply load the new program into memory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US" dirty="0" smtClean="0"/>
              <a:t>Program Execution: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fetches (reads) instructions from memory in sequence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 smtClean="0"/>
              <a:t>CPU performs the specified operations</a:t>
            </a:r>
          </a:p>
          <a:p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 Program Concept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16802</TotalTime>
  <Words>1179</Words>
  <Application>Microsoft Office PowerPoint</Application>
  <PresentationFormat>Widescreen</PresentationFormat>
  <Paragraphs>415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Wingdings</vt:lpstr>
      <vt:lpstr>Тема Office</vt:lpstr>
      <vt:lpstr>Computer Architecture and Operating Systems Lecture 5: Assembly Programming – Branches and Arrays</vt:lpstr>
      <vt:lpstr>Program Structure and Memory Layout</vt:lpstr>
      <vt:lpstr>Labels</vt:lpstr>
      <vt:lpstr>Addressing</vt:lpstr>
      <vt:lpstr>Program Counter</vt:lpstr>
      <vt:lpstr>Branch Instructions</vt:lpstr>
      <vt:lpstr>Branch Pseudoinstructions</vt:lpstr>
      <vt:lpstr>How Computer Works</vt:lpstr>
      <vt:lpstr>Stored Program Concept</vt:lpstr>
      <vt:lpstr>Stored Program Representation</vt:lpstr>
      <vt:lpstr>RISC-V Instructions</vt:lpstr>
      <vt:lpstr>Design Principles</vt:lpstr>
      <vt:lpstr>Six Instruction Formats</vt:lpstr>
      <vt:lpstr>R-format Instructions</vt:lpstr>
      <vt:lpstr>I-format Instructions</vt:lpstr>
      <vt:lpstr>S-format Instructions</vt:lpstr>
      <vt:lpstr>SB-format Instructions</vt:lpstr>
      <vt:lpstr>U-format Instructions</vt:lpstr>
      <vt:lpstr>UJ-format Instructions</vt:lpstr>
      <vt:lpstr>RISC-V Addressing Summary</vt:lpstr>
      <vt:lpstr>Macros</vt:lpstr>
      <vt:lpstr>Any Questions?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Andrei Tatarnikov</cp:lastModifiedBy>
  <cp:revision>256</cp:revision>
  <dcterms:created xsi:type="dcterms:W3CDTF">2015-11-11T03:30:50Z</dcterms:created>
  <dcterms:modified xsi:type="dcterms:W3CDTF">2021-01-25T09:12:28Z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