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0" r:id="rId27"/>
    <p:sldId id="297" r:id="rId28"/>
    <p:sldId id="298" r:id="rId29"/>
    <p:sldId id="299" r:id="rId30"/>
    <p:sldId id="272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>
        <p:scale>
          <a:sx n="80" d="100"/>
          <a:sy n="80" d="100"/>
        </p:scale>
        <p:origin x="-684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MicroTESK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Microsoft_Office_Excel_97-2003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9</a:t>
            </a:r>
            <a:r>
              <a:rPr lang="en-US" b="1" dirty="0" smtClean="0"/>
              <a:t>: Floating-Point Format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Denormal</a:t>
            </a:r>
            <a:r>
              <a:rPr lang="en-US" dirty="0" smtClean="0"/>
              <a:t> Numbers</a:t>
            </a:r>
            <a:endParaRPr lang="ru-RU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862338" y="1125538"/>
            <a:ext cx="10466722" cy="511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Exponent = 000...0 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 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hidden bit is 0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4818429" y="5209587"/>
            <a:ext cx="2894922" cy="823085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Two representations of 0.0!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3212649" y="1769423"/>
          <a:ext cx="6155477" cy="692790"/>
        </p:xfrm>
        <a:graphic>
          <a:graphicData uri="http://schemas.openxmlformats.org/presentationml/2006/ole">
            <p:oleObj spid="_x0000_s19458" name="Equation" r:id="rId3" imgW="2032000" imgH="228600" progId="Equation.3">
              <p:embed/>
            </p:oleObj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3272024" y="4227624"/>
          <a:ext cx="6117307" cy="688589"/>
        </p:xfrm>
        <a:graphic>
          <a:graphicData uri="http://schemas.openxmlformats.org/presentationml/2006/ole">
            <p:oleObj spid="_x0000_s19459" name="Equation" r:id="rId4" imgW="2019300" imgH="228600" progId="Equation.3">
              <p:embed/>
            </p:oleObj>
          </a:graphicData>
        </a:graphic>
      </p:graphicFrame>
      <p:sp>
        <p:nvSpPr>
          <p:cNvPr id="10" name="Содержимое 1"/>
          <p:cNvSpPr>
            <a:spLocks noGrp="1"/>
          </p:cNvSpPr>
          <p:nvPr>
            <p:ph idx="1"/>
          </p:nvPr>
        </p:nvSpPr>
        <p:spPr>
          <a:xfrm>
            <a:off x="850075" y="2600697"/>
            <a:ext cx="10515600" cy="16506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Smaller than normal numbers</a:t>
            </a:r>
          </a:p>
          <a:p>
            <a:pPr lvl="1"/>
            <a:r>
              <a:rPr lang="en-US" dirty="0" smtClean="0"/>
              <a:t>allow for gradual underflow, with diminishing precision</a:t>
            </a:r>
          </a:p>
          <a:p>
            <a:r>
              <a:rPr lang="en-US" dirty="0" err="1" smtClean="0"/>
              <a:t>Denormal</a:t>
            </a:r>
            <a:r>
              <a:rPr lang="en-US" dirty="0" smtClean="0"/>
              <a:t> with fraction = 000...0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Exponent = 111...1, Fraction = 000...0</a:t>
            </a:r>
          </a:p>
          <a:p>
            <a:pPr lvl="1"/>
            <a:r>
              <a:rPr lang="en-US" altLang="en-US" dirty="0" smtClean="0"/>
              <a:t>±Infinity</a:t>
            </a:r>
          </a:p>
          <a:p>
            <a:pPr lvl="1"/>
            <a:r>
              <a:rPr lang="en-US" altLang="en-US" dirty="0" smtClean="0"/>
              <a:t>Can be used in subsequent calculations, avoiding need for overflow check</a:t>
            </a:r>
          </a:p>
          <a:p>
            <a:r>
              <a:rPr lang="en-US" altLang="en-US" dirty="0" smtClean="0"/>
              <a:t>Exponent = 111...1, Fraction ≠ 000...0</a:t>
            </a:r>
          </a:p>
          <a:p>
            <a:pPr lvl="1"/>
            <a:r>
              <a:rPr lang="en-US" altLang="en-US" dirty="0" smtClean="0"/>
              <a:t>Not-a-Number (</a:t>
            </a:r>
            <a:r>
              <a:rPr lang="en-US" altLang="en-US" dirty="0" err="1" smtClean="0"/>
              <a:t>NaN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Indicates illegal or undefined result</a:t>
            </a:r>
          </a:p>
          <a:p>
            <a:pPr lvl="2"/>
            <a:r>
              <a:rPr lang="en-US" altLang="en-US" dirty="0" smtClean="0"/>
              <a:t>e.g., 0.0 / 0.0</a:t>
            </a:r>
          </a:p>
          <a:p>
            <a:pPr lvl="1"/>
            <a:r>
              <a:rPr lang="en-US" altLang="en-US" dirty="0" smtClean="0"/>
              <a:t>Can be used in subsequent calculations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Infinities and </a:t>
            </a:r>
            <a:r>
              <a:rPr lang="en-US" dirty="0" err="1" smtClean="0"/>
              <a:t>NaNs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Consider a 4-digit decimal example</a:t>
            </a:r>
          </a:p>
          <a:p>
            <a:pPr lvl="1"/>
            <a:r>
              <a:rPr lang="en-US" altLang="en-US" sz="2400" dirty="0" smtClean="0"/>
              <a:t>9.999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+ 1.610 × 10</a:t>
            </a:r>
            <a:r>
              <a:rPr lang="en-US" altLang="en-US" sz="2400" baseline="30000" dirty="0" smtClean="0"/>
              <a:t>–1</a:t>
            </a:r>
          </a:p>
          <a:p>
            <a:r>
              <a:rPr lang="en-US" altLang="en-US" dirty="0" smtClean="0"/>
              <a:t>1. Align decimal points</a:t>
            </a:r>
          </a:p>
          <a:p>
            <a:pPr lvl="1"/>
            <a:r>
              <a:rPr lang="en-US" altLang="en-US" sz="2400" dirty="0" smtClean="0"/>
              <a:t>Shift number with smaller exponent</a:t>
            </a:r>
          </a:p>
          <a:p>
            <a:pPr lvl="1"/>
            <a:r>
              <a:rPr lang="en-US" altLang="en-US" sz="2400" dirty="0" smtClean="0"/>
              <a:t>9.999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+ 0.016 × 10</a:t>
            </a:r>
            <a:r>
              <a:rPr lang="en-US" altLang="en-US" sz="2400" baseline="30000" dirty="0" smtClean="0"/>
              <a:t>1</a:t>
            </a:r>
          </a:p>
          <a:p>
            <a:r>
              <a:rPr lang="en-US" altLang="en-US" dirty="0" smtClean="0"/>
              <a:t>2. Add </a:t>
            </a:r>
            <a:r>
              <a:rPr lang="en-US" altLang="en-US" dirty="0" err="1" smtClean="0"/>
              <a:t>significands</a:t>
            </a:r>
            <a:endParaRPr lang="en-US" altLang="en-US" dirty="0" smtClean="0"/>
          </a:p>
          <a:p>
            <a:pPr lvl="1"/>
            <a:r>
              <a:rPr lang="en-US" altLang="en-US" sz="2400" dirty="0" smtClean="0"/>
              <a:t>9.999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+ 0.016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= 10.015 × 10</a:t>
            </a:r>
            <a:r>
              <a:rPr lang="en-US" altLang="en-US" sz="2400" baseline="30000" dirty="0" smtClean="0"/>
              <a:t>1</a:t>
            </a:r>
          </a:p>
          <a:p>
            <a:r>
              <a:rPr lang="en-US" altLang="en-US" dirty="0" smtClean="0"/>
              <a:t>3. Normalize result &amp; check for over/underflow</a:t>
            </a:r>
          </a:p>
          <a:p>
            <a:pPr lvl="1"/>
            <a:r>
              <a:rPr lang="en-US" altLang="en-US" sz="2400" dirty="0" smtClean="0"/>
              <a:t>1.0015 × 10</a:t>
            </a:r>
            <a:r>
              <a:rPr lang="en-US" altLang="en-US" sz="2400" baseline="30000" dirty="0" smtClean="0"/>
              <a:t>2</a:t>
            </a:r>
          </a:p>
          <a:p>
            <a:r>
              <a:rPr lang="en-US" altLang="en-US" dirty="0" smtClean="0"/>
              <a:t>4. Round and renormalize if necessary</a:t>
            </a:r>
          </a:p>
          <a:p>
            <a:pPr lvl="1"/>
            <a:r>
              <a:rPr lang="en-US" altLang="en-US" sz="2400" dirty="0" smtClean="0"/>
              <a:t>1.002 × 10</a:t>
            </a:r>
            <a:r>
              <a:rPr lang="en-US" altLang="en-US" sz="2400" baseline="30000" dirty="0" smtClean="0"/>
              <a:t>2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Addition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Now consider a 4-digit binary example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+ –1.110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–2</a:t>
            </a:r>
            <a:r>
              <a:rPr lang="en-US" altLang="en-US" sz="2400" dirty="0" smtClean="0"/>
              <a:t> (0.5 + –0.4375)</a:t>
            </a:r>
          </a:p>
          <a:p>
            <a:r>
              <a:rPr lang="en-US" altLang="en-US" dirty="0" smtClean="0"/>
              <a:t>1. Align binary points</a:t>
            </a:r>
          </a:p>
          <a:p>
            <a:pPr lvl="1"/>
            <a:r>
              <a:rPr lang="en-US" altLang="en-US" sz="2400" dirty="0" smtClean="0"/>
              <a:t>Shift number with smaller exponent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+ –0.111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</a:p>
          <a:p>
            <a:r>
              <a:rPr lang="en-US" altLang="en-US" dirty="0" smtClean="0"/>
              <a:t>2. Add </a:t>
            </a:r>
            <a:r>
              <a:rPr lang="en-US" altLang="en-US" dirty="0" err="1" smtClean="0"/>
              <a:t>significands</a:t>
            </a:r>
            <a:endParaRPr lang="en-US" altLang="en-US" dirty="0" smtClean="0"/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+ –0.111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= 0.001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</a:p>
          <a:p>
            <a:r>
              <a:rPr lang="en-US" altLang="en-US" dirty="0" smtClean="0"/>
              <a:t>3. Normalize result &amp; check for over/underflow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–4</a:t>
            </a:r>
            <a:r>
              <a:rPr lang="en-US" altLang="en-US" sz="2400" dirty="0" smtClean="0"/>
              <a:t>, with no over/underflow</a:t>
            </a:r>
          </a:p>
          <a:p>
            <a:r>
              <a:rPr lang="en-US" altLang="en-US" dirty="0" smtClean="0"/>
              <a:t>4. Round and renormalize if necessary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–4</a:t>
            </a:r>
            <a:r>
              <a:rPr lang="en-US" altLang="en-US" sz="2400" dirty="0" smtClean="0"/>
              <a:t> (no change)  = 0.0625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Addition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Much more complex than integer adder</a:t>
            </a:r>
          </a:p>
          <a:p>
            <a:r>
              <a:rPr lang="en-US" altLang="en-US" dirty="0" smtClean="0"/>
              <a:t>Doing it in one clock cycle would take too long</a:t>
            </a:r>
          </a:p>
          <a:p>
            <a:pPr lvl="1"/>
            <a:r>
              <a:rPr lang="en-US" altLang="en-US" dirty="0" smtClean="0"/>
              <a:t>Much longer than integer operations</a:t>
            </a:r>
          </a:p>
          <a:p>
            <a:pPr lvl="1"/>
            <a:r>
              <a:rPr lang="en-US" altLang="en-US" dirty="0" smtClean="0"/>
              <a:t>Slower clock would penalize all instructions</a:t>
            </a:r>
          </a:p>
          <a:p>
            <a:r>
              <a:rPr lang="en-US" altLang="en-US" dirty="0" smtClean="0"/>
              <a:t>FP adder usually takes several cycles</a:t>
            </a:r>
          </a:p>
          <a:p>
            <a:pPr lvl="1"/>
            <a:r>
              <a:rPr lang="en-US" altLang="en-US" dirty="0" smtClean="0"/>
              <a:t>Can be pipelined</a:t>
            </a:r>
            <a:endParaRPr lang="en-AU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Adder Hardware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Adder Hardware</a:t>
            </a:r>
            <a:endParaRPr lang="ru-RU" dirty="0"/>
          </a:p>
        </p:txBody>
      </p:sp>
      <p:pic>
        <p:nvPicPr>
          <p:cNvPr id="5" name="Picture 14" descr="f03-16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6686" y="1232787"/>
            <a:ext cx="5214937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4"/>
          <p:cNvSpPr>
            <a:spLocks/>
          </p:cNvSpPr>
          <p:nvPr/>
        </p:nvSpPr>
        <p:spPr bwMode="auto">
          <a:xfrm>
            <a:off x="8618798" y="1809049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8618798" y="3680712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8618798" y="4760212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8618798" y="5409499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907723" y="2532949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1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907723" y="3901374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2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907723" y="4837999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3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907723" y="5485699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4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10800000">
            <a:off x="9771323" y="4904674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54303"/>
            <a:ext cx="10515600" cy="499789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Consider a 4-digit decimal example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 × 10</a:t>
            </a:r>
            <a:r>
              <a:rPr lang="en-US" altLang="en-US" sz="2400" baseline="30000" dirty="0" smtClean="0"/>
              <a:t>10</a:t>
            </a:r>
            <a:r>
              <a:rPr lang="en-US" altLang="en-US" sz="2400" dirty="0" smtClean="0"/>
              <a:t> × 9.200 × 10</a:t>
            </a:r>
            <a:r>
              <a:rPr lang="en-US" altLang="en-US" sz="2400" baseline="30000" dirty="0" smtClean="0"/>
              <a:t>–5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1. Add exponents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For biased exponents, subtract bias from sum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New exponent = 10 + –5 = 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2. Multiply </a:t>
            </a:r>
            <a:r>
              <a:rPr lang="en-US" altLang="en-US" sz="2800" dirty="0" err="1" smtClean="0"/>
              <a:t>significands</a:t>
            </a:r>
            <a:endParaRPr lang="en-US" alt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 × 9.200 = 10.212  </a:t>
            </a:r>
            <a:r>
              <a:rPr lang="en-US" altLang="en-US" sz="2400" dirty="0" smtClean="0">
                <a:sym typeface="Symbol" pitchFamily="18" charset="2"/>
              </a:rPr>
              <a:t>  10.212 </a:t>
            </a:r>
            <a:r>
              <a:rPr lang="en-US" altLang="en-US" sz="2400" dirty="0" smtClean="0"/>
              <a:t>× 10</a:t>
            </a:r>
            <a:r>
              <a:rPr lang="en-US" altLang="en-US" sz="2400" baseline="30000" dirty="0" smtClean="0"/>
              <a:t>5</a:t>
            </a:r>
            <a:endParaRPr lang="en-US" altLang="en-US" sz="2400" baseline="30000" dirty="0" smtClean="0">
              <a:sym typeface="Symbol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3. Normalize result &amp; check for over/underflow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1.0212 × 10</a:t>
            </a:r>
            <a:r>
              <a:rPr lang="en-US" altLang="en-US" sz="2400" baseline="30000" dirty="0" smtClean="0"/>
              <a:t>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4. Round and renormalize if necessary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 smtClean="0"/>
              <a:t>1.021 × 10</a:t>
            </a:r>
            <a:r>
              <a:rPr lang="en-US" altLang="en-US" sz="2400" baseline="30000" dirty="0" smtClean="0"/>
              <a:t>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5. Determine sign of result from signs of operands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+1.021 × 10</a:t>
            </a:r>
            <a:r>
              <a:rPr lang="en-US" altLang="en-US" sz="2400" baseline="30000" dirty="0" smtClean="0"/>
              <a:t>6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Floating-Point Multiplication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94928"/>
            <a:ext cx="10515600" cy="52702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Now consider a 4-digit binary example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× –1.110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–2</a:t>
            </a:r>
            <a:r>
              <a:rPr lang="en-US" altLang="en-US" sz="2400" dirty="0" smtClean="0"/>
              <a:t> (0.5 × –0.4375)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1. Add exponents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Unbiased: –1 + –2 = –3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Biased: (–1 + 127) + (–2 + 127) = –3 + 254 – 127 = –3 + 127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2. Multiply </a:t>
            </a:r>
            <a:r>
              <a:rPr lang="en-US" altLang="en-US" sz="2800" dirty="0" err="1" smtClean="0"/>
              <a:t>significands</a:t>
            </a:r>
            <a:endParaRPr lang="en-US" alt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= 1.1102  </a:t>
            </a:r>
            <a:r>
              <a:rPr lang="en-US" altLang="en-US" sz="2400" dirty="0" smtClean="0">
                <a:sym typeface="Symbol" pitchFamily="18" charset="2"/>
              </a:rPr>
              <a:t>  </a:t>
            </a:r>
            <a:r>
              <a:rPr lang="en-US" altLang="en-US" sz="2400" dirty="0" smtClean="0"/>
              <a:t>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3. Normalize result &amp; check for over/underflow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  <a:r>
              <a:rPr lang="en-US" altLang="en-US" sz="2400" dirty="0" smtClean="0"/>
              <a:t> (no change) with no over/underflow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4. Round and renormalize if necessary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  <a:r>
              <a:rPr lang="en-US" altLang="en-US" sz="2400" dirty="0" smtClean="0"/>
              <a:t> (no change)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5. Determine sign: +</a:t>
            </a:r>
            <a:r>
              <a:rPr lang="en-US" altLang="en-US" sz="2800" dirty="0" err="1" smtClean="0"/>
              <a:t>ve</a:t>
            </a:r>
            <a:r>
              <a:rPr lang="en-US" altLang="en-US" sz="2800" dirty="0" smtClean="0"/>
              <a:t> × –</a:t>
            </a:r>
            <a:r>
              <a:rPr lang="en-US" altLang="en-US" sz="2800" dirty="0" err="1" smtClean="0"/>
              <a:t>ve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smtClean="0"/>
              <a:t>–</a:t>
            </a:r>
            <a:r>
              <a:rPr lang="en-US" altLang="en-US" sz="2800" dirty="0" err="1" smtClean="0"/>
              <a:t>ve</a:t>
            </a:r>
            <a:endParaRPr lang="en-US" alt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–1.110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  <a:r>
              <a:rPr lang="en-US" altLang="en-US" sz="2400" dirty="0" smtClean="0"/>
              <a:t>  = –0.21875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Multiplication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FP multiplier is of similar complexity to FP adder</a:t>
            </a:r>
          </a:p>
          <a:p>
            <a:pPr lvl="1"/>
            <a:r>
              <a:rPr lang="en-US" altLang="en-US" dirty="0" smtClean="0"/>
              <a:t>But uses a multiplier for </a:t>
            </a:r>
            <a:r>
              <a:rPr lang="en-US" altLang="en-US" dirty="0" err="1" smtClean="0"/>
              <a:t>significands</a:t>
            </a:r>
            <a:r>
              <a:rPr lang="en-US" altLang="en-US" dirty="0" smtClean="0"/>
              <a:t> instead of an adder</a:t>
            </a:r>
          </a:p>
          <a:p>
            <a:r>
              <a:rPr lang="en-US" altLang="en-US" dirty="0" smtClean="0"/>
              <a:t>FP arithmetic hardware usually does</a:t>
            </a:r>
          </a:p>
          <a:p>
            <a:pPr lvl="1"/>
            <a:r>
              <a:rPr lang="en-US" altLang="en-US" dirty="0" smtClean="0"/>
              <a:t>Addition, subtraction, multiplication, division, reciprocal, square-root</a:t>
            </a:r>
          </a:p>
          <a:p>
            <a:pPr lvl="1"/>
            <a:r>
              <a:rPr lang="en-US" altLang="en-US" dirty="0" smtClean="0"/>
              <a:t>FP </a:t>
            </a:r>
            <a:r>
              <a:rPr lang="en-US" altLang="en-US" dirty="0" smtClean="0">
                <a:sym typeface="Symbol" pitchFamily="18" charset="2"/>
              </a:rPr>
              <a:t> integer conversion</a:t>
            </a:r>
          </a:p>
          <a:p>
            <a:r>
              <a:rPr lang="en-US" altLang="en-US" dirty="0" smtClean="0"/>
              <a:t>Operations usually takes several cycles</a:t>
            </a:r>
          </a:p>
          <a:p>
            <a:pPr lvl="1"/>
            <a:r>
              <a:rPr lang="en-US" altLang="en-US" dirty="0" smtClean="0"/>
              <a:t>Can be pipelined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Arithmetic Hardware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702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900" dirty="0" smtClean="0"/>
              <a:t>Separate FP registers: f0, …, f31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double-precision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single-precision values stored in the lower 32 bits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900" dirty="0" smtClean="0"/>
              <a:t>FP instructions operate only on FP registers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Programs generally don’t do integer ops on FP data, or vice versa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More registers with minimal code-size impact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900" dirty="0" smtClean="0"/>
              <a:t>FP load and store instructions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err="1" smtClean="0">
                <a:latin typeface="Lucida Console" pitchFamily="49" charset="0"/>
              </a:rPr>
              <a:t>flw</a:t>
            </a:r>
            <a:r>
              <a:rPr lang="en-US" altLang="en-US" sz="3500" dirty="0" smtClean="0">
                <a:latin typeface="Lucida Console" pitchFamily="49" charset="0"/>
              </a:rPr>
              <a:t>, </a:t>
            </a:r>
            <a:r>
              <a:rPr lang="en-US" altLang="en-US" sz="3500" dirty="0" err="1" smtClean="0">
                <a:latin typeface="Lucida Console" pitchFamily="49" charset="0"/>
              </a:rPr>
              <a:t>fld</a:t>
            </a:r>
            <a:endParaRPr lang="en-US" altLang="en-US" sz="3500" dirty="0" smtClean="0">
              <a:latin typeface="Lucida Console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err="1" smtClean="0">
                <a:latin typeface="Lucida Console" pitchFamily="49" charset="0"/>
              </a:rPr>
              <a:t>fsw</a:t>
            </a:r>
            <a:r>
              <a:rPr lang="en-US" altLang="en-US" sz="3500" dirty="0" smtClean="0">
                <a:latin typeface="Lucida Console" pitchFamily="49" charset="0"/>
              </a:rPr>
              <a:t>, </a:t>
            </a:r>
            <a:r>
              <a:rPr lang="en-US" altLang="en-US" sz="3500" dirty="0" err="1" smtClean="0">
                <a:latin typeface="Lucida Console" pitchFamily="49" charset="0"/>
              </a:rPr>
              <a:t>fsd</a:t>
            </a:r>
            <a:endParaRPr lang="en-US" altLang="en-US" sz="3500" dirty="0" smtClean="0">
              <a:latin typeface="Lucida Console" pitchFamily="49" charset="0"/>
            </a:endParaRP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Instructions in RISC-V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97707"/>
            <a:ext cx="10515600" cy="84021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5B9BD5"/>
                </a:solidFill>
              </a:rPr>
              <a:t> </a:t>
            </a:r>
            <a:r>
              <a:rPr lang="en-US" sz="4900" dirty="0" smtClean="0">
                <a:solidFill>
                  <a:srgbClr val="F7B217"/>
                </a:solidFill>
              </a:rPr>
              <a:t>Floating-Point Format</a:t>
            </a:r>
            <a:endParaRPr lang="ru-RU" sz="4900" dirty="0">
              <a:solidFill>
                <a:srgbClr val="273272"/>
              </a:solidFill>
            </a:endParaRPr>
          </a:p>
        </p:txBody>
      </p:sp>
      <p:sp>
        <p:nvSpPr>
          <p:cNvPr id="138" name="Rectangle 3"/>
          <p:cNvSpPr txBox="1">
            <a:spLocks noChangeArrowheads="1"/>
          </p:cNvSpPr>
          <p:nvPr/>
        </p:nvSpPr>
        <p:spPr>
          <a:xfrm>
            <a:off x="878774" y="1235042"/>
            <a:ext cx="10450286" cy="498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Representation for non-integral numbers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small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large 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Like scientific notation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–2.34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56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+0.002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–4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+987.02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binary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±1.</a:t>
            </a:r>
            <a:r>
              <a: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xxxxxxx</a:t>
            </a:r>
            <a:r>
              <a:rPr kumimoji="0" lang="en-US" alt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2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× 2</a:t>
            </a:r>
            <a:r>
              <a:rPr kumimoji="0" lang="en-US" altLang="en-US" sz="32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yyyy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float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double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</a:t>
            </a:r>
            <a:endParaRPr kumimoji="0" lang="en-AU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9" name="AutoShape 4"/>
          <p:cNvSpPr>
            <a:spLocks/>
          </p:cNvSpPr>
          <p:nvPr/>
        </p:nvSpPr>
        <p:spPr bwMode="auto">
          <a:xfrm>
            <a:off x="6715949" y="3019174"/>
            <a:ext cx="2321171" cy="472173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normalized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sp>
        <p:nvSpPr>
          <p:cNvPr id="272" name="AutoShape 5"/>
          <p:cNvSpPr>
            <a:spLocks/>
          </p:cNvSpPr>
          <p:nvPr/>
        </p:nvSpPr>
        <p:spPr bwMode="auto">
          <a:xfrm>
            <a:off x="6720249" y="3692213"/>
            <a:ext cx="2316871" cy="464152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not normalized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sp>
        <p:nvSpPr>
          <p:cNvPr id="273" name="Line 6"/>
          <p:cNvSpPr>
            <a:spLocks noChangeShapeType="1"/>
          </p:cNvSpPr>
          <p:nvPr/>
        </p:nvSpPr>
        <p:spPr bwMode="auto">
          <a:xfrm flipH="1">
            <a:off x="4738255" y="3978234"/>
            <a:ext cx="1876302" cy="356260"/>
          </a:xfrm>
          <a:prstGeom prst="line">
            <a:avLst/>
          </a:prstGeom>
          <a:noFill/>
          <a:ln w="25400">
            <a:solidFill>
              <a:srgbClr val="2F5CB5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702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Single-precision arithmetic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fadd.s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fsub.s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fmul.s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fdiv.s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fsqrt.s</a:t>
            </a:r>
            <a:endParaRPr lang="en-US" altLang="en-US" sz="2600" dirty="0" smtClean="0">
              <a:latin typeface="Lucida Console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200" dirty="0" smtClean="0"/>
              <a:t>e.g., </a:t>
            </a:r>
            <a:r>
              <a:rPr lang="en-US" altLang="en-US" sz="2200" dirty="0" err="1" smtClean="0">
                <a:latin typeface="Lucida Console" pitchFamily="49" charset="0"/>
              </a:rPr>
              <a:t>fadds.s</a:t>
            </a:r>
            <a:r>
              <a:rPr lang="en-US" altLang="en-US" sz="2200" dirty="0" smtClean="0">
                <a:latin typeface="Lucida Console" pitchFamily="49" charset="0"/>
              </a:rPr>
              <a:t> f2, f4, f6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Double-precision arithmetic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fadd.d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fsub.d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fmul.d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fdiv.d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fsqrt.d</a:t>
            </a:r>
            <a:endParaRPr lang="en-US" altLang="en-US" sz="2600" dirty="0" smtClean="0">
              <a:latin typeface="Lucida Console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200" dirty="0" smtClean="0"/>
              <a:t>e.g., </a:t>
            </a:r>
            <a:r>
              <a:rPr lang="en-US" altLang="en-US" sz="2200" dirty="0" err="1" smtClean="0">
                <a:latin typeface="Lucida Console" pitchFamily="49" charset="0"/>
              </a:rPr>
              <a:t>fadd.d</a:t>
            </a:r>
            <a:r>
              <a:rPr lang="en-US" altLang="en-US" sz="2200" dirty="0" smtClean="0">
                <a:latin typeface="Lucida Console" pitchFamily="49" charset="0"/>
              </a:rPr>
              <a:t> f2, f4, f6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Single- and double-precision comparison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feq.s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flt.s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fle.s</a:t>
            </a:r>
            <a:endParaRPr lang="en-US" altLang="en-US" sz="2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feq.d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flt.d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fle.d</a:t>
            </a:r>
            <a:endParaRPr lang="en-US" altLang="en-US" sz="2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smtClean="0"/>
              <a:t>Result is 0 or 1 in integer destination register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200" dirty="0" smtClean="0"/>
              <a:t>Use </a:t>
            </a:r>
            <a:r>
              <a:rPr lang="en-US" altLang="en-US" sz="2200" dirty="0" err="1" smtClean="0"/>
              <a:t>beq</a:t>
            </a:r>
            <a:r>
              <a:rPr lang="en-US" altLang="en-US" sz="2200" dirty="0" smtClean="0"/>
              <a:t>, </a:t>
            </a:r>
            <a:r>
              <a:rPr lang="en-US" altLang="en-US" sz="2200" dirty="0" err="1" smtClean="0"/>
              <a:t>bne</a:t>
            </a:r>
            <a:r>
              <a:rPr lang="en-US" altLang="en-US" sz="2200" dirty="0" smtClean="0"/>
              <a:t> to branch on comparison result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Branch </a:t>
            </a:r>
            <a:r>
              <a:rPr lang="en-US" altLang="en-US" sz="3500" dirty="0" smtClean="0"/>
              <a:t>on FP condition code true or false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b.cond</a:t>
            </a:r>
            <a:endParaRPr lang="en-AU" altLang="en-US" sz="2600" dirty="0" smtClean="0">
              <a:latin typeface="Lucida Console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Instructions in RISC-V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7213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3500" dirty="0" smtClean="0"/>
              <a:t>C code:</a:t>
            </a:r>
          </a:p>
          <a:p>
            <a:pPr>
              <a:buNone/>
              <a:defRPr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000" dirty="0" smtClean="0">
                <a:solidFill>
                  <a:srgbClr val="2F5CB5"/>
                </a:solidFill>
                <a:latin typeface="Lucida Console" panose="020B0609040504020204" pitchFamily="49" charset="0"/>
              </a:rPr>
              <a:t>float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f2c (</a:t>
            </a:r>
            <a:r>
              <a:rPr lang="en-US" altLang="en-US" sz="2000" dirty="0" smtClean="0">
                <a:solidFill>
                  <a:srgbClr val="2F5CB5"/>
                </a:solidFill>
                <a:latin typeface="Lucida Console" panose="020B0609040504020204" pitchFamily="49" charset="0"/>
              </a:rPr>
              <a:t>float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fahr) {</a:t>
            </a:r>
            <a:b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000" dirty="0" smtClean="0">
                <a:solidFill>
                  <a:srgbClr val="2F5CB5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((5.0/9.0)*(fahr - 32.0));</a:t>
            </a:r>
            <a:b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}</a:t>
            </a:r>
            <a:endParaRPr lang="en-US" alt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fahr</a:t>
            </a:r>
            <a:r>
              <a:rPr lang="en-US" altLang="en-US" sz="2400" dirty="0" smtClean="0"/>
              <a:t> in f10, result in f10, literals in global memory space</a:t>
            </a:r>
          </a:p>
          <a:p>
            <a:pPr>
              <a:defRPr/>
            </a:pPr>
            <a:r>
              <a:rPr lang="en-US" altLang="en-US" sz="3500" dirty="0" smtClean="0"/>
              <a:t>Compiled RISC-V code: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	f2c: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flw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 f0,const5(x3)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f0 = 5.0f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flw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 f1,const9(x3)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9.0f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fdiv.s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f0, f0, f1  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f0 = 5.0f / 9.0f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flw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 f1,const32(x3)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32.0f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fsub.s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f10,f10,f1  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f10 = fahr – 32.0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fmul.s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f10,f0,f10  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f10 = (5.0f/9.0f) * (fahr–32.0f)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jalr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x0,0(x1)    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return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°F to °C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93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200" dirty="0" smtClean="0"/>
              <a:t>C = C + A </a:t>
            </a:r>
            <a:r>
              <a:rPr lang="en-US" altLang="en-US" sz="3200" dirty="0" smtClean="0">
                <a:cs typeface="Arial" charset="0"/>
              </a:rPr>
              <a:t>× B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 smtClean="0">
                <a:cs typeface="Arial" charset="0"/>
              </a:rPr>
              <a:t>All 32 × 32 matrices, 64-bit double-precision elements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200" dirty="0" smtClean="0"/>
              <a:t>C </a:t>
            </a:r>
            <a:r>
              <a:rPr lang="en-US" altLang="en-US" sz="3200" dirty="0" smtClean="0"/>
              <a:t>code:</a:t>
            </a:r>
            <a:endParaRPr lang="en-US" altLang="en-US" sz="3200" dirty="0" smtClean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 smtClean="0">
                <a:latin typeface="Lucida Console" pitchFamily="49" charset="0"/>
              </a:rPr>
              <a:t>	</a:t>
            </a:r>
            <a:r>
              <a:rPr lang="en-US" altLang="en-US" sz="2400" dirty="0" smtClean="0">
                <a:latin typeface="Lucida Console" pitchFamily="49" charset="0"/>
              </a:rPr>
              <a:t>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void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mm (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double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c[][],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double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a[][],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double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b[][]) {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size_t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i, j, k;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for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(i = 0; i &lt; 32; i = i + 1)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for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(j = 0; j &lt; 32; j = j + 1)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for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(k = 0; k &lt; 32; k = k + 1)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      c[i][j] = c[i][j] + a[i][k] * b[k][j];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}</a:t>
            </a:r>
            <a:endParaRPr lang="en-US" altLang="en-US" sz="200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 smtClean="0"/>
              <a:t>Addresses of </a:t>
            </a:r>
            <a:r>
              <a:rPr lang="en-US" altLang="en-US" sz="2800" dirty="0" smtClean="0">
                <a:latin typeface="Lucida Console" pitchFamily="49" charset="0"/>
              </a:rPr>
              <a:t>c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a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b</a:t>
            </a:r>
            <a:r>
              <a:rPr lang="en-US" altLang="en-US" sz="2800" dirty="0" smtClean="0"/>
              <a:t> in x10, x11, x12, and</a:t>
            </a:r>
            <a:br>
              <a:rPr lang="en-US" altLang="en-US" sz="2800" dirty="0" smtClean="0"/>
            </a:br>
            <a:r>
              <a:rPr lang="en-US" altLang="en-US" sz="2800" dirty="0" err="1" smtClean="0">
                <a:latin typeface="Lucida Console" pitchFamily="49" charset="0"/>
              </a:rPr>
              <a:t>i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j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k</a:t>
            </a:r>
            <a:r>
              <a:rPr lang="en-US" altLang="en-US" sz="2800" dirty="0" smtClean="0"/>
              <a:t> in x5, x6, </a:t>
            </a:r>
            <a:r>
              <a:rPr lang="en-US" altLang="en-US" sz="2800" dirty="0" smtClean="0"/>
              <a:t>x7</a:t>
            </a:r>
            <a:endParaRPr lang="en-US" altLang="en-US" sz="28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Array Multiplication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0920"/>
          </a:xfrm>
        </p:spPr>
        <p:txBody>
          <a:bodyPr>
            <a:normAutofit fontScale="32500" lnSpcReduction="20000"/>
          </a:bodyPr>
          <a:lstStyle/>
          <a:p>
            <a:pPr>
              <a:defRPr/>
            </a:pPr>
            <a:r>
              <a:rPr lang="en-US" altLang="en-US" sz="9800" dirty="0" smtClean="0"/>
              <a:t>RISC-V code: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6200" dirty="0" smtClean="0">
                <a:latin typeface="Lucida Console" panose="020B0609040504020204" pitchFamily="49" charset="0"/>
              </a:rPr>
              <a:t>    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mm:...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x28,32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x28 = 32 (row size/loop end)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x5,0  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AU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= 0; initialize 1st for loop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L1: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x6,0  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j = 0; initialize 2nd for loop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L2: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x7,0  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k = 0; initialize 3rd for loop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  x30,x5,5   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2**5 (size of row of c)</a:t>
            </a:r>
            <a:endParaRPr lang="en-AU" altLang="en-US" sz="6200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add   x30,x30,x6 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size(row) + j</a:t>
            </a:r>
            <a:endParaRPr lang="en-AU" altLang="en-US" sz="6200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x30,x30,3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byte offset of [</a:t>
            </a:r>
            <a:r>
              <a:rPr lang="en-AU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add   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x30,x10,x30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byte address of c[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US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US" altLang="en-US" sz="6200" dirty="0" err="1" smtClean="0">
                <a:latin typeface="Lucida Console" panose="020B0609040504020204" pitchFamily="49" charset="0"/>
              </a:rPr>
              <a:t>fld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   f0,0(x30)  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f0 = c[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</a:t>
            </a:r>
            <a:endParaRPr lang="en-AU" altLang="en-US" sz="6200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L3: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x29,x7,5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k * 2**5 (size of row of b)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add   x29,x29,x6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k * size(row) + j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x29,x29,3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offset of [k][j]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add   x29,x12,x29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address of b[k][j]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fld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f1,0(x29)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b[k][j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</a:t>
            </a:r>
            <a:endParaRPr lang="en-AU" altLang="en-US" sz="6200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Array Multiplication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…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slli</a:t>
            </a:r>
            <a:r>
              <a:rPr lang="en-US" altLang="en-US" dirty="0" smtClean="0">
                <a:latin typeface="Lucida Console" panose="020B0609040504020204" pitchFamily="49" charset="0"/>
              </a:rPr>
              <a:t>   x29,x5,5 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2**5 (size of row of a)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add    x29,x29,x7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size(row) + k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slli</a:t>
            </a:r>
            <a:r>
              <a:rPr lang="en-US" altLang="en-US" dirty="0" smtClean="0">
                <a:latin typeface="Lucida Console" panose="020B0609040504020204" pitchFamily="49" charset="0"/>
              </a:rPr>
              <a:t>   x29,x29,3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offset of 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add    x29,x11,x29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address of a[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fld</a:t>
            </a:r>
            <a:r>
              <a:rPr lang="en-US" altLang="en-US" dirty="0" smtClean="0">
                <a:latin typeface="Lucida Console" panose="020B0609040504020204" pitchFamily="49" charset="0"/>
              </a:rPr>
              <a:t>    f2,0(x29)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f2 = a[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fmul.d</a:t>
            </a:r>
            <a:r>
              <a:rPr lang="en-AU" altLang="en-US" dirty="0" smtClean="0">
                <a:latin typeface="Lucida Console" panose="020B0609040504020204" pitchFamily="49" charset="0"/>
              </a:rPr>
              <a:t> f1, f2, f1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a[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 * b[k][j]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fadd.d</a:t>
            </a:r>
            <a:r>
              <a:rPr lang="en-AU" altLang="en-US" dirty="0" smtClean="0">
                <a:latin typeface="Lucida Console" panose="020B0609040504020204" pitchFamily="49" charset="0"/>
              </a:rPr>
              <a:t> f0, f0, f1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f0 = c[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 + a[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 * b[k][j]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addi</a:t>
            </a:r>
            <a:r>
              <a:rPr lang="en-US" altLang="en-US" dirty="0" smtClean="0">
                <a:latin typeface="Lucida Console" panose="020B0609040504020204" pitchFamily="49" charset="0"/>
              </a:rPr>
              <a:t>   x7,x7,1  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k = k + 1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bltu</a:t>
            </a:r>
            <a:r>
              <a:rPr lang="en-US" altLang="en-US" dirty="0" smtClean="0">
                <a:latin typeface="Lucida Console" panose="020B0609040504020204" pitchFamily="49" charset="0"/>
              </a:rPr>
              <a:t>   x7,x28,L3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if (k &lt; 32) go to L3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fsd</a:t>
            </a:r>
            <a:r>
              <a:rPr lang="en-US" altLang="en-US" dirty="0" smtClean="0">
                <a:latin typeface="Lucida Console" panose="020B0609040504020204" pitchFamily="49" charset="0"/>
              </a:rPr>
              <a:t>    f0,0(x30)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c[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 = f0</a:t>
            </a:r>
            <a:endParaRPr lang="en-AU" altLang="en-US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addi</a:t>
            </a:r>
            <a:r>
              <a:rPr lang="en-AU" altLang="en-US" dirty="0" smtClean="0">
                <a:latin typeface="Lucida Console" panose="020B0609040504020204" pitchFamily="49" charset="0"/>
              </a:rPr>
              <a:t>   x6,x6,1  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j = j + 1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bltu</a:t>
            </a:r>
            <a:r>
              <a:rPr lang="en-AU" altLang="en-US" dirty="0" smtClean="0">
                <a:latin typeface="Lucida Console" panose="020B0609040504020204" pitchFamily="49" charset="0"/>
              </a:rPr>
              <a:t>   x6,x28,L2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if (j &lt; 32) go to L2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addi</a:t>
            </a:r>
            <a:r>
              <a:rPr lang="en-AU" altLang="en-US" dirty="0" smtClean="0">
                <a:latin typeface="Lucida Console" panose="020B0609040504020204" pitchFamily="49" charset="0"/>
              </a:rPr>
              <a:t>   x5,x5,1  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+ 1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bltu</a:t>
            </a:r>
            <a:r>
              <a:rPr lang="en-AU" altLang="en-US" dirty="0" smtClean="0">
                <a:latin typeface="Lucida Console" panose="020B0609040504020204" pitchFamily="49" charset="0"/>
              </a:rPr>
              <a:t>   x5,x28,L1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if (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&lt; 32) go to L1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Array Multiplication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305874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IEEE Std 754 specifies additional rounding control</a:t>
            </a:r>
          </a:p>
          <a:p>
            <a:pPr lvl="1"/>
            <a:r>
              <a:rPr lang="en-US" altLang="en-US" dirty="0" smtClean="0"/>
              <a:t>Extra bits of precision (guard, round, sticky)</a:t>
            </a:r>
          </a:p>
          <a:p>
            <a:pPr lvl="1"/>
            <a:r>
              <a:rPr lang="en-US" altLang="en-US" dirty="0" smtClean="0"/>
              <a:t>Choice of rounding modes</a:t>
            </a:r>
          </a:p>
          <a:p>
            <a:pPr lvl="1"/>
            <a:r>
              <a:rPr lang="en-US" altLang="en-US" dirty="0" smtClean="0"/>
              <a:t>Allows programmer to fine-tune numerical behavior of a computation</a:t>
            </a:r>
          </a:p>
          <a:p>
            <a:r>
              <a:rPr lang="en-US" altLang="en-US" dirty="0" smtClean="0"/>
              <a:t>Not all FP units implement all options</a:t>
            </a:r>
          </a:p>
          <a:p>
            <a:pPr lvl="1"/>
            <a:r>
              <a:rPr lang="en-US" altLang="en-US" dirty="0" smtClean="0"/>
              <a:t>Most programming languages and FP libraries just use defaults</a:t>
            </a:r>
          </a:p>
          <a:p>
            <a:r>
              <a:rPr lang="en-US" altLang="en-US" dirty="0" smtClean="0"/>
              <a:t>Trade-off between hardware complexity, performance, and market </a:t>
            </a:r>
            <a:r>
              <a:rPr lang="en-US" altLang="en-US" dirty="0" smtClean="0"/>
              <a:t>requirements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Accurate Arithmetic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02113"/>
          </a:xfrm>
        </p:spPr>
        <p:txBody>
          <a:bodyPr>
            <a:normAutofit/>
          </a:bodyPr>
          <a:lstStyle/>
          <a:p>
            <a:r>
              <a:rPr lang="en-AU" altLang="en-US" dirty="0" smtClean="0"/>
              <a:t>Parallel programs may interleave operations in unexpected orders</a:t>
            </a:r>
          </a:p>
          <a:p>
            <a:pPr lvl="1"/>
            <a:r>
              <a:rPr lang="en-AU" altLang="en-US" dirty="0" smtClean="0"/>
              <a:t>Assumptions of </a:t>
            </a:r>
            <a:r>
              <a:rPr lang="en-AU" altLang="en-US" dirty="0" err="1" smtClean="0"/>
              <a:t>associativity</a:t>
            </a:r>
            <a:r>
              <a:rPr lang="en-AU" altLang="en-US" dirty="0" smtClean="0"/>
              <a:t> may fail</a:t>
            </a:r>
          </a:p>
          <a:p>
            <a:pPr lvl="1"/>
            <a:endParaRPr lang="en-AU" altLang="en-US" dirty="0" smtClean="0"/>
          </a:p>
          <a:p>
            <a:pPr lvl="1"/>
            <a:endParaRPr lang="en-AU" altLang="en-US" dirty="0" smtClean="0"/>
          </a:p>
          <a:p>
            <a:pPr lvl="1"/>
            <a:endParaRPr lang="en-AU" altLang="en-US" dirty="0" smtClean="0"/>
          </a:p>
          <a:p>
            <a:pPr lvl="1"/>
            <a:endParaRPr lang="en-AU" altLang="en-US" dirty="0" smtClean="0"/>
          </a:p>
          <a:p>
            <a:r>
              <a:rPr lang="en-AU" altLang="en-US" dirty="0" smtClean="0"/>
              <a:t>Need to validate parallel programs under varying degrees of parallelism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err="1" smtClean="0"/>
              <a:t>Associativity</a:t>
            </a:r>
            <a:endParaRPr lang="ru-RU" dirty="0"/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3624201" y="2840924"/>
          <a:ext cx="5238750" cy="1914525"/>
        </p:xfrm>
        <a:graphic>
          <a:graphicData uri="http://schemas.openxmlformats.org/presentationml/2006/ole">
            <p:oleObj spid="_x0000_s20484" name="Worksheet" r:id="rId3" imgW="5305330" imgH="191457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Important for scientific code</a:t>
            </a:r>
          </a:p>
          <a:p>
            <a:pPr lvl="1"/>
            <a:r>
              <a:rPr lang="en-US" altLang="en-US" dirty="0" smtClean="0"/>
              <a:t>But for everyday consumer use?</a:t>
            </a:r>
          </a:p>
          <a:p>
            <a:pPr lvl="2"/>
            <a:r>
              <a:rPr lang="en-US" altLang="en-US" dirty="0" smtClean="0"/>
              <a:t>“My bank balance is out by 0.0002¢!” </a:t>
            </a:r>
            <a:r>
              <a:rPr lang="en-US" altLang="en-US" dirty="0" smtClean="0">
                <a:sym typeface="Wingdings" pitchFamily="2" charset="2"/>
              </a:rPr>
              <a:t></a:t>
            </a:r>
          </a:p>
          <a:p>
            <a:pPr lvl="2"/>
            <a:endParaRPr lang="en-US" altLang="en-US" dirty="0" smtClean="0">
              <a:sym typeface="Wingdings" pitchFamily="2" charset="2"/>
            </a:endParaRPr>
          </a:p>
          <a:p>
            <a:r>
              <a:rPr lang="en-US" altLang="en-US" dirty="0" smtClean="0"/>
              <a:t>The Intel Pentium FDIV bug</a:t>
            </a:r>
          </a:p>
          <a:p>
            <a:pPr lvl="1"/>
            <a:r>
              <a:rPr lang="en-US" altLang="en-US" dirty="0" smtClean="0"/>
              <a:t>The market expects accuracy</a:t>
            </a:r>
          </a:p>
          <a:p>
            <a:pPr lvl="1"/>
            <a:r>
              <a:rPr lang="en-US" altLang="en-US" dirty="0" smtClean="0"/>
              <a:t>See Colwell, </a:t>
            </a:r>
            <a:r>
              <a:rPr lang="en-US" altLang="en-US" i="1" dirty="0" smtClean="0"/>
              <a:t>The Pentium Chronicles</a:t>
            </a: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Who Cares About FP Accuracy?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Bits have no inherent meaning</a:t>
            </a:r>
          </a:p>
          <a:p>
            <a:pPr lvl="1"/>
            <a:r>
              <a:rPr lang="en-AU" altLang="en-US" dirty="0" smtClean="0"/>
              <a:t>Interpretation depends on the instructions applied</a:t>
            </a:r>
          </a:p>
          <a:p>
            <a:pPr lvl="1"/>
            <a:endParaRPr lang="en-AU" altLang="en-US" dirty="0" smtClean="0"/>
          </a:p>
          <a:p>
            <a:r>
              <a:rPr lang="en-AU" altLang="en-US" dirty="0" smtClean="0"/>
              <a:t>Computer representations of numbers</a:t>
            </a:r>
          </a:p>
          <a:p>
            <a:pPr lvl="1"/>
            <a:r>
              <a:rPr lang="en-AU" altLang="en-US" dirty="0" smtClean="0"/>
              <a:t>Finite range and precision</a:t>
            </a:r>
          </a:p>
          <a:p>
            <a:pPr lvl="1"/>
            <a:r>
              <a:rPr lang="en-AU" altLang="en-US" dirty="0" smtClean="0"/>
              <a:t>Need to account for this in programs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Concluding Remarks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ISAs support arithmetic</a:t>
            </a:r>
          </a:p>
          <a:p>
            <a:pPr lvl="1"/>
            <a:r>
              <a:rPr lang="en-US" altLang="en-US" dirty="0" smtClean="0"/>
              <a:t>Signed and unsigned integers</a:t>
            </a:r>
          </a:p>
          <a:p>
            <a:pPr lvl="1"/>
            <a:r>
              <a:rPr lang="en-US" altLang="en-US" dirty="0" smtClean="0"/>
              <a:t>Floating-point approximation to </a:t>
            </a:r>
            <a:r>
              <a:rPr lang="en-US" altLang="en-US" dirty="0" err="1" smtClean="0"/>
              <a:t>reals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Bounded range and precision</a:t>
            </a:r>
          </a:p>
          <a:p>
            <a:pPr lvl="1"/>
            <a:r>
              <a:rPr lang="en-US" altLang="en-US" dirty="0" smtClean="0"/>
              <a:t>Operations can overflow and underflow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Concluding Remarks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Floating-Point Standard</a:t>
            </a:r>
            <a:endParaRPr lang="ru-RU" sz="4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37428"/>
            <a:ext cx="10515600" cy="474773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Defined by </a:t>
            </a:r>
            <a:r>
              <a:rPr lang="en-US" altLang="en-US" sz="3600" b="1" dirty="0" smtClean="0"/>
              <a:t>IEEE Std 754-1985</a:t>
            </a:r>
          </a:p>
          <a:p>
            <a:pPr eaLnBrk="1" hangingPunct="1"/>
            <a:r>
              <a:rPr lang="en-US" altLang="en-US" sz="3600" dirty="0" smtClean="0"/>
              <a:t>Developed in response to divergence of representations</a:t>
            </a:r>
          </a:p>
          <a:p>
            <a:pPr lvl="1" eaLnBrk="1" hangingPunct="1"/>
            <a:r>
              <a:rPr lang="en-US" altLang="en-US" sz="3200" b="1" dirty="0" smtClean="0"/>
              <a:t>Portability</a:t>
            </a:r>
            <a:r>
              <a:rPr lang="en-US" altLang="en-US" sz="3200" dirty="0" smtClean="0"/>
              <a:t> issues for scientific code</a:t>
            </a:r>
          </a:p>
          <a:p>
            <a:pPr eaLnBrk="1" hangingPunct="1"/>
            <a:r>
              <a:rPr lang="en-US" altLang="en-US" sz="3600" dirty="0" smtClean="0"/>
              <a:t>Now almost universally adopted</a:t>
            </a:r>
          </a:p>
          <a:p>
            <a:pPr eaLnBrk="1" hangingPunct="1"/>
            <a:r>
              <a:rPr lang="en-US" altLang="en-US" sz="3600" dirty="0" smtClean="0"/>
              <a:t>Two representations</a:t>
            </a:r>
          </a:p>
          <a:p>
            <a:pPr lvl="1" eaLnBrk="1" hangingPunct="1"/>
            <a:r>
              <a:rPr lang="en-US" altLang="en-US" sz="3200" b="1" dirty="0" smtClean="0"/>
              <a:t>Single precision </a:t>
            </a:r>
            <a:r>
              <a:rPr lang="en-US" altLang="en-US" sz="3200" dirty="0" smtClean="0"/>
              <a:t>(32-bit)</a:t>
            </a:r>
          </a:p>
          <a:p>
            <a:pPr lvl="1" eaLnBrk="1" hangingPunct="1"/>
            <a:r>
              <a:rPr lang="en-US" altLang="en-US" sz="3200" b="1" dirty="0" smtClean="0"/>
              <a:t>Double precision</a:t>
            </a:r>
            <a:r>
              <a:rPr lang="en-US" altLang="en-US" sz="3200" dirty="0" smtClean="0"/>
              <a:t> (64-bit) </a:t>
            </a:r>
            <a:endParaRPr lang="en-AU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Floating-Point Format</a:t>
            </a:r>
            <a:endParaRPr lang="ru-RU" dirty="0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814838" y="3074710"/>
            <a:ext cx="10537969" cy="3219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sign bit (0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 non-negative, 1  negative)</a:t>
            </a:r>
          </a:p>
          <a:p>
            <a:pPr marL="228600" marR="0" lvl="0" indent="-22860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Normalized </a:t>
            </a:r>
            <a:r>
              <a:rPr kumimoji="0" lang="en-US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1.0 ≤ |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| &lt; 2.0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Always has a leading pre-binary-point 1 bit, so no need to represent it explicitly (hidden bit)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is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Fraction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with the “1.” restored</a:t>
            </a:r>
          </a:p>
          <a:p>
            <a:pPr marL="228600" marR="0" lvl="0" indent="-22860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Exponent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excess representation: actual exponent + Bias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Ensures exponent is unsigned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Single: Bias = 127; Double: Bias = 1203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5650" y="1751450"/>
            <a:ext cx="358775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94425" y="1751450"/>
            <a:ext cx="1584325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Exponent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80338" y="1751450"/>
            <a:ext cx="3671887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Fraction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22988" y="1042600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single: 8 bits</a:t>
            </a:r>
            <a:b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</a:br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double: 11 bits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113788" y="1030725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single: 23 bits</a:t>
            </a:r>
            <a:b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</a:br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double: 52 bits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3115125" y="2405750"/>
          <a:ext cx="5867400" cy="546100"/>
        </p:xfrm>
        <a:graphic>
          <a:graphicData uri="http://schemas.openxmlformats.org/presentationml/2006/ole">
            <p:oleObj spid="_x0000_s1026" name="Уравнение" r:id="rId3" imgW="2450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Exponents 00000000 and 11111111 reserved</a:t>
            </a:r>
          </a:p>
          <a:p>
            <a:r>
              <a:rPr lang="en-US" altLang="en-US" dirty="0" smtClean="0"/>
              <a:t>Smallest value</a:t>
            </a:r>
          </a:p>
          <a:p>
            <a:pPr lvl="1"/>
            <a:r>
              <a:rPr lang="en-US" altLang="en-US" sz="2800" dirty="0" smtClean="0"/>
              <a:t>Exponent: 00000001 </a:t>
            </a:r>
            <a:r>
              <a:rPr lang="en-US" altLang="en-US" sz="2800" dirty="0" smtClean="0">
                <a:sym typeface="Symbol" pitchFamily="18" charset="2"/>
              </a:rPr>
              <a:t> actual exponent = 1 – 127 = –126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000…00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= 1.0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±1.0 × 2</a:t>
            </a:r>
            <a:r>
              <a:rPr lang="en-US" altLang="en-US" sz="2800" baseline="30000" dirty="0" smtClean="0">
                <a:sym typeface="Symbol" pitchFamily="18" charset="2"/>
              </a:rPr>
              <a:t>–126</a:t>
            </a:r>
            <a:r>
              <a:rPr lang="en-US" altLang="en-US" sz="2800" dirty="0" smtClean="0">
                <a:sym typeface="Symbol" pitchFamily="18" charset="2"/>
              </a:rPr>
              <a:t> ≈ ±1.2 × 10</a:t>
            </a:r>
            <a:r>
              <a:rPr lang="en-US" altLang="en-US" sz="2800" baseline="30000" dirty="0" smtClean="0">
                <a:sym typeface="Symbol" pitchFamily="18" charset="2"/>
              </a:rPr>
              <a:t>–38</a:t>
            </a:r>
          </a:p>
          <a:p>
            <a:r>
              <a:rPr lang="en-US" altLang="en-US" dirty="0" smtClean="0">
                <a:sym typeface="Symbol" pitchFamily="18" charset="2"/>
              </a:rPr>
              <a:t>Largest value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exponent: 11111110  actual exponent = 254 – 127 = +127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111…11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≈ 2.0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±2.0 × 2</a:t>
            </a:r>
            <a:r>
              <a:rPr lang="en-US" altLang="en-US" sz="2800" baseline="30000" dirty="0" smtClean="0">
                <a:sym typeface="Symbol" pitchFamily="18" charset="2"/>
              </a:rPr>
              <a:t>+127</a:t>
            </a:r>
            <a:r>
              <a:rPr lang="en-US" altLang="en-US" sz="2800" dirty="0" smtClean="0">
                <a:sym typeface="Symbol" pitchFamily="18" charset="2"/>
              </a:rPr>
              <a:t> ≈ ±3.4 × 10</a:t>
            </a:r>
            <a:r>
              <a:rPr lang="en-US" altLang="en-US" sz="2800" baseline="30000" dirty="0" smtClean="0">
                <a:sym typeface="Symbol" pitchFamily="18" charset="2"/>
              </a:rPr>
              <a:t>+38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Single-Precision Range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1178053"/>
            <a:ext cx="10680865" cy="4997896"/>
          </a:xfrm>
        </p:spPr>
        <p:txBody>
          <a:bodyPr/>
          <a:lstStyle/>
          <a:p>
            <a:r>
              <a:rPr lang="en-US" altLang="en-US" dirty="0" smtClean="0"/>
              <a:t>Exponents 0000…00 and 1111…11 reserved</a:t>
            </a:r>
          </a:p>
          <a:p>
            <a:r>
              <a:rPr lang="en-US" altLang="en-US" dirty="0" smtClean="0"/>
              <a:t>Smallest value</a:t>
            </a:r>
          </a:p>
          <a:p>
            <a:pPr lvl="1"/>
            <a:r>
              <a:rPr lang="en-US" altLang="en-US" sz="2800" dirty="0" smtClean="0"/>
              <a:t>Exponent: 00000000001 </a:t>
            </a:r>
            <a:r>
              <a:rPr lang="en-US" altLang="en-US" sz="2800" dirty="0" smtClean="0">
                <a:sym typeface="Symbol" pitchFamily="18" charset="2"/>
              </a:rPr>
              <a:t> actual exponent = 1 – 1023 = –1022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000…00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= 1.0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±1.0 × 2</a:t>
            </a:r>
            <a:r>
              <a:rPr lang="en-US" altLang="en-US" sz="2800" baseline="30000" dirty="0" smtClean="0">
                <a:sym typeface="Symbol" pitchFamily="18" charset="2"/>
              </a:rPr>
              <a:t>–1022</a:t>
            </a:r>
            <a:r>
              <a:rPr lang="en-US" altLang="en-US" sz="2800" dirty="0" smtClean="0">
                <a:sym typeface="Symbol" pitchFamily="18" charset="2"/>
              </a:rPr>
              <a:t> ≈ ±2.2 × 10</a:t>
            </a:r>
            <a:r>
              <a:rPr lang="en-US" altLang="en-US" sz="2800" baseline="30000" dirty="0" smtClean="0">
                <a:sym typeface="Symbol" pitchFamily="18" charset="2"/>
              </a:rPr>
              <a:t>–308</a:t>
            </a:r>
          </a:p>
          <a:p>
            <a:r>
              <a:rPr lang="en-US" altLang="en-US" dirty="0" smtClean="0">
                <a:sym typeface="Symbol" pitchFamily="18" charset="2"/>
              </a:rPr>
              <a:t>Largest value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Exponent: 11111111110  actual exponent = 2046 – 1023 = +1023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111…11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≈ 2.0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±2.0 × 2</a:t>
            </a:r>
            <a:r>
              <a:rPr lang="en-US" altLang="en-US" sz="2800" baseline="30000" dirty="0" smtClean="0">
                <a:sym typeface="Symbol" pitchFamily="18" charset="2"/>
              </a:rPr>
              <a:t>+1023</a:t>
            </a:r>
            <a:r>
              <a:rPr lang="en-US" altLang="en-US" sz="2800" dirty="0" smtClean="0">
                <a:sym typeface="Symbol" pitchFamily="18" charset="2"/>
              </a:rPr>
              <a:t> ≈ ±1.8 × 10</a:t>
            </a:r>
            <a:r>
              <a:rPr lang="en-US" altLang="en-US" sz="2800" baseline="30000" dirty="0" smtClean="0">
                <a:sym typeface="Symbol" pitchFamily="18" charset="2"/>
              </a:rPr>
              <a:t>+308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Double-Precision Range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 smtClean="0"/>
              <a:t>Relative precision</a:t>
            </a:r>
          </a:p>
          <a:p>
            <a:pPr lvl="1"/>
            <a:r>
              <a:rPr lang="en-US" altLang="en-US" dirty="0" smtClean="0"/>
              <a:t>all fraction bits are significant</a:t>
            </a:r>
          </a:p>
          <a:p>
            <a:pPr lvl="1"/>
            <a:r>
              <a:rPr lang="en-US" altLang="en-US" dirty="0" smtClean="0"/>
              <a:t>Single: approx 2</a:t>
            </a:r>
            <a:r>
              <a:rPr lang="en-US" altLang="en-US" baseline="30000" dirty="0" smtClean="0"/>
              <a:t>–23</a:t>
            </a:r>
          </a:p>
          <a:p>
            <a:pPr lvl="2"/>
            <a:r>
              <a:rPr lang="en-US" altLang="en-US" sz="2800" dirty="0" smtClean="0"/>
              <a:t>Equivalent to 23 × log</a:t>
            </a:r>
            <a:r>
              <a:rPr lang="en-US" altLang="en-US" sz="2800" baseline="-25000" dirty="0" smtClean="0"/>
              <a:t>10</a:t>
            </a:r>
            <a:r>
              <a:rPr lang="en-US" altLang="en-US" sz="2800" dirty="0" smtClean="0"/>
              <a:t>2 ≈ 23 × 0.3 ≈ 6 decimal digits of precision</a:t>
            </a:r>
          </a:p>
          <a:p>
            <a:pPr lvl="1"/>
            <a:r>
              <a:rPr lang="en-US" altLang="en-US" dirty="0" smtClean="0"/>
              <a:t>Double: approx 2</a:t>
            </a:r>
            <a:r>
              <a:rPr lang="en-US" altLang="en-US" baseline="30000" dirty="0" smtClean="0"/>
              <a:t>–52</a:t>
            </a:r>
          </a:p>
          <a:p>
            <a:pPr lvl="2"/>
            <a:r>
              <a:rPr lang="en-US" altLang="en-US" sz="2800" dirty="0" smtClean="0"/>
              <a:t>Equivalent to 52 × log</a:t>
            </a:r>
            <a:r>
              <a:rPr lang="en-US" altLang="en-US" sz="2800" baseline="-25000" dirty="0" smtClean="0"/>
              <a:t>10</a:t>
            </a:r>
            <a:r>
              <a:rPr lang="en-US" altLang="en-US" sz="2800" dirty="0" smtClean="0"/>
              <a:t>2 ≈ 52 × 0.3 ≈ 16 decimal digits of precision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Precision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Represent –0.75</a:t>
            </a:r>
          </a:p>
          <a:p>
            <a:pPr lvl="1"/>
            <a:r>
              <a:rPr lang="en-US" altLang="en-US" dirty="0" smtClean="0"/>
              <a:t>–0.75 = (–1)</a:t>
            </a:r>
            <a:r>
              <a:rPr lang="en-US" altLang="en-US" baseline="30000" dirty="0" smtClean="0"/>
              <a:t>1</a:t>
            </a:r>
            <a:r>
              <a:rPr lang="en-US" altLang="en-US" dirty="0" smtClean="0"/>
              <a:t> × 1.1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× 2</a:t>
            </a:r>
            <a:r>
              <a:rPr lang="en-US" altLang="en-US" baseline="30000" dirty="0" smtClean="0"/>
              <a:t>–1</a:t>
            </a:r>
          </a:p>
          <a:p>
            <a:pPr lvl="1"/>
            <a:r>
              <a:rPr lang="en-US" altLang="en-US" dirty="0" smtClean="0"/>
              <a:t>S =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</a:p>
          <a:p>
            <a:pPr lvl="1"/>
            <a:r>
              <a:rPr lang="en-US" altLang="en-US" dirty="0" smtClean="0"/>
              <a:t>Fraction = 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  <a:r>
              <a:rPr lang="en-US" altLang="en-US" baseline="-25000" dirty="0" smtClean="0"/>
              <a:t>2</a:t>
            </a:r>
            <a:endParaRPr lang="en-US" altLang="en-US" dirty="0" smtClean="0">
              <a:solidFill>
                <a:schemeClr val="folHlink"/>
              </a:solidFill>
            </a:endParaRPr>
          </a:p>
          <a:p>
            <a:pPr lvl="1"/>
            <a:r>
              <a:rPr lang="en-US" altLang="en-US" dirty="0" smtClean="0"/>
              <a:t>Exponent = –1 + Bias</a:t>
            </a:r>
          </a:p>
          <a:p>
            <a:pPr lvl="2"/>
            <a:r>
              <a:rPr lang="en-US" altLang="en-US" sz="2800" dirty="0" smtClean="0"/>
              <a:t>Single: –1 + 127 = 126 = </a:t>
            </a:r>
            <a:r>
              <a:rPr lang="en-US" altLang="en-US" sz="2800" dirty="0" smtClean="0">
                <a:solidFill>
                  <a:srgbClr val="008000"/>
                </a:solidFill>
              </a:rPr>
              <a:t>01111110</a:t>
            </a:r>
            <a:r>
              <a:rPr lang="en-US" altLang="en-US" sz="2800" baseline="-25000" dirty="0" smtClean="0"/>
              <a:t>2</a:t>
            </a:r>
            <a:endParaRPr lang="en-US" altLang="en-US" sz="2800" dirty="0" smtClean="0"/>
          </a:p>
          <a:p>
            <a:pPr lvl="2"/>
            <a:r>
              <a:rPr lang="en-US" altLang="en-US" sz="2800" dirty="0" smtClean="0"/>
              <a:t>Double: –1 + 1023 = 1022 = </a:t>
            </a:r>
            <a:r>
              <a:rPr lang="en-US" altLang="en-US" sz="2800" dirty="0" smtClean="0">
                <a:solidFill>
                  <a:srgbClr val="008000"/>
                </a:solidFill>
              </a:rPr>
              <a:t>01111111110</a:t>
            </a:r>
            <a:r>
              <a:rPr lang="en-US" altLang="en-US" sz="2800" baseline="-25000" dirty="0" smtClean="0"/>
              <a:t>2</a:t>
            </a:r>
            <a:endParaRPr lang="en-US" altLang="en-US" sz="2800" dirty="0" smtClean="0"/>
          </a:p>
          <a:p>
            <a:r>
              <a:rPr lang="en-US" altLang="en-US" dirty="0" smtClean="0"/>
              <a:t>Single: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01111110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</a:p>
          <a:p>
            <a:r>
              <a:rPr lang="en-US" altLang="en-US" dirty="0" smtClean="0"/>
              <a:t>Double: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01111111110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Example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number is represented by the single-precision float 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10000001</a:t>
            </a:r>
            <a:r>
              <a:rPr lang="en-US" altLang="en-US" dirty="0" smtClean="0">
                <a:solidFill>
                  <a:schemeClr val="tx2"/>
                </a:solidFill>
              </a:rPr>
              <a:t>01000…00</a:t>
            </a:r>
          </a:p>
          <a:p>
            <a:pPr lvl="1"/>
            <a:r>
              <a:rPr lang="en-US" altLang="en-US" dirty="0" smtClean="0"/>
              <a:t>S =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</a:p>
          <a:p>
            <a:pPr lvl="1"/>
            <a:r>
              <a:rPr lang="en-US" altLang="en-US" dirty="0" smtClean="0"/>
              <a:t>Fraction = </a:t>
            </a:r>
            <a:r>
              <a:rPr lang="en-US" altLang="en-US" dirty="0" smtClean="0">
                <a:solidFill>
                  <a:schemeClr val="tx2"/>
                </a:solidFill>
              </a:rPr>
              <a:t>01000…00</a:t>
            </a:r>
            <a:r>
              <a:rPr lang="en-US" altLang="en-US" baseline="-25000" dirty="0" smtClean="0"/>
              <a:t>2</a:t>
            </a:r>
            <a:endParaRPr lang="en-US" altLang="en-US" dirty="0" smtClean="0">
              <a:solidFill>
                <a:schemeClr val="folHlink"/>
              </a:solidFill>
            </a:endParaRPr>
          </a:p>
          <a:p>
            <a:pPr lvl="1"/>
            <a:r>
              <a:rPr lang="en-US" altLang="en-US" dirty="0" err="1" smtClean="0"/>
              <a:t>Fxponent</a:t>
            </a:r>
            <a:r>
              <a:rPr lang="en-US" altLang="en-US" dirty="0" smtClean="0"/>
              <a:t> = </a:t>
            </a:r>
            <a:r>
              <a:rPr lang="en-US" altLang="en-US" dirty="0" smtClean="0">
                <a:solidFill>
                  <a:srgbClr val="008000"/>
                </a:solidFill>
              </a:rPr>
              <a:t>10000001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129</a:t>
            </a:r>
          </a:p>
          <a:p>
            <a:r>
              <a:rPr lang="en-US" altLang="en-US" dirty="0" smtClean="0"/>
              <a:t>x = (–1)</a:t>
            </a:r>
            <a:r>
              <a:rPr lang="en-US" altLang="en-US" baseline="30000" dirty="0" smtClean="0"/>
              <a:t>1</a:t>
            </a:r>
            <a:r>
              <a:rPr lang="en-US" altLang="en-US" dirty="0" smtClean="0"/>
              <a:t> × (1 + 01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) × 2</a:t>
            </a:r>
            <a:r>
              <a:rPr lang="en-US" altLang="en-US" baseline="30000" dirty="0" smtClean="0"/>
              <a:t>(129 – 127)</a:t>
            </a:r>
            <a:endParaRPr lang="en-US" altLang="en-US" dirty="0" smtClean="0"/>
          </a:p>
          <a:p>
            <a:pPr lvl="1">
              <a:buNone/>
            </a:pPr>
            <a:r>
              <a:rPr lang="en-US" altLang="en-US" sz="3600" dirty="0" smtClean="0"/>
              <a:t>= (–1) × 1.25 × 2</a:t>
            </a:r>
            <a:r>
              <a:rPr lang="en-US" altLang="en-US" sz="3600" baseline="30000" dirty="0" smtClean="0"/>
              <a:t>2</a:t>
            </a:r>
            <a:endParaRPr lang="en-US" altLang="en-US" sz="3600" dirty="0" smtClean="0"/>
          </a:p>
          <a:p>
            <a:pPr lvl="1">
              <a:buNone/>
            </a:pPr>
            <a:r>
              <a:rPr lang="en-US" altLang="en-US" sz="3600" dirty="0" smtClean="0"/>
              <a:t>= –5.0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Example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3881</TotalTime>
  <Words>1611</Words>
  <Application>Microsoft Office PowerPoint</Application>
  <PresentationFormat>Произвольный</PresentationFormat>
  <Paragraphs>329</Paragraphs>
  <Slides>30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Тема Office</vt:lpstr>
      <vt:lpstr>Уравнение</vt:lpstr>
      <vt:lpstr>Equation</vt:lpstr>
      <vt:lpstr>Worksheet</vt:lpstr>
      <vt:lpstr>Computer Architecture and Operating Systems Lecture 9: Floating-Point Format</vt:lpstr>
      <vt:lpstr> Floating-Point Format</vt:lpstr>
      <vt:lpstr>Floating-Point Standard</vt:lpstr>
      <vt:lpstr>IEEE Floating-Point Format</vt:lpstr>
      <vt:lpstr>Single-Precision Range</vt:lpstr>
      <vt:lpstr>Double-Precision Range</vt:lpstr>
      <vt:lpstr>Floating-Point Precision</vt:lpstr>
      <vt:lpstr>Floating-Point Example</vt:lpstr>
      <vt:lpstr>Floating-Point Example</vt:lpstr>
      <vt:lpstr>Denormal Numbers</vt:lpstr>
      <vt:lpstr>Infinities and NaNs</vt:lpstr>
      <vt:lpstr>Floating-Point Addition</vt:lpstr>
      <vt:lpstr>Floating-Point Addition</vt:lpstr>
      <vt:lpstr>FP Adder Hardware</vt:lpstr>
      <vt:lpstr>FP Adder Hardware</vt:lpstr>
      <vt:lpstr>Floating-Point Multiplication</vt:lpstr>
      <vt:lpstr>Floating-Point Multiplication</vt:lpstr>
      <vt:lpstr>FP Arithmetic Hardware</vt:lpstr>
      <vt:lpstr>FP Instructions in RISC-V</vt:lpstr>
      <vt:lpstr>FP Instructions in RISC-V</vt:lpstr>
      <vt:lpstr>FP Example: °F to °C</vt:lpstr>
      <vt:lpstr>FP Example: Array Multiplication</vt:lpstr>
      <vt:lpstr>FP Example: Array Multiplication</vt:lpstr>
      <vt:lpstr>FP Example: Array Multiplication</vt:lpstr>
      <vt:lpstr>Accurate Arithmetic</vt:lpstr>
      <vt:lpstr>Associativity</vt:lpstr>
      <vt:lpstr>Who Cares About FP Accuracy?</vt:lpstr>
      <vt:lpstr>Concluding Remarks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2015-11-11T03:30:50Z</dcterms:created>
  <dcterms:modified xsi:type="dcterms:W3CDTF">2020-09-20T17:58:18Z</dcterms:modified>
</cp:coreProperties>
</file>