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73" r:id="rId4"/>
    <p:sldId id="269" r:id="rId5"/>
    <p:sldId id="270" r:id="rId6"/>
    <p:sldId id="271" r:id="rId7"/>
    <p:sldId id="263" r:id="rId8"/>
    <p:sldId id="260" r:id="rId9"/>
    <p:sldId id="259" r:id="rId10"/>
    <p:sldId id="267" r:id="rId11"/>
    <p:sldId id="268" r:id="rId12"/>
    <p:sldId id="264" r:id="rId13"/>
    <p:sldId id="265" r:id="rId14"/>
    <p:sldId id="266" r:id="rId15"/>
    <p:sldId id="272"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255346" y="2750337"/>
            <a:ext cx="1171888" cy="1356442"/>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156963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309"/>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71826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615"/>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4203000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B619369D-53A5-4176-B6D3-59503085E70E}" type="slidenum">
              <a:rPr lang="es-CO" smtClean="0"/>
              <a:t>‹Nº›</a:t>
            </a:fld>
            <a:endParaRPr lang="es-CO"/>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19606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59217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8A131EE0-94F6-462A-8F98-93C44F6CA245}" type="datetimeFigureOut">
              <a:rPr lang="es-CO" smtClean="0"/>
              <a:t>25/07/2023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1189326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8A131EE0-94F6-462A-8F98-93C44F6CA245}" type="datetimeFigureOut">
              <a:rPr lang="es-CO" smtClean="0"/>
              <a:t>25/07/2023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1719604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179040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a:xfrm>
            <a:off x="680321" y="5936188"/>
            <a:ext cx="6126805" cy="365125"/>
          </a:xfrm>
        </p:spPr>
        <p:txBody>
          <a:bodyPr/>
          <a:lstStyle/>
          <a:p>
            <a:endParaRPr lang="es-CO"/>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619369D-53A5-4176-B6D3-59503085E70E}" type="slidenum">
              <a:rPr lang="es-CO" smtClean="0"/>
              <a:t>‹Nº›</a:t>
            </a:fld>
            <a:endParaRPr lang="es-CO"/>
          </a:p>
        </p:txBody>
      </p:sp>
    </p:spTree>
    <p:extLst>
      <p:ext uri="{BB962C8B-B14F-4D97-AF65-F5344CB8AC3E}">
        <p14:creationId xmlns:p14="http://schemas.microsoft.com/office/powerpoint/2010/main" val="43920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52786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A131EE0-94F6-462A-8F98-93C44F6CA245}" type="datetimeFigureOut">
              <a:rPr lang="es-CO" smtClean="0"/>
              <a:t>25/07/2023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729455" y="2869895"/>
            <a:ext cx="1154151" cy="1090789"/>
          </a:xfrm>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87148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400074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A131EE0-94F6-462A-8F98-93C44F6CA245}" type="datetimeFigureOut">
              <a:rPr lang="es-CO" smtClean="0"/>
              <a:t>25/07/2023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32523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A131EE0-94F6-462A-8F98-93C44F6CA245}" type="datetimeFigureOut">
              <a:rPr lang="es-CO" smtClean="0"/>
              <a:t>25/07/2023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18005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A131EE0-94F6-462A-8F98-93C44F6CA245}" type="datetimeFigureOut">
              <a:rPr lang="es-CO" smtClean="0"/>
              <a:t>25/07/2023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6711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345499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A131EE0-94F6-462A-8F98-93C44F6CA245}" type="datetimeFigureOut">
              <a:rPr lang="es-CO" smtClean="0"/>
              <a:t>25/07/2023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619369D-53A5-4176-B6D3-59503085E70E}" type="slidenum">
              <a:rPr lang="es-CO" smtClean="0"/>
              <a:t>‹Nº›</a:t>
            </a:fld>
            <a:endParaRPr lang="es-CO"/>
          </a:p>
        </p:txBody>
      </p:sp>
    </p:spTree>
    <p:extLst>
      <p:ext uri="{BB962C8B-B14F-4D97-AF65-F5344CB8AC3E}">
        <p14:creationId xmlns:p14="http://schemas.microsoft.com/office/powerpoint/2010/main" val="227969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131EE0-94F6-462A-8F98-93C44F6CA245}" type="datetimeFigureOut">
              <a:rPr lang="es-CO" smtClean="0"/>
              <a:t>25/07/2023</a:t>
            </a:fld>
            <a:endParaRPr lang="es-CO"/>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619369D-53A5-4176-B6D3-59503085E70E}" type="slidenum">
              <a:rPr lang="es-CO" smtClean="0"/>
              <a:t>‹Nº›</a:t>
            </a:fld>
            <a:endParaRPr lang="es-CO"/>
          </a:p>
        </p:txBody>
      </p:sp>
    </p:spTree>
    <p:extLst>
      <p:ext uri="{BB962C8B-B14F-4D97-AF65-F5344CB8AC3E}">
        <p14:creationId xmlns:p14="http://schemas.microsoft.com/office/powerpoint/2010/main" val="392910513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mazon.com/Grammar-Graphics-Statistics-Computing/dp/0387245448/ref=as_li_ss_t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D13BAF-BEDB-2DCA-FC8E-19F6EA296DDC}"/>
              </a:ext>
            </a:extLst>
          </p:cNvPr>
          <p:cNvSpPr>
            <a:spLocks noGrp="1"/>
          </p:cNvSpPr>
          <p:nvPr>
            <p:ph type="ctrTitle"/>
          </p:nvPr>
        </p:nvSpPr>
        <p:spPr/>
        <p:txBody>
          <a:bodyPr>
            <a:normAutofit fontScale="90000"/>
          </a:bodyPr>
          <a:lstStyle/>
          <a:p>
            <a:r>
              <a:rPr lang="es-ES" dirty="0"/>
              <a:t>¿QUE DEBES CONOCER PARA GANAR CUALQUER BATALLA?</a:t>
            </a:r>
            <a:endParaRPr lang="es-CO" dirty="0"/>
          </a:p>
        </p:txBody>
      </p:sp>
      <p:sp>
        <p:nvSpPr>
          <p:cNvPr id="3" name="Subtítulo 2">
            <a:extLst>
              <a:ext uri="{FF2B5EF4-FFF2-40B4-BE49-F238E27FC236}">
                <a16:creationId xmlns:a16="http://schemas.microsoft.com/office/drawing/2014/main" id="{683DF631-4B6C-3F0C-D19A-06AC0A24CBCE}"/>
              </a:ext>
            </a:extLst>
          </p:cNvPr>
          <p:cNvSpPr>
            <a:spLocks noGrp="1"/>
          </p:cNvSpPr>
          <p:nvPr>
            <p:ph type="subTitle" idx="1"/>
          </p:nvPr>
        </p:nvSpPr>
        <p:spPr/>
        <p:txBody>
          <a:bodyPr/>
          <a:lstStyle/>
          <a:p>
            <a:r>
              <a:rPr lang="es-ES" dirty="0"/>
              <a:t>NELSON JULIO MARTINEZ</a:t>
            </a:r>
          </a:p>
          <a:p>
            <a:r>
              <a:rPr lang="es-ES" dirty="0"/>
              <a:t>LUIS</a:t>
            </a:r>
            <a:endParaRPr lang="es-CO" dirty="0"/>
          </a:p>
        </p:txBody>
      </p:sp>
    </p:spTree>
    <p:extLst>
      <p:ext uri="{BB962C8B-B14F-4D97-AF65-F5344CB8AC3E}">
        <p14:creationId xmlns:p14="http://schemas.microsoft.com/office/powerpoint/2010/main" val="142383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D24A6-82F6-B69C-DBE8-E34AD5BC5FD6}"/>
              </a:ext>
            </a:extLst>
          </p:cNvPr>
          <p:cNvSpPr>
            <a:spLocks noGrp="1"/>
          </p:cNvSpPr>
          <p:nvPr>
            <p:ph type="title"/>
          </p:nvPr>
        </p:nvSpPr>
        <p:spPr/>
        <p:txBody>
          <a:bodyPr/>
          <a:lstStyle/>
          <a:p>
            <a:r>
              <a:rPr lang="es-MX" sz="2800" dirty="0"/>
              <a:t>Sintaxis</a:t>
            </a:r>
            <a:endParaRPr lang="es-CO" dirty="0"/>
          </a:p>
        </p:txBody>
      </p:sp>
      <p:sp>
        <p:nvSpPr>
          <p:cNvPr id="3" name="Marcador de contenido 2">
            <a:extLst>
              <a:ext uri="{FF2B5EF4-FFF2-40B4-BE49-F238E27FC236}">
                <a16:creationId xmlns:a16="http://schemas.microsoft.com/office/drawing/2014/main" id="{4C5CB410-5020-313C-2271-B98893D6CD0B}"/>
              </a:ext>
            </a:extLst>
          </p:cNvPr>
          <p:cNvSpPr>
            <a:spLocks noGrp="1"/>
          </p:cNvSpPr>
          <p:nvPr>
            <p:ph idx="1"/>
          </p:nvPr>
        </p:nvSpPr>
        <p:spPr/>
        <p:txBody>
          <a:bodyPr>
            <a:noAutofit/>
          </a:bodyPr>
          <a:lstStyle/>
          <a:p>
            <a:r>
              <a:rPr lang="es-ES" dirty="0">
                <a:latin typeface="Trebuchet MS (Títulos)"/>
              </a:rPr>
              <a:t>Es difícil describir sucintamente cómo funciona ggplot2 porque encarna una profunda filosofía de visualización. Sin embargo, en la mayoría de los casos, comienza con:</a:t>
            </a:r>
          </a:p>
          <a:p>
            <a:r>
              <a:rPr lang="es-ES" dirty="0" err="1">
                <a:latin typeface="Trebuchet MS (Títulos)"/>
              </a:rPr>
              <a:t>ggplot</a:t>
            </a:r>
            <a:r>
              <a:rPr lang="es-ES" dirty="0">
                <a:latin typeface="Trebuchet MS (Títulos)"/>
              </a:rPr>
              <a:t>(</a:t>
            </a:r>
            <a:r>
              <a:rPr lang="es-ES" dirty="0" err="1">
                <a:latin typeface="Trebuchet MS (Títulos)"/>
              </a:rPr>
              <a:t>datos_grafico</a:t>
            </a:r>
            <a:r>
              <a:rPr lang="es-ES" dirty="0">
                <a:latin typeface="Trebuchet MS (Títulos)"/>
              </a:rPr>
              <a:t>, </a:t>
            </a:r>
          </a:p>
          <a:p>
            <a:r>
              <a:rPr lang="es-ES" dirty="0">
                <a:latin typeface="Trebuchet MS (Títulos)"/>
              </a:rPr>
              <a:t>aes(x = Palabra, y = Numero, </a:t>
            </a:r>
            <a:r>
              <a:rPr lang="es-ES" dirty="0" err="1">
                <a:latin typeface="Trebuchet MS (Títulos)"/>
              </a:rPr>
              <a:t>fill</a:t>
            </a:r>
            <a:r>
              <a:rPr lang="es-ES" dirty="0">
                <a:latin typeface="Trebuchet MS (Títulos)"/>
              </a:rPr>
              <a:t> = Palabra)) + </a:t>
            </a:r>
          </a:p>
          <a:p>
            <a:r>
              <a:rPr lang="es-ES" dirty="0" err="1">
                <a:latin typeface="Trebuchet MS (Títulos)"/>
              </a:rPr>
              <a:t>geom_bar</a:t>
            </a:r>
            <a:r>
              <a:rPr lang="es-ES" dirty="0">
                <a:latin typeface="Trebuchet MS (Títulos)"/>
              </a:rPr>
              <a:t>(</a:t>
            </a:r>
            <a:r>
              <a:rPr lang="es-ES" dirty="0" err="1">
                <a:latin typeface="Trebuchet MS (Títulos)"/>
              </a:rPr>
              <a:t>stat</a:t>
            </a:r>
            <a:r>
              <a:rPr lang="es-ES" dirty="0">
                <a:latin typeface="Trebuchet MS (Títulos)"/>
              </a:rPr>
              <a:t> = "</a:t>
            </a:r>
            <a:r>
              <a:rPr lang="es-ES" dirty="0" err="1">
                <a:latin typeface="Trebuchet MS (Títulos)"/>
              </a:rPr>
              <a:t>identity</a:t>
            </a:r>
            <a:r>
              <a:rPr lang="es-ES" dirty="0">
                <a:latin typeface="Trebuchet MS (Títulos)"/>
              </a:rPr>
              <a:t>", color = "</a:t>
            </a:r>
            <a:r>
              <a:rPr lang="es-ES" dirty="0" err="1">
                <a:latin typeface="Trebuchet MS (Títulos)"/>
              </a:rPr>
              <a:t>black</a:t>
            </a:r>
            <a:r>
              <a:rPr lang="es-ES" dirty="0">
                <a:latin typeface="Trebuchet MS (Títulos)"/>
              </a:rPr>
              <a:t>") +  </a:t>
            </a:r>
          </a:p>
          <a:p>
            <a:r>
              <a:rPr lang="es-ES" dirty="0" err="1">
                <a:latin typeface="Trebuchet MS (Títulos)"/>
              </a:rPr>
              <a:t>labs</a:t>
            </a:r>
            <a:r>
              <a:rPr lang="es-ES" dirty="0">
                <a:latin typeface="Trebuchet MS (Títulos)"/>
              </a:rPr>
              <a:t>(x = NULL, y = "Número de frases", </a:t>
            </a:r>
            <a:r>
              <a:rPr lang="es-ES" dirty="0" err="1">
                <a:latin typeface="Trebuchet MS (Títulos)"/>
              </a:rPr>
              <a:t>title</a:t>
            </a:r>
            <a:r>
              <a:rPr lang="es-ES" dirty="0">
                <a:latin typeface="Trebuchet MS (Títulos)"/>
              </a:rPr>
              <a:t> = "Frases que contienen palabras clave") + </a:t>
            </a:r>
          </a:p>
          <a:p>
            <a:r>
              <a:rPr lang="es-ES" dirty="0">
                <a:latin typeface="Trebuchet MS (Títulos)"/>
              </a:rPr>
              <a:t> </a:t>
            </a:r>
            <a:r>
              <a:rPr lang="es-ES" dirty="0" err="1">
                <a:latin typeface="Trebuchet MS (Títulos)"/>
              </a:rPr>
              <a:t>theme</a:t>
            </a:r>
            <a:r>
              <a:rPr lang="es-ES" dirty="0">
                <a:latin typeface="Trebuchet MS (Títulos)"/>
              </a:rPr>
              <a:t>(</a:t>
            </a:r>
            <a:r>
              <a:rPr lang="es-ES" dirty="0" err="1">
                <a:latin typeface="Trebuchet MS (Títulos)"/>
              </a:rPr>
              <a:t>axis.text.x</a:t>
            </a:r>
            <a:r>
              <a:rPr lang="es-ES" dirty="0">
                <a:latin typeface="Trebuchet MS (Títulos)"/>
              </a:rPr>
              <a:t> = </a:t>
            </a:r>
            <a:r>
              <a:rPr lang="es-ES" dirty="0" err="1">
                <a:latin typeface="Trebuchet MS (Títulos)"/>
              </a:rPr>
              <a:t>element_text</a:t>
            </a:r>
            <a:r>
              <a:rPr lang="es-ES" dirty="0">
                <a:latin typeface="Trebuchet MS (Títulos)"/>
              </a:rPr>
              <a:t>(angle = 45, </a:t>
            </a:r>
            <a:r>
              <a:rPr lang="es-ES" dirty="0" err="1">
                <a:latin typeface="Trebuchet MS (Títulos)"/>
              </a:rPr>
              <a:t>hjust</a:t>
            </a:r>
            <a:r>
              <a:rPr lang="es-ES" dirty="0">
                <a:latin typeface="Trebuchet MS (Títulos)"/>
              </a:rPr>
              <a:t> = 1))</a:t>
            </a:r>
          </a:p>
        </p:txBody>
      </p:sp>
    </p:spTree>
    <p:extLst>
      <p:ext uri="{BB962C8B-B14F-4D97-AF65-F5344CB8AC3E}">
        <p14:creationId xmlns:p14="http://schemas.microsoft.com/office/powerpoint/2010/main" val="410833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38EC7-7308-4EB9-9D5A-7C3F95ED1BF3}"/>
              </a:ext>
            </a:extLst>
          </p:cNvPr>
          <p:cNvSpPr>
            <a:spLocks noGrp="1"/>
          </p:cNvSpPr>
          <p:nvPr>
            <p:ph type="title"/>
          </p:nvPr>
        </p:nvSpPr>
        <p:spPr/>
        <p:txBody>
          <a:bodyPr/>
          <a:lstStyle/>
          <a:p>
            <a:r>
              <a:rPr lang="es-MX" sz="2800" dirty="0"/>
              <a:t>Sintaxis</a:t>
            </a:r>
            <a:endParaRPr lang="es-CO" dirty="0"/>
          </a:p>
        </p:txBody>
      </p:sp>
      <p:sp>
        <p:nvSpPr>
          <p:cNvPr id="3" name="Marcador de contenido 2">
            <a:extLst>
              <a:ext uri="{FF2B5EF4-FFF2-40B4-BE49-F238E27FC236}">
                <a16:creationId xmlns:a16="http://schemas.microsoft.com/office/drawing/2014/main" id="{0D5A222B-9DB1-4493-B234-00939271FEC1}"/>
              </a:ext>
            </a:extLst>
          </p:cNvPr>
          <p:cNvSpPr>
            <a:spLocks noGrp="1"/>
          </p:cNvSpPr>
          <p:nvPr>
            <p:ph idx="1"/>
          </p:nvPr>
        </p:nvSpPr>
        <p:spPr/>
        <p:txBody>
          <a:bodyPr>
            <a:normAutofit fontScale="40000" lnSpcReduction="20000"/>
          </a:bodyPr>
          <a:lstStyle/>
          <a:p>
            <a:r>
              <a:rPr lang="es-ES" sz="4400" dirty="0">
                <a:latin typeface="Trebuchet MS (Títulos)"/>
              </a:rPr>
              <a:t>El código utiliza la librería </a:t>
            </a:r>
            <a:r>
              <a:rPr lang="es-ES" sz="4400" b="1" dirty="0">
                <a:latin typeface="Trebuchet MS (Títulos)"/>
              </a:rPr>
              <a:t>ggplot2</a:t>
            </a:r>
            <a:r>
              <a:rPr lang="es-ES" sz="4400" dirty="0">
                <a:latin typeface="Trebuchet MS (Títulos)"/>
              </a:rPr>
              <a:t> en R para crear un gráfico de barras a partir de los datos proporcionados en el objeto </a:t>
            </a:r>
            <a:r>
              <a:rPr lang="es-ES" sz="4400" dirty="0" err="1">
                <a:latin typeface="Trebuchet MS (Títulos)"/>
              </a:rPr>
              <a:t>datos_grafico</a:t>
            </a:r>
            <a:r>
              <a:rPr lang="es-ES" sz="4400" dirty="0">
                <a:latin typeface="Trebuchet MS (Títulos)"/>
              </a:rPr>
              <a:t>. Se asigna la columna "Palabra" al eje x y la columna "Numero" al eje y. Además, se utiliza la columna "Palabra" para definir el color de las barras.</a:t>
            </a:r>
          </a:p>
          <a:p>
            <a:r>
              <a:rPr lang="es-ES" sz="4400" dirty="0">
                <a:latin typeface="Trebuchet MS (Títulos)"/>
              </a:rPr>
              <a:t>Se agrega una capa al gráfico utilizando </a:t>
            </a:r>
            <a:r>
              <a:rPr lang="es-ES" sz="4400" b="1" dirty="0" err="1">
                <a:latin typeface="Trebuchet MS (Títulos)"/>
              </a:rPr>
              <a:t>geom_bar</a:t>
            </a:r>
            <a:r>
              <a:rPr lang="es-ES" sz="4400" dirty="0">
                <a:latin typeface="Trebuchet MS (Títulos)"/>
              </a:rPr>
              <a:t>, lo que crea un gráfico de barras. El argumento </a:t>
            </a:r>
            <a:r>
              <a:rPr lang="es-ES" sz="4400" dirty="0" err="1">
                <a:latin typeface="Trebuchet MS (Títulos)"/>
              </a:rPr>
              <a:t>stat</a:t>
            </a:r>
            <a:r>
              <a:rPr lang="es-ES" sz="4400" dirty="0">
                <a:latin typeface="Trebuchet MS (Títulos)"/>
              </a:rPr>
              <a:t> = "</a:t>
            </a:r>
            <a:r>
              <a:rPr lang="es-ES" sz="4400" dirty="0" err="1">
                <a:latin typeface="Trebuchet MS (Títulos)"/>
              </a:rPr>
              <a:t>identity</a:t>
            </a:r>
            <a:r>
              <a:rPr lang="es-ES" sz="4400" dirty="0">
                <a:latin typeface="Trebuchet MS (Títulos)"/>
              </a:rPr>
              <a:t>" indica que las alturas de las barras se toman directamente de los datos proporcionados en "Numero", en lugar de calcular frecuencias. El argumento color = "</a:t>
            </a:r>
            <a:r>
              <a:rPr lang="es-ES" sz="4400" dirty="0" err="1">
                <a:latin typeface="Trebuchet MS (Títulos)"/>
              </a:rPr>
              <a:t>black</a:t>
            </a:r>
            <a:r>
              <a:rPr lang="es-ES" sz="4400" dirty="0">
                <a:latin typeface="Trebuchet MS (Títulos)"/>
              </a:rPr>
              <a:t>" define el color del borde de las barras, que es negro.</a:t>
            </a:r>
          </a:p>
          <a:p>
            <a:r>
              <a:rPr lang="es-ES" sz="4400" dirty="0">
                <a:latin typeface="Trebuchet MS (Títulos)"/>
              </a:rPr>
              <a:t>Se agregan etiquetas al gráfico mediante </a:t>
            </a:r>
            <a:r>
              <a:rPr lang="es-ES" sz="4400" b="1" dirty="0" err="1">
                <a:latin typeface="Trebuchet MS (Títulos)"/>
              </a:rPr>
              <a:t>labs</a:t>
            </a:r>
            <a:r>
              <a:rPr lang="es-ES" sz="4400" dirty="0">
                <a:latin typeface="Trebuchet MS (Títulos)"/>
              </a:rPr>
              <a:t>. La etiqueta del eje x se omite (x = NULL), y se asigna la etiqueta "Número de frases" al eje y. Además, se asigna el título "Frases que contienen palabras clave" al gráfico.</a:t>
            </a:r>
          </a:p>
          <a:p>
            <a:r>
              <a:rPr lang="es-ES" sz="4400" dirty="0">
                <a:latin typeface="Trebuchet MS (Títulos)"/>
              </a:rPr>
              <a:t>Se personaliza el tema del gráfico utilizando </a:t>
            </a:r>
            <a:r>
              <a:rPr lang="es-ES" sz="4400" b="1" dirty="0" err="1">
                <a:latin typeface="Trebuchet MS (Títulos)"/>
              </a:rPr>
              <a:t>theme</a:t>
            </a:r>
            <a:r>
              <a:rPr lang="es-ES" sz="4400" dirty="0">
                <a:latin typeface="Trebuchet MS (Títulos)"/>
              </a:rPr>
              <a:t>. Se ajusta el ángulo del texto en el eje x a 45 grados (</a:t>
            </a:r>
            <a:r>
              <a:rPr lang="es-ES" sz="4400" dirty="0" err="1">
                <a:latin typeface="Trebuchet MS (Títulos)"/>
              </a:rPr>
              <a:t>angle</a:t>
            </a:r>
            <a:r>
              <a:rPr lang="es-ES" sz="4400" dirty="0">
                <a:latin typeface="Trebuchet MS (Títulos)"/>
              </a:rPr>
              <a:t> = 45) para evitar la superposición de etiquetas y mejorar la legibilidad. El argumento </a:t>
            </a:r>
            <a:r>
              <a:rPr lang="es-ES" sz="4400" dirty="0" err="1">
                <a:latin typeface="Trebuchet MS (Títulos)"/>
              </a:rPr>
              <a:t>hjust</a:t>
            </a:r>
            <a:r>
              <a:rPr lang="es-ES" sz="4400" dirty="0">
                <a:latin typeface="Trebuchet MS (Títulos)"/>
              </a:rPr>
              <a:t> = 1 alinea horizontalmente el texto en el eje x.</a:t>
            </a:r>
          </a:p>
          <a:p>
            <a:endParaRPr lang="es-CO" dirty="0"/>
          </a:p>
        </p:txBody>
      </p:sp>
    </p:spTree>
    <p:extLst>
      <p:ext uri="{BB962C8B-B14F-4D97-AF65-F5344CB8AC3E}">
        <p14:creationId xmlns:p14="http://schemas.microsoft.com/office/powerpoint/2010/main" val="230935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A711D6B-AC0E-AF2F-2379-6039A51B9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994"/>
          </a:xfrm>
        </p:spPr>
      </p:pic>
    </p:spTree>
    <p:extLst>
      <p:ext uri="{BB962C8B-B14F-4D97-AF65-F5344CB8AC3E}">
        <p14:creationId xmlns:p14="http://schemas.microsoft.com/office/powerpoint/2010/main" val="4150133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6BC8-F92F-675D-5D62-F59A0B7C0484}"/>
              </a:ext>
            </a:extLst>
          </p:cNvPr>
          <p:cNvSpPr>
            <a:spLocks noGrp="1"/>
          </p:cNvSpPr>
          <p:nvPr>
            <p:ph type="title"/>
          </p:nvPr>
        </p:nvSpPr>
        <p:spPr/>
        <p:txBody>
          <a:bodyPr>
            <a:normAutofit/>
          </a:bodyPr>
          <a:lstStyle/>
          <a:p>
            <a:r>
              <a:rPr lang="es-ES" sz="2800" dirty="0"/>
              <a:t>Librería wordcloud2</a:t>
            </a:r>
            <a:endParaRPr lang="es-CO" sz="2800" dirty="0"/>
          </a:p>
        </p:txBody>
      </p:sp>
      <p:sp>
        <p:nvSpPr>
          <p:cNvPr id="3" name="Marcador de contenido 2">
            <a:extLst>
              <a:ext uri="{FF2B5EF4-FFF2-40B4-BE49-F238E27FC236}">
                <a16:creationId xmlns:a16="http://schemas.microsoft.com/office/drawing/2014/main" id="{D04945A0-EFD5-6A79-7934-F35627CA6843}"/>
              </a:ext>
            </a:extLst>
          </p:cNvPr>
          <p:cNvSpPr>
            <a:spLocks noGrp="1"/>
          </p:cNvSpPr>
          <p:nvPr>
            <p:ph idx="1"/>
          </p:nvPr>
        </p:nvSpPr>
        <p:spPr/>
        <p:txBody>
          <a:bodyPr/>
          <a:lstStyle/>
          <a:p>
            <a:r>
              <a:rPr lang="es-ES" dirty="0"/>
              <a:t>Son librerías o paquetes de R, para generar nubes de palabras, </a:t>
            </a:r>
            <a:r>
              <a:rPr lang="es-ES" dirty="0" err="1"/>
              <a:t>ó</a:t>
            </a:r>
            <a:r>
              <a:rPr lang="es-ES" dirty="0"/>
              <a:t> </a:t>
            </a:r>
            <a:r>
              <a:rPr lang="es-ES" dirty="0" err="1"/>
              <a:t>WordCloud</a:t>
            </a:r>
            <a:r>
              <a:rPr lang="es-ES" dirty="0"/>
              <a:t> por su nombre en inglés. Una de ellas es wordcloud2 y la otra, </a:t>
            </a:r>
            <a:r>
              <a:rPr lang="es-ES" dirty="0" err="1"/>
              <a:t>wordcloud</a:t>
            </a:r>
            <a:r>
              <a:rPr lang="es-ES" dirty="0"/>
              <a:t>.</a:t>
            </a:r>
          </a:p>
          <a:p>
            <a:endParaRPr lang="es-ES" dirty="0"/>
          </a:p>
          <a:p>
            <a:pPr marL="0" indent="0">
              <a:buNone/>
            </a:pPr>
            <a:r>
              <a:rPr lang="es-ES" dirty="0">
                <a:latin typeface="Trebuchet MS (Títulos)"/>
              </a:rPr>
              <a:t> librería </a:t>
            </a:r>
            <a:r>
              <a:rPr lang="es-ES" dirty="0" err="1">
                <a:latin typeface="Trebuchet MS (Títulos)"/>
              </a:rPr>
              <a:t>Wordclound</a:t>
            </a:r>
            <a:r>
              <a:rPr lang="es-ES" dirty="0">
                <a:latin typeface="Trebuchet MS (Títulos)"/>
              </a:rPr>
              <a:t>:</a:t>
            </a:r>
          </a:p>
          <a:p>
            <a:r>
              <a:rPr lang="es-ES" dirty="0" err="1">
                <a:latin typeface="Trebuchet MS (Títulos)"/>
              </a:rPr>
              <a:t>instalar.paquetes</a:t>
            </a:r>
            <a:r>
              <a:rPr lang="es-ES" dirty="0">
                <a:latin typeface="Trebuchet MS (Títulos)"/>
              </a:rPr>
              <a:t>(“wordclound2")</a:t>
            </a:r>
          </a:p>
          <a:p>
            <a:endParaRPr lang="es-CO" dirty="0"/>
          </a:p>
        </p:txBody>
      </p:sp>
    </p:spTree>
    <p:extLst>
      <p:ext uri="{BB962C8B-B14F-4D97-AF65-F5344CB8AC3E}">
        <p14:creationId xmlns:p14="http://schemas.microsoft.com/office/powerpoint/2010/main" val="82872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2EAB1-9845-5252-8BA1-2AACED5C6A5D}"/>
              </a:ext>
            </a:extLst>
          </p:cNvPr>
          <p:cNvSpPr>
            <a:spLocks noGrp="1"/>
          </p:cNvSpPr>
          <p:nvPr>
            <p:ph type="title"/>
          </p:nvPr>
        </p:nvSpPr>
        <p:spPr/>
        <p:txBody>
          <a:bodyPr/>
          <a:lstStyle/>
          <a:p>
            <a:r>
              <a:rPr lang="es-ES" dirty="0"/>
              <a:t>Sintaxis</a:t>
            </a:r>
            <a:endParaRPr lang="es-CO" dirty="0"/>
          </a:p>
        </p:txBody>
      </p:sp>
      <p:sp>
        <p:nvSpPr>
          <p:cNvPr id="3" name="Marcador de contenido 2">
            <a:extLst>
              <a:ext uri="{FF2B5EF4-FFF2-40B4-BE49-F238E27FC236}">
                <a16:creationId xmlns:a16="http://schemas.microsoft.com/office/drawing/2014/main" id="{40E7DAC1-7E51-0985-98F4-E97D9CC7841A}"/>
              </a:ext>
            </a:extLst>
          </p:cNvPr>
          <p:cNvSpPr>
            <a:spLocks noGrp="1"/>
          </p:cNvSpPr>
          <p:nvPr>
            <p:ph idx="1"/>
          </p:nvPr>
        </p:nvSpPr>
        <p:spPr>
          <a:xfrm>
            <a:off x="680321" y="2336873"/>
            <a:ext cx="10411749" cy="3599316"/>
          </a:xfrm>
        </p:spPr>
        <p:txBody>
          <a:bodyPr>
            <a:normAutofit/>
          </a:bodyPr>
          <a:lstStyle/>
          <a:p>
            <a:pPr marL="0" indent="0">
              <a:buNone/>
            </a:pPr>
            <a:r>
              <a:rPr lang="es-ES" dirty="0"/>
              <a:t>La sintaxis general de esta función es:</a:t>
            </a:r>
            <a:endParaRPr lang="es-ES" sz="2400" dirty="0"/>
          </a:p>
          <a:p>
            <a:r>
              <a:rPr lang="en-US" dirty="0"/>
              <a:t>wordcloud2(data, size = 1, color = "random-light", </a:t>
            </a:r>
            <a:r>
              <a:rPr lang="en-US" dirty="0" err="1"/>
              <a:t>backgroundColor</a:t>
            </a:r>
            <a:r>
              <a:rPr lang="en-US" dirty="0"/>
              <a:t> = "white“, shape = “”, ) </a:t>
            </a:r>
          </a:p>
          <a:p>
            <a:pPr lvl="1"/>
            <a:r>
              <a:rPr lang="es-ES" dirty="0"/>
              <a:t>data = es el archivo de datos de entrada.</a:t>
            </a:r>
          </a:p>
          <a:p>
            <a:pPr lvl="1"/>
            <a:r>
              <a:rPr lang="es-ES" dirty="0" err="1"/>
              <a:t>size</a:t>
            </a:r>
            <a:r>
              <a:rPr lang="es-ES" dirty="0"/>
              <a:t> = el tamaño de las palabras que serán mostradas en la gráfico de la nube.</a:t>
            </a:r>
          </a:p>
          <a:p>
            <a:pPr lvl="1"/>
            <a:r>
              <a:rPr lang="es-ES" dirty="0"/>
              <a:t>color = será el color de las palabras.</a:t>
            </a:r>
          </a:p>
          <a:p>
            <a:pPr lvl="1"/>
            <a:r>
              <a:rPr lang="es-ES" dirty="0" err="1"/>
              <a:t>backgroundcolor</a:t>
            </a:r>
            <a:r>
              <a:rPr lang="es-ES" dirty="0"/>
              <a:t> = para ajustar el color de fonde del </a:t>
            </a:r>
            <a:r>
              <a:rPr lang="es-ES" dirty="0" err="1"/>
              <a:t>gŕafico</a:t>
            </a:r>
            <a:r>
              <a:rPr lang="es-ES" dirty="0"/>
              <a:t>.</a:t>
            </a:r>
          </a:p>
          <a:p>
            <a:pPr lvl="1"/>
            <a:r>
              <a:rPr lang="es-ES" dirty="0" err="1"/>
              <a:t>shape</a:t>
            </a:r>
            <a:r>
              <a:rPr lang="es-ES" dirty="0"/>
              <a:t> = la forma que tendrá la nube de palabras (</a:t>
            </a:r>
            <a:r>
              <a:rPr lang="es-ES" dirty="0" err="1"/>
              <a:t>star</a:t>
            </a:r>
            <a:r>
              <a:rPr lang="es-ES" dirty="0"/>
              <a:t>, </a:t>
            </a:r>
            <a:r>
              <a:rPr lang="es-ES" dirty="0" err="1"/>
              <a:t>cardioid</a:t>
            </a:r>
            <a:r>
              <a:rPr lang="es-ES" dirty="0"/>
              <a:t>, </a:t>
            </a:r>
            <a:r>
              <a:rPr lang="es-ES" dirty="0" err="1"/>
              <a:t>circle</a:t>
            </a:r>
            <a:r>
              <a:rPr lang="es-ES" dirty="0"/>
              <a:t>, </a:t>
            </a:r>
            <a:r>
              <a:rPr lang="es-ES" dirty="0" err="1"/>
              <a:t>triangle</a:t>
            </a:r>
            <a:r>
              <a:rPr lang="es-ES" dirty="0"/>
              <a:t>, …).</a:t>
            </a:r>
          </a:p>
          <a:p>
            <a:pPr lvl="1"/>
            <a:r>
              <a:rPr lang="es-ES" dirty="0"/>
              <a:t>min/</a:t>
            </a:r>
            <a:r>
              <a:rPr lang="es-ES" dirty="0" err="1"/>
              <a:t>max</a:t>
            </a:r>
            <a:r>
              <a:rPr lang="es-ES" dirty="0"/>
              <a:t> </a:t>
            </a:r>
            <a:r>
              <a:rPr lang="es-ES" dirty="0" err="1"/>
              <a:t>rotation</a:t>
            </a:r>
            <a:r>
              <a:rPr lang="es-ES" dirty="0"/>
              <a:t> = el ángulo de rotación de las palabras.</a:t>
            </a:r>
            <a:endParaRPr lang="es-CO" dirty="0"/>
          </a:p>
        </p:txBody>
      </p:sp>
    </p:spTree>
    <p:extLst>
      <p:ext uri="{BB962C8B-B14F-4D97-AF65-F5344CB8AC3E}">
        <p14:creationId xmlns:p14="http://schemas.microsoft.com/office/powerpoint/2010/main" val="279936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CF4463-6B4A-1918-B052-D46890171155}"/>
              </a:ext>
            </a:extLst>
          </p:cNvPr>
          <p:cNvSpPr>
            <a:spLocks noGrp="1"/>
          </p:cNvSpPr>
          <p:nvPr>
            <p:ph type="title"/>
          </p:nvPr>
        </p:nvSpPr>
        <p:spPr/>
        <p:txBody>
          <a:bodyPr/>
          <a:lstStyle/>
          <a:p>
            <a:r>
              <a:rPr lang="es-ES" b="0" i="0" dirty="0">
                <a:effectLst/>
                <a:latin typeface="Söhne"/>
              </a:rPr>
              <a:t>Conclusión</a:t>
            </a:r>
            <a:endParaRPr lang="es-CO" dirty="0"/>
          </a:p>
        </p:txBody>
      </p:sp>
      <p:sp>
        <p:nvSpPr>
          <p:cNvPr id="3" name="Marcador de contenido 2">
            <a:extLst>
              <a:ext uri="{FF2B5EF4-FFF2-40B4-BE49-F238E27FC236}">
                <a16:creationId xmlns:a16="http://schemas.microsoft.com/office/drawing/2014/main" id="{D6788181-3351-DDC1-E23C-D74A31AB14BA}"/>
              </a:ext>
            </a:extLst>
          </p:cNvPr>
          <p:cNvSpPr>
            <a:spLocks noGrp="1"/>
          </p:cNvSpPr>
          <p:nvPr>
            <p:ph idx="1"/>
          </p:nvPr>
        </p:nvSpPr>
        <p:spPr/>
        <p:txBody>
          <a:bodyPr/>
          <a:lstStyle/>
          <a:p>
            <a:pPr marL="0" indent="0" algn="l">
              <a:buNone/>
            </a:pPr>
            <a:r>
              <a:rPr lang="es-ES" b="0" i="0" dirty="0">
                <a:effectLst/>
                <a:latin typeface="Söhne"/>
              </a:rPr>
              <a:t>Mediante este análisis textual y visual, hemos logrado identificar las frases clave y realizar un estudio detallado de una obra literaria. El uso de técnicas de procesamiento de texto y visualización de datos nos ha permitido comprender mejor la temática y el contenido de la obra, proporcionándonos una visión más completa y enriquecedora de la misma. Además, la representación gráfica de palabras clave nos ha brindado una forma más intuitiva de interpretar la información.</a:t>
            </a:r>
          </a:p>
          <a:p>
            <a:endParaRPr lang="es-CO" dirty="0"/>
          </a:p>
        </p:txBody>
      </p:sp>
    </p:spTree>
    <p:extLst>
      <p:ext uri="{BB962C8B-B14F-4D97-AF65-F5344CB8AC3E}">
        <p14:creationId xmlns:p14="http://schemas.microsoft.com/office/powerpoint/2010/main" val="13572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7F4A4-8429-4E77-3E56-2D65B5E32485}"/>
              </a:ext>
            </a:extLst>
          </p:cNvPr>
          <p:cNvSpPr>
            <a:spLocks noGrp="1"/>
          </p:cNvSpPr>
          <p:nvPr>
            <p:ph type="title"/>
          </p:nvPr>
        </p:nvSpPr>
        <p:spPr/>
        <p:txBody>
          <a:bodyPr/>
          <a:lstStyle/>
          <a:p>
            <a:r>
              <a:rPr lang="es-ES" dirty="0"/>
              <a:t>Nos despedimos </a:t>
            </a:r>
            <a:endParaRPr lang="es-CO" dirty="0"/>
          </a:p>
        </p:txBody>
      </p:sp>
      <p:sp>
        <p:nvSpPr>
          <p:cNvPr id="3" name="Marcador de contenido 2">
            <a:extLst>
              <a:ext uri="{FF2B5EF4-FFF2-40B4-BE49-F238E27FC236}">
                <a16:creationId xmlns:a16="http://schemas.microsoft.com/office/drawing/2014/main" id="{54A74009-E634-BDCA-E043-FD26F6C7727B}"/>
              </a:ext>
            </a:extLst>
          </p:cNvPr>
          <p:cNvSpPr>
            <a:spLocks noGrp="1"/>
          </p:cNvSpPr>
          <p:nvPr>
            <p:ph idx="1"/>
          </p:nvPr>
        </p:nvSpPr>
        <p:spPr/>
        <p:txBody>
          <a:bodyPr>
            <a:normAutofit/>
          </a:bodyPr>
          <a:lstStyle/>
          <a:p>
            <a:pPr algn="l"/>
            <a:r>
              <a:rPr lang="es-ES" b="0" i="0" dirty="0">
                <a:effectLst/>
                <a:latin typeface="Söhne"/>
              </a:rPr>
              <a:t>Así que, valientes guerreros, recuerden que antes de enfrentarse al fragor de la batalla, el conocimiento es su aliado más poderoso. Armados con información y sabiduría, estarán listos para enfrentar cualquier desafío y alcanzar la gloria.</a:t>
            </a:r>
          </a:p>
        </p:txBody>
      </p:sp>
    </p:spTree>
    <p:extLst>
      <p:ext uri="{BB962C8B-B14F-4D97-AF65-F5344CB8AC3E}">
        <p14:creationId xmlns:p14="http://schemas.microsoft.com/office/powerpoint/2010/main" val="1412980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CF13E-736E-3A27-E820-834810576FF8}"/>
              </a:ext>
            </a:extLst>
          </p:cNvPr>
          <p:cNvSpPr>
            <a:spLocks noGrp="1"/>
          </p:cNvSpPr>
          <p:nvPr>
            <p:ph type="title"/>
          </p:nvPr>
        </p:nvSpPr>
        <p:spPr>
          <a:xfrm>
            <a:off x="838200" y="2766218"/>
            <a:ext cx="10515600" cy="1325563"/>
          </a:xfrm>
        </p:spPr>
        <p:txBody>
          <a:bodyPr>
            <a:normAutofit fontScale="90000"/>
          </a:bodyPr>
          <a:lstStyle/>
          <a:p>
            <a:pPr algn="ctr"/>
            <a:br>
              <a:rPr lang="es-CO" dirty="0"/>
            </a:br>
            <a:r>
              <a:rPr lang="es-ES" b="0" i="0" dirty="0">
                <a:effectLst/>
                <a:latin typeface="Söhne"/>
              </a:rPr>
              <a:t>¡Que la fuerza del saber los guíe hacia la victoria! ¡Adelante a la batalla!</a:t>
            </a:r>
            <a:br>
              <a:rPr lang="es-ES" b="0" i="0" dirty="0">
                <a:solidFill>
                  <a:srgbClr val="374151"/>
                </a:solidFill>
                <a:effectLst/>
                <a:latin typeface="Söhne"/>
              </a:rPr>
            </a:br>
            <a:endParaRPr lang="es-CO" dirty="0"/>
          </a:p>
        </p:txBody>
      </p:sp>
    </p:spTree>
    <p:extLst>
      <p:ext uri="{BB962C8B-B14F-4D97-AF65-F5344CB8AC3E}">
        <p14:creationId xmlns:p14="http://schemas.microsoft.com/office/powerpoint/2010/main" val="139981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969B5-3AC7-312B-5DD7-002CD0289A08}"/>
              </a:ext>
            </a:extLst>
          </p:cNvPr>
          <p:cNvSpPr>
            <a:spLocks noGrp="1"/>
          </p:cNvSpPr>
          <p:nvPr>
            <p:ph type="title"/>
          </p:nvPr>
        </p:nvSpPr>
        <p:spPr/>
        <p:txBody>
          <a:bodyPr>
            <a:noAutofit/>
          </a:bodyPr>
          <a:lstStyle/>
          <a:p>
            <a:r>
              <a:rPr lang="es-ES" sz="2800" dirty="0">
                <a:latin typeface="Trebuchet MS (Títulos)"/>
              </a:rPr>
              <a:t>¡Bienvenidos, guerreros intrépidos, a esta breve presentación sobre el poder del conocimiento antes de entrar en batalla!</a:t>
            </a:r>
          </a:p>
        </p:txBody>
      </p:sp>
      <p:sp>
        <p:nvSpPr>
          <p:cNvPr id="3" name="Marcador de contenido 2">
            <a:extLst>
              <a:ext uri="{FF2B5EF4-FFF2-40B4-BE49-F238E27FC236}">
                <a16:creationId xmlns:a16="http://schemas.microsoft.com/office/drawing/2014/main" id="{0CCF34D4-07A4-AF47-6B4C-E8C14B37CBBA}"/>
              </a:ext>
            </a:extLst>
          </p:cNvPr>
          <p:cNvSpPr>
            <a:spLocks noGrp="1"/>
          </p:cNvSpPr>
          <p:nvPr>
            <p:ph idx="1"/>
          </p:nvPr>
        </p:nvSpPr>
        <p:spPr/>
        <p:txBody>
          <a:bodyPr/>
          <a:lstStyle/>
          <a:p>
            <a:r>
              <a:rPr lang="es-ES" dirty="0">
                <a:latin typeface="Söhne"/>
              </a:rPr>
              <a:t>¡</a:t>
            </a:r>
            <a:r>
              <a:rPr lang="es-ES" dirty="0">
                <a:latin typeface="Trebuchet MS (Títulos)"/>
              </a:rPr>
              <a:t>Hola a todos! Hoy quiero </a:t>
            </a:r>
            <a:r>
              <a:rPr lang="es-ES" dirty="0" err="1">
                <a:latin typeface="Trebuchet MS (Títulos)"/>
              </a:rPr>
              <a:t>compartiles</a:t>
            </a:r>
            <a:r>
              <a:rPr lang="es-ES" dirty="0">
                <a:latin typeface="Trebuchet MS (Títulos)"/>
              </a:rPr>
              <a:t> la obra el arte de la guerra de </a:t>
            </a:r>
            <a:r>
              <a:rPr lang="es-ES" dirty="0" err="1">
                <a:latin typeface="Trebuchet MS (Títulos)"/>
              </a:rPr>
              <a:t>sun</a:t>
            </a:r>
            <a:r>
              <a:rPr lang="es-ES" dirty="0">
                <a:latin typeface="Trebuchet MS (Títulos)"/>
              </a:rPr>
              <a:t> </a:t>
            </a:r>
            <a:r>
              <a:rPr lang="es-ES" dirty="0" err="1">
                <a:latin typeface="Trebuchet MS (Títulos)"/>
              </a:rPr>
              <a:t>tzu</a:t>
            </a:r>
            <a:r>
              <a:rPr lang="es-ES" dirty="0">
                <a:latin typeface="Trebuchet MS (Títulos)"/>
              </a:rPr>
              <a:t>, la diferencia entre la victoria y la derrota a menudo radica en el conocimiento que poseemos.</a:t>
            </a:r>
          </a:p>
          <a:p>
            <a:endParaRPr lang="es-CO" dirty="0"/>
          </a:p>
        </p:txBody>
      </p:sp>
    </p:spTree>
    <p:extLst>
      <p:ext uri="{BB962C8B-B14F-4D97-AF65-F5344CB8AC3E}">
        <p14:creationId xmlns:p14="http://schemas.microsoft.com/office/powerpoint/2010/main" val="67697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E47EE-2B90-799A-E1EE-50DF4606D8E6}"/>
              </a:ext>
            </a:extLst>
          </p:cNvPr>
          <p:cNvSpPr>
            <a:spLocks noGrp="1"/>
          </p:cNvSpPr>
          <p:nvPr>
            <p:ph type="title"/>
          </p:nvPr>
        </p:nvSpPr>
        <p:spPr/>
        <p:txBody>
          <a:bodyPr/>
          <a:lstStyle/>
          <a:p>
            <a:r>
              <a:rPr lang="es-ES" b="0" i="0" dirty="0">
                <a:effectLst/>
                <a:latin typeface="Söhne"/>
              </a:rPr>
              <a:t>Introducción</a:t>
            </a:r>
            <a:endParaRPr lang="es-CO" dirty="0"/>
          </a:p>
        </p:txBody>
      </p:sp>
      <p:sp>
        <p:nvSpPr>
          <p:cNvPr id="3" name="Marcador de contenido 2">
            <a:extLst>
              <a:ext uri="{FF2B5EF4-FFF2-40B4-BE49-F238E27FC236}">
                <a16:creationId xmlns:a16="http://schemas.microsoft.com/office/drawing/2014/main" id="{BB3D7775-B28F-9DC2-15DB-1DBC330C8F87}"/>
              </a:ext>
            </a:extLst>
          </p:cNvPr>
          <p:cNvSpPr>
            <a:spLocks noGrp="1"/>
          </p:cNvSpPr>
          <p:nvPr>
            <p:ph idx="1"/>
          </p:nvPr>
        </p:nvSpPr>
        <p:spPr/>
        <p:txBody>
          <a:bodyPr/>
          <a:lstStyle/>
          <a:p>
            <a:pPr algn="l"/>
            <a:r>
              <a:rPr lang="es-ES" b="0" i="0" dirty="0">
                <a:effectLst/>
                <a:latin typeface="Söhne"/>
              </a:rPr>
              <a:t>En el presente trabajo, abordaremos el análisis de una obra literaria utilizando técnicas de procesamiento de texto y visualización de datos. Nuestro objetivo es identificar las frases clave y realizar un estudio detallado de las mismas para comprender mejor la temática y el contenido de la obra.</a:t>
            </a:r>
          </a:p>
          <a:p>
            <a:endParaRPr lang="es-CO" dirty="0"/>
          </a:p>
        </p:txBody>
      </p:sp>
    </p:spTree>
    <p:extLst>
      <p:ext uri="{BB962C8B-B14F-4D97-AF65-F5344CB8AC3E}">
        <p14:creationId xmlns:p14="http://schemas.microsoft.com/office/powerpoint/2010/main" val="263175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C0C90-C9D0-94D7-AF55-710D46081966}"/>
              </a:ext>
            </a:extLst>
          </p:cNvPr>
          <p:cNvSpPr>
            <a:spLocks noGrp="1"/>
          </p:cNvSpPr>
          <p:nvPr>
            <p:ph type="title"/>
          </p:nvPr>
        </p:nvSpPr>
        <p:spPr/>
        <p:txBody>
          <a:bodyPr/>
          <a:lstStyle/>
          <a:p>
            <a:r>
              <a:rPr lang="es-ES" dirty="0"/>
              <a:t>Resolución </a:t>
            </a:r>
            <a:endParaRPr lang="es-CO" dirty="0"/>
          </a:p>
        </p:txBody>
      </p:sp>
      <p:sp>
        <p:nvSpPr>
          <p:cNvPr id="3" name="Marcador de contenido 2">
            <a:extLst>
              <a:ext uri="{FF2B5EF4-FFF2-40B4-BE49-F238E27FC236}">
                <a16:creationId xmlns:a16="http://schemas.microsoft.com/office/drawing/2014/main" id="{2B47B89A-1841-B840-88E8-724F546A8D43}"/>
              </a:ext>
            </a:extLst>
          </p:cNvPr>
          <p:cNvSpPr>
            <a:spLocks noGrp="1"/>
          </p:cNvSpPr>
          <p:nvPr>
            <p:ph idx="1"/>
          </p:nvPr>
        </p:nvSpPr>
        <p:spPr/>
        <p:txBody>
          <a:bodyPr>
            <a:normAutofit lnSpcReduction="10000"/>
          </a:bodyPr>
          <a:lstStyle/>
          <a:p>
            <a:pPr algn="l"/>
            <a:r>
              <a:rPr lang="es-ES" b="0" i="0" dirty="0">
                <a:effectLst/>
                <a:latin typeface="Söhne"/>
              </a:rPr>
              <a:t>Paso 1: Obtención y preparación del texto</a:t>
            </a:r>
          </a:p>
          <a:p>
            <a:pPr algn="l"/>
            <a:r>
              <a:rPr lang="es-ES" b="0" i="0" dirty="0">
                <a:effectLst/>
                <a:latin typeface="Söhne"/>
              </a:rPr>
              <a:t>Para iniciar nuestro análisis, escaneamos el archivo de la obra en formato </a:t>
            </a:r>
            <a:r>
              <a:rPr lang="es-ES" b="0" i="0" dirty="0" err="1">
                <a:effectLst/>
                <a:latin typeface="Söhne"/>
              </a:rPr>
              <a:t>txt</a:t>
            </a:r>
            <a:r>
              <a:rPr lang="es-ES" b="0" i="0" dirty="0">
                <a:effectLst/>
                <a:latin typeface="Söhne"/>
              </a:rPr>
              <a:t>. Utilizamos la función "</a:t>
            </a:r>
            <a:r>
              <a:rPr lang="es-ES" b="0" i="0" dirty="0" err="1">
                <a:effectLst/>
                <a:latin typeface="Söhne"/>
              </a:rPr>
              <a:t>scan</a:t>
            </a:r>
            <a:r>
              <a:rPr lang="es-ES" b="0" i="0" dirty="0">
                <a:effectLst/>
                <a:latin typeface="Söhne"/>
              </a:rPr>
              <a:t>" para leer el archivo y guardamos su contenido en la variable "</a:t>
            </a:r>
            <a:r>
              <a:rPr lang="es-ES" b="0" i="0" dirty="0" err="1">
                <a:effectLst/>
                <a:latin typeface="Söhne"/>
              </a:rPr>
              <a:t>text.v</a:t>
            </a:r>
            <a:r>
              <a:rPr lang="es-ES" b="0" i="0" dirty="0">
                <a:effectLst/>
                <a:latin typeface="Söhne"/>
              </a:rPr>
              <a:t>". Luego, identificamos la posición en la que comienza la obra y la posición en la que finaliza para extraer el contenido relevante y guardarlo en las variables "</a:t>
            </a:r>
            <a:r>
              <a:rPr lang="es-ES" b="0" i="0" dirty="0" err="1">
                <a:effectLst/>
                <a:latin typeface="Söhne"/>
              </a:rPr>
              <a:t>start.v</a:t>
            </a:r>
            <a:r>
              <a:rPr lang="es-ES" b="0" i="0" dirty="0">
                <a:effectLst/>
                <a:latin typeface="Söhne"/>
              </a:rPr>
              <a:t>" y "</a:t>
            </a:r>
            <a:r>
              <a:rPr lang="es-ES" b="0" i="0" dirty="0" err="1">
                <a:effectLst/>
                <a:latin typeface="Söhne"/>
              </a:rPr>
              <a:t>end.v</a:t>
            </a:r>
            <a:r>
              <a:rPr lang="es-ES" b="0" i="0" dirty="0">
                <a:effectLst/>
                <a:latin typeface="Söhne"/>
              </a:rPr>
              <a:t>", respectivamente.</a:t>
            </a:r>
          </a:p>
          <a:p>
            <a:pPr algn="l"/>
            <a:r>
              <a:rPr lang="es-ES" b="0" i="0" dirty="0">
                <a:effectLst/>
                <a:latin typeface="Söhne"/>
              </a:rPr>
              <a:t>Además, guardamos el metadato del inicio y final de la obra, es decir, las líneas donde comienza el primer capítulo y finaliza el texto, respectivamente. Esta información nos será útil para una correcta segmentación del texto.</a:t>
            </a:r>
          </a:p>
          <a:p>
            <a:endParaRPr lang="es-CO" dirty="0"/>
          </a:p>
        </p:txBody>
      </p:sp>
    </p:spTree>
    <p:extLst>
      <p:ext uri="{BB962C8B-B14F-4D97-AF65-F5344CB8AC3E}">
        <p14:creationId xmlns:p14="http://schemas.microsoft.com/office/powerpoint/2010/main" val="232360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802732-E19B-BA61-B191-750E61AE86AD}"/>
              </a:ext>
            </a:extLst>
          </p:cNvPr>
          <p:cNvSpPr>
            <a:spLocks noGrp="1"/>
          </p:cNvSpPr>
          <p:nvPr>
            <p:ph type="title"/>
          </p:nvPr>
        </p:nvSpPr>
        <p:spPr/>
        <p:txBody>
          <a:bodyPr/>
          <a:lstStyle/>
          <a:p>
            <a:r>
              <a:rPr lang="es-ES" dirty="0"/>
              <a:t>Resolución</a:t>
            </a:r>
            <a:endParaRPr lang="es-CO" dirty="0"/>
          </a:p>
        </p:txBody>
      </p:sp>
      <p:sp>
        <p:nvSpPr>
          <p:cNvPr id="3" name="Marcador de contenido 2">
            <a:extLst>
              <a:ext uri="{FF2B5EF4-FFF2-40B4-BE49-F238E27FC236}">
                <a16:creationId xmlns:a16="http://schemas.microsoft.com/office/drawing/2014/main" id="{2F0D9A47-2112-51F7-56DE-9EFDD674FF5D}"/>
              </a:ext>
            </a:extLst>
          </p:cNvPr>
          <p:cNvSpPr>
            <a:spLocks noGrp="1"/>
          </p:cNvSpPr>
          <p:nvPr>
            <p:ph idx="1"/>
          </p:nvPr>
        </p:nvSpPr>
        <p:spPr/>
        <p:txBody>
          <a:bodyPr>
            <a:normAutofit/>
          </a:bodyPr>
          <a:lstStyle/>
          <a:p>
            <a:pPr algn="l"/>
            <a:r>
              <a:rPr lang="es-ES" b="0" i="0" dirty="0">
                <a:effectLst/>
                <a:latin typeface="Söhne"/>
              </a:rPr>
              <a:t>Paso 2: Segmentación y procesamiento del texto</a:t>
            </a:r>
          </a:p>
          <a:p>
            <a:pPr algn="l"/>
            <a:r>
              <a:rPr lang="es-ES" b="0" i="0" dirty="0">
                <a:effectLst/>
                <a:latin typeface="Söhne"/>
              </a:rPr>
              <a:t>Con el contenido relevante en una sola línea, convertimos el texto completo a minúsculas para homogeneizar las palabras y facilitar su identificación. Luego, realizamos un salto de línea cada vez que encontramos un punto (.) para dividir el texto en frases, lo que nos permitirá analizarlas de forma individual.</a:t>
            </a:r>
          </a:p>
          <a:p>
            <a:pPr algn="l"/>
            <a:r>
              <a:rPr lang="es-ES" b="0" i="0" dirty="0">
                <a:effectLst/>
                <a:latin typeface="Söhne"/>
              </a:rPr>
              <a:t>Luego </a:t>
            </a:r>
            <a:r>
              <a:rPr lang="es-ES" b="0" i="0" dirty="0" err="1">
                <a:effectLst/>
                <a:latin typeface="Söhne"/>
              </a:rPr>
              <a:t>impriminos</a:t>
            </a:r>
            <a:r>
              <a:rPr lang="es-ES" b="0" i="0" dirty="0">
                <a:effectLst/>
                <a:latin typeface="Söhne"/>
              </a:rPr>
              <a:t> cada frase capturada entre los saltos de línea que contenga la palabra "conocer"</a:t>
            </a:r>
          </a:p>
          <a:p>
            <a:endParaRPr lang="es-CO" dirty="0"/>
          </a:p>
        </p:txBody>
      </p:sp>
    </p:spTree>
    <p:extLst>
      <p:ext uri="{BB962C8B-B14F-4D97-AF65-F5344CB8AC3E}">
        <p14:creationId xmlns:p14="http://schemas.microsoft.com/office/powerpoint/2010/main" val="293312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9A662-B0E6-9CE7-7478-4C052501596A}"/>
              </a:ext>
            </a:extLst>
          </p:cNvPr>
          <p:cNvSpPr>
            <a:spLocks noGrp="1"/>
          </p:cNvSpPr>
          <p:nvPr>
            <p:ph type="title"/>
          </p:nvPr>
        </p:nvSpPr>
        <p:spPr/>
        <p:txBody>
          <a:bodyPr/>
          <a:lstStyle/>
          <a:p>
            <a:r>
              <a:rPr lang="es-ES" dirty="0"/>
              <a:t>Resolución</a:t>
            </a:r>
            <a:endParaRPr lang="es-CO" dirty="0"/>
          </a:p>
        </p:txBody>
      </p:sp>
      <p:sp>
        <p:nvSpPr>
          <p:cNvPr id="3" name="Marcador de contenido 2">
            <a:extLst>
              <a:ext uri="{FF2B5EF4-FFF2-40B4-BE49-F238E27FC236}">
                <a16:creationId xmlns:a16="http://schemas.microsoft.com/office/drawing/2014/main" id="{33510DAD-E102-BE18-A4EF-56E353A3C003}"/>
              </a:ext>
            </a:extLst>
          </p:cNvPr>
          <p:cNvSpPr>
            <a:spLocks noGrp="1"/>
          </p:cNvSpPr>
          <p:nvPr>
            <p:ph idx="1"/>
          </p:nvPr>
        </p:nvSpPr>
        <p:spPr/>
        <p:txBody>
          <a:bodyPr>
            <a:normAutofit/>
          </a:bodyPr>
          <a:lstStyle/>
          <a:p>
            <a:pPr algn="l"/>
            <a:r>
              <a:rPr lang="es-ES" b="0" i="0" dirty="0">
                <a:effectLst/>
                <a:latin typeface="Söhne"/>
              </a:rPr>
              <a:t>Paso 3: Visualización de datos</a:t>
            </a:r>
          </a:p>
          <a:p>
            <a:r>
              <a:rPr lang="es-ES" b="0" i="0" dirty="0">
                <a:effectLst/>
                <a:latin typeface="Söhne"/>
              </a:rPr>
              <a:t>Además, creamos una tabla de capítulos, indicando su posición y la línea donde comienzan, lo que nos dará una visión general de la estructura de la obra.</a:t>
            </a:r>
          </a:p>
          <a:p>
            <a:pPr algn="l"/>
            <a:r>
              <a:rPr lang="es-ES" b="0" i="0" dirty="0">
                <a:effectLst/>
                <a:latin typeface="Söhne"/>
              </a:rPr>
              <a:t>En este punto, exploramos la creación de diagramas de barras para representar información relevante sobre palabras clave que podrían estar presentes en el texto. Para realizar esta tarea, utilizaremos las librerías ggplot2 y wordcloud2, que nos permitirán visualizar de manera efectiva y atractiva las palabras más relevantes del texto.</a:t>
            </a:r>
          </a:p>
          <a:p>
            <a:endParaRPr lang="es-CO" dirty="0"/>
          </a:p>
        </p:txBody>
      </p:sp>
    </p:spTree>
    <p:extLst>
      <p:ext uri="{BB962C8B-B14F-4D97-AF65-F5344CB8AC3E}">
        <p14:creationId xmlns:p14="http://schemas.microsoft.com/office/powerpoint/2010/main" val="166549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96EEA-FD12-4840-9623-1D382B3B1217}"/>
              </a:ext>
            </a:extLst>
          </p:cNvPr>
          <p:cNvSpPr>
            <a:spLocks noGrp="1"/>
          </p:cNvSpPr>
          <p:nvPr>
            <p:ph type="title"/>
          </p:nvPr>
        </p:nvSpPr>
        <p:spPr/>
        <p:txBody>
          <a:bodyPr>
            <a:normAutofit/>
          </a:bodyPr>
          <a:lstStyle/>
          <a:p>
            <a:r>
              <a:rPr lang="es-ES" sz="2800" dirty="0">
                <a:latin typeface="Trebuchet MS (Títulos)"/>
              </a:rPr>
              <a:t>Librería </a:t>
            </a:r>
            <a:r>
              <a:rPr lang="es-ES" sz="2800" b="0" i="0" dirty="0">
                <a:effectLst/>
                <a:latin typeface="Trebuchet MS (Títulos)"/>
              </a:rPr>
              <a:t>ggplot2</a:t>
            </a:r>
            <a:endParaRPr lang="es-CO" sz="2800" dirty="0">
              <a:latin typeface="Trebuchet MS (Títulos)"/>
            </a:endParaRPr>
          </a:p>
        </p:txBody>
      </p:sp>
      <p:sp>
        <p:nvSpPr>
          <p:cNvPr id="3" name="Marcador de contenido 2">
            <a:extLst>
              <a:ext uri="{FF2B5EF4-FFF2-40B4-BE49-F238E27FC236}">
                <a16:creationId xmlns:a16="http://schemas.microsoft.com/office/drawing/2014/main" id="{E6D5669C-089E-8FFC-6554-7E1E2200D050}"/>
              </a:ext>
            </a:extLst>
          </p:cNvPr>
          <p:cNvSpPr>
            <a:spLocks noGrp="1"/>
          </p:cNvSpPr>
          <p:nvPr>
            <p:ph idx="1"/>
          </p:nvPr>
        </p:nvSpPr>
        <p:spPr>
          <a:xfrm>
            <a:off x="680321" y="2336873"/>
            <a:ext cx="9613861" cy="4156206"/>
          </a:xfrm>
        </p:spPr>
        <p:txBody>
          <a:bodyPr>
            <a:normAutofit/>
          </a:bodyPr>
          <a:lstStyle/>
          <a:p>
            <a:pPr marL="0" indent="0">
              <a:buNone/>
            </a:pPr>
            <a:r>
              <a:rPr lang="es-ES" b="0" i="0" dirty="0">
                <a:effectLst/>
                <a:latin typeface="Trebuchet MS (Títulos)"/>
              </a:rPr>
              <a:t>ggplot2 es un sistema para crear gráficos declarativamente, basado en </a:t>
            </a:r>
            <a:r>
              <a:rPr lang="es-ES" b="0" i="0" u="sng" dirty="0" err="1">
                <a:effectLst/>
                <a:latin typeface="Trebuchet MS (Títulos)"/>
                <a:hlinkClick r:id="rId2">
                  <a:extLst>
                    <a:ext uri="{A12FA001-AC4F-418D-AE19-62706E023703}">
                      <ahyp:hlinkClr xmlns:ahyp="http://schemas.microsoft.com/office/drawing/2018/hyperlinkcolor" val="tx"/>
                    </a:ext>
                  </a:extLst>
                </a:hlinkClick>
              </a:rPr>
              <a:t>The</a:t>
            </a:r>
            <a:r>
              <a:rPr lang="es-ES" b="0" i="0" u="sng" dirty="0">
                <a:effectLst/>
                <a:latin typeface="Trebuchet MS (Títulos)"/>
                <a:hlinkClick r:id="rId2">
                  <a:extLst>
                    <a:ext uri="{A12FA001-AC4F-418D-AE19-62706E023703}">
                      <ahyp:hlinkClr xmlns:ahyp="http://schemas.microsoft.com/office/drawing/2018/hyperlinkcolor" val="tx"/>
                    </a:ext>
                  </a:extLst>
                </a:hlinkClick>
              </a:rPr>
              <a:t> </a:t>
            </a:r>
            <a:r>
              <a:rPr lang="es-ES" b="0" i="0" u="sng" dirty="0" err="1">
                <a:effectLst/>
                <a:latin typeface="Trebuchet MS (Títulos)"/>
                <a:hlinkClick r:id="rId2">
                  <a:extLst>
                    <a:ext uri="{A12FA001-AC4F-418D-AE19-62706E023703}">
                      <ahyp:hlinkClr xmlns:ahyp="http://schemas.microsoft.com/office/drawing/2018/hyperlinkcolor" val="tx"/>
                    </a:ext>
                  </a:extLst>
                </a:hlinkClick>
              </a:rPr>
              <a:t>Grammar</a:t>
            </a:r>
            <a:r>
              <a:rPr lang="es-ES" b="0" i="0" u="sng" dirty="0">
                <a:effectLst/>
                <a:latin typeface="Trebuchet MS (Títulos)"/>
                <a:hlinkClick r:id="rId2">
                  <a:extLst>
                    <a:ext uri="{A12FA001-AC4F-418D-AE19-62706E023703}">
                      <ahyp:hlinkClr xmlns:ahyp="http://schemas.microsoft.com/office/drawing/2018/hyperlinkcolor" val="tx"/>
                    </a:ext>
                  </a:extLst>
                </a:hlinkClick>
              </a:rPr>
              <a:t> </a:t>
            </a:r>
            <a:r>
              <a:rPr lang="es-ES" b="0" i="0" u="sng" dirty="0" err="1">
                <a:effectLst/>
                <a:latin typeface="Trebuchet MS (Títulos)"/>
                <a:hlinkClick r:id="rId2">
                  <a:extLst>
                    <a:ext uri="{A12FA001-AC4F-418D-AE19-62706E023703}">
                      <ahyp:hlinkClr xmlns:ahyp="http://schemas.microsoft.com/office/drawing/2018/hyperlinkcolor" val="tx"/>
                    </a:ext>
                  </a:extLst>
                </a:hlinkClick>
              </a:rPr>
              <a:t>of</a:t>
            </a:r>
            <a:r>
              <a:rPr lang="es-ES" b="0" i="0" u="sng" dirty="0">
                <a:effectLst/>
                <a:latin typeface="Trebuchet MS (Títulos)"/>
                <a:hlinkClick r:id="rId2">
                  <a:extLst>
                    <a:ext uri="{A12FA001-AC4F-418D-AE19-62706E023703}">
                      <ahyp:hlinkClr xmlns:ahyp="http://schemas.microsoft.com/office/drawing/2018/hyperlinkcolor" val="tx"/>
                    </a:ext>
                  </a:extLst>
                </a:hlinkClick>
              </a:rPr>
              <a:t> </a:t>
            </a:r>
            <a:r>
              <a:rPr lang="es-ES" b="0" i="0" u="sng" dirty="0" err="1">
                <a:effectLst/>
                <a:latin typeface="Trebuchet MS (Títulos)"/>
                <a:hlinkClick r:id="rId2">
                  <a:extLst>
                    <a:ext uri="{A12FA001-AC4F-418D-AE19-62706E023703}">
                      <ahyp:hlinkClr xmlns:ahyp="http://schemas.microsoft.com/office/drawing/2018/hyperlinkcolor" val="tx"/>
                    </a:ext>
                  </a:extLst>
                </a:hlinkClick>
              </a:rPr>
              <a:t>Graphics</a:t>
            </a:r>
            <a:r>
              <a:rPr lang="es-ES" b="0" i="0" dirty="0">
                <a:effectLst/>
                <a:latin typeface="Trebuchet MS (Títulos)"/>
              </a:rPr>
              <a:t> . Usted proporciona los datos, le dice a ggplot2 cómo asignar variables a la estética, qué primitivas gráficas usar y se ocupa de los detalles.</a:t>
            </a:r>
          </a:p>
          <a:p>
            <a:pPr marL="0" indent="0">
              <a:buNone/>
            </a:pPr>
            <a:endParaRPr lang="es-ES" dirty="0">
              <a:latin typeface="Trebuchet MS (Títulos)"/>
            </a:endParaRPr>
          </a:p>
          <a:p>
            <a:pPr marL="0" indent="0">
              <a:buNone/>
            </a:pPr>
            <a:r>
              <a:rPr lang="es-ES" b="0" i="0" dirty="0">
                <a:effectLst/>
                <a:latin typeface="Trebuchet MS (Títulos)"/>
              </a:rPr>
              <a:t> librería ggplot2:</a:t>
            </a:r>
          </a:p>
          <a:p>
            <a:r>
              <a:rPr lang="es-ES" b="0" i="0" dirty="0" err="1">
                <a:effectLst/>
                <a:latin typeface="Trebuchet MS (Títulos)"/>
              </a:rPr>
              <a:t>instalar.paquetes</a:t>
            </a:r>
            <a:r>
              <a:rPr lang="es-ES" b="0" i="0" dirty="0">
                <a:effectLst/>
                <a:latin typeface="Trebuchet MS (Títulos)"/>
              </a:rPr>
              <a:t>("ggplot2")</a:t>
            </a:r>
          </a:p>
        </p:txBody>
      </p:sp>
    </p:spTree>
    <p:extLst>
      <p:ext uri="{BB962C8B-B14F-4D97-AF65-F5344CB8AC3E}">
        <p14:creationId xmlns:p14="http://schemas.microsoft.com/office/powerpoint/2010/main" val="355670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8969E-AFAA-1D45-7AD9-D78D32FA8AEE}"/>
              </a:ext>
            </a:extLst>
          </p:cNvPr>
          <p:cNvSpPr>
            <a:spLocks noGrp="1"/>
          </p:cNvSpPr>
          <p:nvPr>
            <p:ph type="title"/>
          </p:nvPr>
        </p:nvSpPr>
        <p:spPr/>
        <p:txBody>
          <a:bodyPr>
            <a:normAutofit/>
          </a:bodyPr>
          <a:lstStyle/>
          <a:p>
            <a:r>
              <a:rPr lang="es-MX" sz="2800" dirty="0"/>
              <a:t>Palabra clave </a:t>
            </a:r>
            <a:endParaRPr lang="es-CO" sz="2800" dirty="0"/>
          </a:p>
        </p:txBody>
      </p:sp>
      <p:sp>
        <p:nvSpPr>
          <p:cNvPr id="3" name="Marcador de contenido 2">
            <a:extLst>
              <a:ext uri="{FF2B5EF4-FFF2-40B4-BE49-F238E27FC236}">
                <a16:creationId xmlns:a16="http://schemas.microsoft.com/office/drawing/2014/main" id="{5440D358-AE7B-1376-9EBA-C8ED3DB43F6C}"/>
              </a:ext>
            </a:extLst>
          </p:cNvPr>
          <p:cNvSpPr>
            <a:spLocks noGrp="1"/>
          </p:cNvSpPr>
          <p:nvPr>
            <p:ph idx="1"/>
          </p:nvPr>
        </p:nvSpPr>
        <p:spPr/>
        <p:txBody>
          <a:bodyPr>
            <a:normAutofit/>
          </a:bodyPr>
          <a:lstStyle/>
          <a:p>
            <a:r>
              <a:rPr lang="es-ES" b="0" i="0" dirty="0">
                <a:effectLst/>
                <a:latin typeface="Trebuchet MS (Títulos)"/>
              </a:rPr>
              <a:t>Conocer nuestras propias habilidades y limitaciones nos permite tomar decisiones más acertadas. Saber qué somos buenos nos da confianza para enfrentar nuevos desafíos, mientras que reconocer nuestras debilidades nos permite trabajar en ellas y mejorar.</a:t>
            </a:r>
            <a:endParaRPr lang="es-ES" dirty="0">
              <a:latin typeface="Trebuchet MS (Títulos)"/>
            </a:endParaRPr>
          </a:p>
          <a:p>
            <a:pPr algn="l"/>
            <a:r>
              <a:rPr lang="es-ES" b="0" i="0" dirty="0">
                <a:effectLst/>
                <a:latin typeface="Trebuchet MS (Títulos)"/>
              </a:rPr>
              <a:t>El conocimiento del entorno en el que nos desenvolvemos también es esencial. Saber cómo funcionan las cosas, las reglas del juego y las oportunidades que se presentan nos da una ventaja para tomar decisiones inteligentes y aprovechar las situaciones a nuestro favor.</a:t>
            </a:r>
          </a:p>
          <a:p>
            <a:endParaRPr lang="es-ES" b="0" i="0" dirty="0">
              <a:effectLst/>
              <a:latin typeface="Söhne"/>
            </a:endParaRPr>
          </a:p>
          <a:p>
            <a:pPr algn="l"/>
            <a:endParaRPr lang="es-ES" b="0" i="0" dirty="0">
              <a:effectLst/>
              <a:latin typeface="Söhne"/>
            </a:endParaRPr>
          </a:p>
          <a:p>
            <a:endParaRPr lang="es-CO" dirty="0"/>
          </a:p>
        </p:txBody>
      </p:sp>
    </p:spTree>
    <p:extLst>
      <p:ext uri="{BB962C8B-B14F-4D97-AF65-F5344CB8AC3E}">
        <p14:creationId xmlns:p14="http://schemas.microsoft.com/office/powerpoint/2010/main" val="78250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330A1-FD1E-4F20-DACF-3AFD8FE85805}"/>
              </a:ext>
            </a:extLst>
          </p:cNvPr>
          <p:cNvSpPr>
            <a:spLocks noGrp="1"/>
          </p:cNvSpPr>
          <p:nvPr>
            <p:ph type="title"/>
          </p:nvPr>
        </p:nvSpPr>
        <p:spPr/>
        <p:txBody>
          <a:bodyPr>
            <a:normAutofit/>
          </a:bodyPr>
          <a:lstStyle/>
          <a:p>
            <a:pPr marL="228600" indent="-228600">
              <a:spcBef>
                <a:spcPts val="1000"/>
              </a:spcBef>
              <a:buFont typeface="Arial" panose="020B0604020202020204" pitchFamily="34" charset="0"/>
              <a:buChar char="•"/>
            </a:pPr>
            <a:r>
              <a:rPr lang="es-MX" sz="2800" dirty="0">
                <a:latin typeface="Trebuchet MS (Títulos)"/>
                <a:ea typeface="+mn-ea"/>
                <a:cs typeface="+mn-cs"/>
              </a:rPr>
              <a:t>La vida es una batalla</a:t>
            </a:r>
            <a:endParaRPr lang="es-CO" sz="2800" dirty="0">
              <a:latin typeface="Trebuchet MS (Títulos)"/>
              <a:ea typeface="+mn-ea"/>
              <a:cs typeface="+mn-cs"/>
            </a:endParaRPr>
          </a:p>
        </p:txBody>
      </p:sp>
      <p:sp>
        <p:nvSpPr>
          <p:cNvPr id="3" name="Marcador de contenido 2">
            <a:extLst>
              <a:ext uri="{FF2B5EF4-FFF2-40B4-BE49-F238E27FC236}">
                <a16:creationId xmlns:a16="http://schemas.microsoft.com/office/drawing/2014/main" id="{F3F7B452-6521-1B77-5284-834AF63F229B}"/>
              </a:ext>
            </a:extLst>
          </p:cNvPr>
          <p:cNvSpPr>
            <a:spLocks noGrp="1"/>
          </p:cNvSpPr>
          <p:nvPr>
            <p:ph idx="1"/>
          </p:nvPr>
        </p:nvSpPr>
        <p:spPr/>
        <p:txBody>
          <a:bodyPr>
            <a:normAutofit/>
          </a:bodyPr>
          <a:lstStyle/>
          <a:p>
            <a:pPr algn="l"/>
            <a:r>
              <a:rPr lang="es-ES" dirty="0">
                <a:latin typeface="Trebuchet MS (Títulos)"/>
              </a:rPr>
              <a:t>Imaginen que nuestra vida es como un campo de batalla, lleno de desafíos y obstáculos que debemos superar. En este "campo", el saber es nuestra arma secreta. Cuando enfrentamos problemas o decisiones difíciles, el conocimiento nos proporciona una guía valiosa.</a:t>
            </a:r>
          </a:p>
          <a:p>
            <a:pPr algn="l"/>
            <a:r>
              <a:rPr lang="es-ES" dirty="0">
                <a:latin typeface="Trebuchet MS (Títulos)"/>
              </a:rPr>
              <a:t>Conocer a las personas que nos rodean, entender sus puntos de vista y emociones, nos ayuda a establecer conexiones más fuertes y a resolver conflictos. Al comprender sus fortalezas y debilidades, podemos formar equipos sólidos y apoyarnos mutuamente en momentos de necesidad.</a:t>
            </a:r>
          </a:p>
          <a:p>
            <a:pPr algn="l"/>
            <a:endParaRPr lang="es-ES" b="0" i="0" dirty="0">
              <a:effectLst/>
              <a:latin typeface="Söhne"/>
            </a:endParaRPr>
          </a:p>
          <a:p>
            <a:endParaRPr lang="es-CO" dirty="0"/>
          </a:p>
          <a:p>
            <a:endParaRPr lang="es-CO" dirty="0"/>
          </a:p>
        </p:txBody>
      </p:sp>
    </p:spTree>
    <p:extLst>
      <p:ext uri="{BB962C8B-B14F-4D97-AF65-F5344CB8AC3E}">
        <p14:creationId xmlns:p14="http://schemas.microsoft.com/office/powerpoint/2010/main" val="2138356295"/>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200</TotalTime>
  <Words>1307</Words>
  <Application>Microsoft Office PowerPoint</Application>
  <PresentationFormat>Panorámica</PresentationFormat>
  <Paragraphs>63</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Söhne</vt:lpstr>
      <vt:lpstr>Trebuchet MS</vt:lpstr>
      <vt:lpstr>Trebuchet MS (Títulos)</vt:lpstr>
      <vt:lpstr>Berlín</vt:lpstr>
      <vt:lpstr>¿QUE DEBES CONOCER PARA GANAR CUALQUER BATALLA?</vt:lpstr>
      <vt:lpstr>¡Bienvenidos, guerreros intrépidos, a esta breve presentación sobre el poder del conocimiento antes de entrar en batalla!</vt:lpstr>
      <vt:lpstr>Introducción</vt:lpstr>
      <vt:lpstr>Resolución </vt:lpstr>
      <vt:lpstr>Resolución</vt:lpstr>
      <vt:lpstr>Resolución</vt:lpstr>
      <vt:lpstr>Librería ggplot2</vt:lpstr>
      <vt:lpstr>Palabra clave </vt:lpstr>
      <vt:lpstr>La vida es una batalla</vt:lpstr>
      <vt:lpstr>Sintaxis</vt:lpstr>
      <vt:lpstr>Sintaxis</vt:lpstr>
      <vt:lpstr>Presentación de PowerPoint</vt:lpstr>
      <vt:lpstr>Librería wordcloud2</vt:lpstr>
      <vt:lpstr>Sintaxis</vt:lpstr>
      <vt:lpstr>Conclusión</vt:lpstr>
      <vt:lpstr>Nos despedimos </vt:lpstr>
      <vt:lpstr> ¡Que la fuerza del saber los guíe hacia la victoria! ¡Adelante a la batalla!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DEBES CONOCER PARA GANAR CUALQUER BATALLA?</dc:title>
  <dc:creator>DELL</dc:creator>
  <cp:lastModifiedBy>DELL</cp:lastModifiedBy>
  <cp:revision>8</cp:revision>
  <dcterms:created xsi:type="dcterms:W3CDTF">2023-07-22T09:34:35Z</dcterms:created>
  <dcterms:modified xsi:type="dcterms:W3CDTF">2023-07-25T07:52:54Z</dcterms:modified>
</cp:coreProperties>
</file>