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3" r:id="rId6"/>
    <p:sldId id="267" r:id="rId7"/>
    <p:sldId id="268" r:id="rId8"/>
    <p:sldId id="264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6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26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00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0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17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32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60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04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2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8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4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7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2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0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1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99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69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1EE0-94F6-462A-8F98-93C44F6CA245}" type="datetimeFigureOut">
              <a:rPr lang="es-CO" smtClean="0"/>
              <a:t>24/07/2023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105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Grammar-Graphics-Statistics-Computing/dp/0387245448/ref=as_li_ss_t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3BAF-BEDB-2DCA-FC8E-19F6EA296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¿QUE DEBES CONOCER PARA GANAR CUALQUER BATALLA?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DF631-4B6C-3F0C-D19A-06AC0A24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NELSON JULIO MARTINEZ</a:t>
            </a:r>
          </a:p>
          <a:p>
            <a:r>
              <a:rPr lang="es-ES" dirty="0"/>
              <a:t>LUIS JOSE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8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EAB1-9845-5252-8BA1-2AACED5C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7DAC1-7E51-0985-98F4-E97D9CC7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La sintaxis general de esta función es:</a:t>
            </a:r>
            <a:endParaRPr lang="es-ES" sz="2400" dirty="0"/>
          </a:p>
          <a:p>
            <a:r>
              <a:rPr lang="es-ES" sz="2400" dirty="0"/>
              <a:t>wordcloud2(data=</a:t>
            </a:r>
            <a:r>
              <a:rPr lang="es-ES" sz="2400" dirty="0" err="1"/>
              <a:t>demoFreq</a:t>
            </a:r>
            <a:r>
              <a:rPr lang="es-ES" sz="2400" dirty="0"/>
              <a:t>, </a:t>
            </a:r>
            <a:r>
              <a:rPr lang="es-ES" sz="2400" dirty="0" err="1"/>
              <a:t>size</a:t>
            </a:r>
            <a:r>
              <a:rPr lang="es-ES" sz="2400" dirty="0"/>
              <a:t> = 0.7, color = </a:t>
            </a:r>
            <a:r>
              <a:rPr lang="es-ES" sz="2400" dirty="0" err="1"/>
              <a:t>rep_len</a:t>
            </a:r>
            <a:r>
              <a:rPr lang="es-ES" sz="2400" dirty="0"/>
              <a:t>(c('</a:t>
            </a:r>
            <a:r>
              <a:rPr lang="es-ES" sz="2400" dirty="0" err="1"/>
              <a:t>Black','Red</a:t>
            </a:r>
            <a:r>
              <a:rPr lang="es-ES" sz="2400" dirty="0"/>
              <a:t>'), </a:t>
            </a:r>
            <a:r>
              <a:rPr lang="es-ES" sz="2400" dirty="0" err="1"/>
              <a:t>nrow</a:t>
            </a:r>
            <a:r>
              <a:rPr lang="es-ES" sz="2400" dirty="0"/>
              <a:t>(</a:t>
            </a:r>
            <a:r>
              <a:rPr lang="es-ES" sz="2400" dirty="0" err="1"/>
              <a:t>demoFreq</a:t>
            </a:r>
            <a:r>
              <a:rPr lang="es-ES" sz="2400" dirty="0"/>
              <a:t>)))</a:t>
            </a:r>
          </a:p>
          <a:p>
            <a:r>
              <a:rPr lang="es-ES" sz="2400" dirty="0"/>
              <a:t>data = es el archivo de datos de entrada.</a:t>
            </a:r>
          </a:p>
          <a:p>
            <a:r>
              <a:rPr lang="es-ES" sz="2400" dirty="0" err="1"/>
              <a:t>size</a:t>
            </a:r>
            <a:r>
              <a:rPr lang="es-ES" sz="2400" dirty="0"/>
              <a:t> = el tamaño de las palabras que serán mostradas en la gráfico de la nube.</a:t>
            </a:r>
          </a:p>
          <a:p>
            <a:r>
              <a:rPr lang="es-ES" sz="2400" dirty="0"/>
              <a:t>color = será el color de las palabras.</a:t>
            </a:r>
          </a:p>
          <a:p>
            <a:r>
              <a:rPr lang="es-ES" sz="2400" dirty="0" err="1"/>
              <a:t>backgroundcolor</a:t>
            </a:r>
            <a:r>
              <a:rPr lang="es-ES" sz="2400" dirty="0"/>
              <a:t> = para ajustar el color de fonde del </a:t>
            </a:r>
            <a:r>
              <a:rPr lang="es-ES" sz="2400" dirty="0" err="1"/>
              <a:t>gŕafico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shape</a:t>
            </a:r>
            <a:r>
              <a:rPr lang="es-ES" sz="2400" dirty="0"/>
              <a:t> = la forma que tendrá la nube de palabras (</a:t>
            </a:r>
            <a:r>
              <a:rPr lang="es-ES" sz="2400" dirty="0" err="1"/>
              <a:t>star</a:t>
            </a:r>
            <a:r>
              <a:rPr lang="es-ES" sz="2400" dirty="0"/>
              <a:t>, </a:t>
            </a:r>
            <a:r>
              <a:rPr lang="es-ES" sz="2400" dirty="0" err="1"/>
              <a:t>cardioid</a:t>
            </a:r>
            <a:r>
              <a:rPr lang="es-ES" sz="2400" dirty="0"/>
              <a:t>, </a:t>
            </a:r>
            <a:r>
              <a:rPr lang="es-ES" sz="2400" dirty="0" err="1"/>
              <a:t>circle</a:t>
            </a:r>
            <a:r>
              <a:rPr lang="es-ES" sz="2400" dirty="0"/>
              <a:t>, </a:t>
            </a:r>
            <a:r>
              <a:rPr lang="es-ES" sz="2400" dirty="0" err="1"/>
              <a:t>triangle</a:t>
            </a:r>
            <a:r>
              <a:rPr lang="es-ES" sz="2400" dirty="0"/>
              <a:t>, …).</a:t>
            </a:r>
          </a:p>
          <a:p>
            <a:r>
              <a:rPr lang="es-ES" sz="2400" dirty="0"/>
              <a:t>min/</a:t>
            </a:r>
            <a:r>
              <a:rPr lang="es-ES" sz="2400" dirty="0" err="1"/>
              <a:t>max</a:t>
            </a:r>
            <a:r>
              <a:rPr lang="es-ES" sz="2400" dirty="0"/>
              <a:t> </a:t>
            </a:r>
            <a:r>
              <a:rPr lang="es-ES" sz="2400" dirty="0" err="1"/>
              <a:t>rotation</a:t>
            </a:r>
            <a:r>
              <a:rPr lang="es-ES" sz="2400" dirty="0"/>
              <a:t> = el ángulo de rotación de las palabras.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993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F4A4-8429-4E77-3E56-2D65B5E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74009-E634-BDCA-E043-FD26F6C7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effectLst/>
                <a:latin typeface="Söhne"/>
              </a:rPr>
              <a:t>Así que, valientes guerreros, recuerden que antes de enfrentarse al fragor de la batalla, el conocimiento es su aliado más poderoso. Armados con información y sabiduría, estarán listos para enfrentar cualquier desafío y alcanzar la gloria.</a:t>
            </a:r>
          </a:p>
        </p:txBody>
      </p:sp>
    </p:spTree>
    <p:extLst>
      <p:ext uri="{BB962C8B-B14F-4D97-AF65-F5344CB8AC3E}">
        <p14:creationId xmlns:p14="http://schemas.microsoft.com/office/powerpoint/2010/main" val="141298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F13E-736E-3A27-E820-83481057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CO" dirty="0"/>
            </a:br>
            <a:r>
              <a:rPr lang="es-ES" b="0" i="0" dirty="0">
                <a:effectLst/>
                <a:latin typeface="Söhne"/>
              </a:rPr>
              <a:t>¡Que la fuerza del saber los guíe hacia la victoria! ¡Adelante a la batalla!</a:t>
            </a:r>
            <a:br>
              <a:rPr lang="es-E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8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69B5-3AC7-312B-5DD7-002CD028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>
                <a:latin typeface="Trebuchet MS (Títulos)"/>
              </a:rPr>
              <a:t>¡Bienvenidos, guerreros intrépidos, a esta breve presentación sobre el poder del conocimiento antes de entrar en batalla!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F34D4-07A4-AF47-6B4C-E8C14B37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Söhne"/>
              </a:rPr>
              <a:t>¡</a:t>
            </a:r>
            <a:r>
              <a:rPr lang="es-ES" dirty="0">
                <a:latin typeface="Trebuchet MS (Títulos)"/>
              </a:rPr>
              <a:t>Hola a todos! Hoy quiero hablarles que en el campo de batalla, la diferencia entre la victoria y la derrota a menudo radica en el conocimiento que poseemos. El saber es una espada afilada que puede cortar a través de la incertidumbre y la confusión, guiándonos hacia la gloria o la supervivencia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30A1-FD1E-4F20-DACF-3AFD8FE8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latin typeface="Trebuchet MS (Títulos)"/>
                <a:ea typeface="+mn-ea"/>
                <a:cs typeface="+mn-cs"/>
              </a:rPr>
              <a:t>La vida es una batalla</a:t>
            </a:r>
            <a:endParaRPr lang="es-CO" sz="2800" dirty="0">
              <a:latin typeface="Trebuchet MS (Títulos)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7B452-6521-1B77-5284-834AF63F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>
                <a:latin typeface="Trebuchet MS (Títulos)"/>
              </a:rPr>
              <a:t>Imaginen que nuestra vida es como un campo de batalla, lleno de desafíos y obstáculos que debemos superar. En este "campo", el saber es nuestra arma secreta. Cuando enfrentamos problemas o decisiones difíciles, el conocimiento nos proporciona una guía valiosa.</a:t>
            </a:r>
          </a:p>
          <a:p>
            <a:pPr algn="l"/>
            <a:r>
              <a:rPr lang="es-ES" dirty="0">
                <a:latin typeface="Trebuchet MS (Títulos)"/>
              </a:rPr>
              <a:t>Conocer a las personas que nos rodean, entender sus puntos de vista y emociones, nos ayuda a establecer conexiones más fuertes y a resolver conflictos. Al comprender sus fortalezas y debilidades, podemos formar equipos sólidos y apoyarnos mutuamente en momentos de necesidad.</a:t>
            </a:r>
          </a:p>
          <a:p>
            <a:pPr algn="l"/>
            <a:endParaRPr lang="es-ES" b="0" i="0" dirty="0">
              <a:effectLst/>
              <a:latin typeface="Söhne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35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969E-AFAA-1D45-7AD9-D78D32FA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Palabra clave 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D358-AE7B-1376-9EBA-C8ED3DB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latin typeface="Trebuchet MS (Títulos)"/>
              </a:rPr>
              <a:t>Conocer nuestras propias habilidades y limitaciones nos permite tomar decisiones más acertadas. Saber qué somos buenos nos da confianza para enfrentar nuevos desafíos, mientras que reconocer nuestras debilidades nos permite trabajar en ellas y mejorar.</a:t>
            </a:r>
            <a:endParaRPr lang="es-ES" dirty="0">
              <a:latin typeface="Trebuchet MS (Títulos)"/>
            </a:endParaRPr>
          </a:p>
          <a:p>
            <a:pPr algn="l"/>
            <a:r>
              <a:rPr lang="es-ES" b="0" i="0" dirty="0">
                <a:effectLst/>
                <a:latin typeface="Trebuchet MS (Títulos)"/>
              </a:rPr>
              <a:t>El conocimiento del entorno en el que nos desenvolvemos también es esencial. Saber cómo funcionan las cosas, las reglas del juego y las oportunidades que se presentan nos da una ventaja para tomar decisiones inteligentes y aprovechar las situaciones a nuestro favor.</a:t>
            </a:r>
          </a:p>
          <a:p>
            <a:endParaRPr lang="es-ES" b="0" i="0" dirty="0">
              <a:effectLst/>
              <a:latin typeface="Söhne"/>
            </a:endParaRPr>
          </a:p>
          <a:p>
            <a:pPr algn="l"/>
            <a:endParaRPr lang="es-ES" b="0" i="0" dirty="0">
              <a:effectLst/>
              <a:latin typeface="Söhn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50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96EEA-FD12-4840-9623-1D382B3B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atin typeface="Trebuchet MS (Títulos)"/>
              </a:rPr>
              <a:t>Librería </a:t>
            </a:r>
            <a:r>
              <a:rPr lang="es-ES" sz="2800" b="0" i="0" dirty="0">
                <a:effectLst/>
                <a:latin typeface="Trebuchet MS (Títulos)"/>
              </a:rPr>
              <a:t>ggplot2</a:t>
            </a:r>
            <a:endParaRPr lang="es-CO" sz="2800" dirty="0">
              <a:latin typeface="Trebuchet MS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5669C-089E-8FFC-6554-7E1E2200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6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dirty="0">
                <a:effectLst/>
                <a:latin typeface="Trebuchet MS (Títulos)"/>
              </a:rPr>
              <a:t>ggplot2 es un sistema para crear gráficos declarativamente, basado en 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Graphics</a:t>
            </a:r>
            <a:r>
              <a:rPr lang="es-ES" b="0" i="0" dirty="0">
                <a:effectLst/>
                <a:latin typeface="Trebuchet MS (Títulos)"/>
              </a:rPr>
              <a:t> . Usted proporciona los datos, le dice a ggplot2 cómo asignar variables a la estética, qué primitivas gráficas usar y se ocupa de los detalles.</a:t>
            </a:r>
          </a:p>
          <a:p>
            <a:pPr marL="0" indent="0">
              <a:buNone/>
            </a:pPr>
            <a:endParaRPr lang="es-ES" dirty="0">
              <a:latin typeface="Trebuchet MS (Títulos)"/>
            </a:endParaRPr>
          </a:p>
          <a:p>
            <a:pPr marL="0" indent="0">
              <a:buNone/>
            </a:pPr>
            <a:r>
              <a:rPr lang="es-ES" b="0" i="0" dirty="0">
                <a:effectLst/>
                <a:latin typeface="Trebuchet MS (Títulos)"/>
              </a:rPr>
              <a:t> librería ggplot2:</a:t>
            </a:r>
          </a:p>
          <a:p>
            <a:r>
              <a:rPr lang="es-ES" b="0" i="0" dirty="0" err="1">
                <a:effectLst/>
                <a:latin typeface="Trebuchet MS (Títulos)"/>
              </a:rPr>
              <a:t>instalar.paquetes</a:t>
            </a:r>
            <a:r>
              <a:rPr lang="es-ES" b="0" i="0" dirty="0">
                <a:effectLst/>
                <a:latin typeface="Trebuchet MS (Títulos)"/>
              </a:rPr>
              <a:t>("ggplot2")</a:t>
            </a:r>
          </a:p>
        </p:txBody>
      </p:sp>
    </p:spTree>
    <p:extLst>
      <p:ext uri="{BB962C8B-B14F-4D97-AF65-F5344CB8AC3E}">
        <p14:creationId xmlns:p14="http://schemas.microsoft.com/office/powerpoint/2010/main" val="355670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24A6-82F6-B69C-DBE8-E34AD5BC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CB410-5020-313C-2271-B98893D6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>
                <a:latin typeface="Trebuchet MS (Títulos)"/>
              </a:rPr>
              <a:t>Es difícil describir sucintamente cómo funciona ggplot2 porque encarna una profunda filosofía de visualización. Sin embargo, en la mayoría de los casos, comienza con:</a:t>
            </a:r>
          </a:p>
          <a:p>
            <a:r>
              <a:rPr lang="es-ES" dirty="0" err="1">
                <a:latin typeface="Trebuchet MS (Títulos)"/>
              </a:rPr>
              <a:t>ggplot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datos_grafico</a:t>
            </a:r>
            <a:r>
              <a:rPr lang="es-ES" dirty="0">
                <a:latin typeface="Trebuchet MS (Títulos)"/>
              </a:rPr>
              <a:t>, </a:t>
            </a:r>
          </a:p>
          <a:p>
            <a:r>
              <a:rPr lang="es-ES" dirty="0">
                <a:latin typeface="Trebuchet MS (Títulos)"/>
              </a:rPr>
              <a:t>aes(x = Palabra, y = Numero, </a:t>
            </a:r>
            <a:r>
              <a:rPr lang="es-ES" dirty="0" err="1">
                <a:latin typeface="Trebuchet MS (Títulos)"/>
              </a:rPr>
              <a:t>fill</a:t>
            </a:r>
            <a:r>
              <a:rPr lang="es-ES" dirty="0">
                <a:latin typeface="Trebuchet MS (Títulos)"/>
              </a:rPr>
              <a:t> = Palabra)) + </a:t>
            </a:r>
          </a:p>
          <a:p>
            <a:r>
              <a:rPr lang="es-ES" dirty="0" err="1">
                <a:latin typeface="Trebuchet MS (Títulos)"/>
              </a:rPr>
              <a:t>geom_bar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stat</a:t>
            </a:r>
            <a:r>
              <a:rPr lang="es-ES" dirty="0">
                <a:latin typeface="Trebuchet MS (Títulos)"/>
              </a:rPr>
              <a:t> = "</a:t>
            </a:r>
            <a:r>
              <a:rPr lang="es-ES" dirty="0" err="1">
                <a:latin typeface="Trebuchet MS (Títulos)"/>
              </a:rPr>
              <a:t>identity</a:t>
            </a:r>
            <a:r>
              <a:rPr lang="es-ES" dirty="0">
                <a:latin typeface="Trebuchet MS (Títulos)"/>
              </a:rPr>
              <a:t>", color = "</a:t>
            </a:r>
            <a:r>
              <a:rPr lang="es-ES" dirty="0" err="1">
                <a:latin typeface="Trebuchet MS (Títulos)"/>
              </a:rPr>
              <a:t>black</a:t>
            </a:r>
            <a:r>
              <a:rPr lang="es-ES" dirty="0">
                <a:latin typeface="Trebuchet MS (Títulos)"/>
              </a:rPr>
              <a:t>") +  </a:t>
            </a:r>
          </a:p>
          <a:p>
            <a:r>
              <a:rPr lang="es-ES" dirty="0" err="1">
                <a:latin typeface="Trebuchet MS (Títulos)"/>
              </a:rPr>
              <a:t>labs</a:t>
            </a:r>
            <a:r>
              <a:rPr lang="es-ES" dirty="0">
                <a:latin typeface="Trebuchet MS (Títulos)"/>
              </a:rPr>
              <a:t>(x = NULL, y = "Número de frases", </a:t>
            </a:r>
            <a:r>
              <a:rPr lang="es-ES" dirty="0" err="1">
                <a:latin typeface="Trebuchet MS (Títulos)"/>
              </a:rPr>
              <a:t>title</a:t>
            </a:r>
            <a:r>
              <a:rPr lang="es-ES" dirty="0">
                <a:latin typeface="Trebuchet MS (Títulos)"/>
              </a:rPr>
              <a:t> = "Frases que contienen palabras clave") + </a:t>
            </a:r>
          </a:p>
          <a:p>
            <a:r>
              <a:rPr lang="es-ES" dirty="0">
                <a:latin typeface="Trebuchet MS (Títulos)"/>
              </a:rPr>
              <a:t> </a:t>
            </a:r>
            <a:r>
              <a:rPr lang="es-ES" dirty="0" err="1">
                <a:latin typeface="Trebuchet MS (Títulos)"/>
              </a:rPr>
              <a:t>theme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axis.text.x</a:t>
            </a:r>
            <a:r>
              <a:rPr lang="es-ES" dirty="0">
                <a:latin typeface="Trebuchet MS (Títulos)"/>
              </a:rPr>
              <a:t> = </a:t>
            </a:r>
            <a:r>
              <a:rPr lang="es-ES" dirty="0" err="1">
                <a:latin typeface="Trebuchet MS (Títulos)"/>
              </a:rPr>
              <a:t>element_text</a:t>
            </a:r>
            <a:r>
              <a:rPr lang="es-ES" dirty="0">
                <a:latin typeface="Trebuchet MS (Títulos)"/>
              </a:rPr>
              <a:t>(angle = 45, </a:t>
            </a:r>
            <a:r>
              <a:rPr lang="es-ES" dirty="0" err="1">
                <a:latin typeface="Trebuchet MS (Títulos)"/>
              </a:rPr>
              <a:t>hjust</a:t>
            </a:r>
            <a:r>
              <a:rPr lang="es-ES" dirty="0">
                <a:latin typeface="Trebuchet MS (Títulos)"/>
              </a:rPr>
              <a:t> = 1))</a:t>
            </a:r>
          </a:p>
        </p:txBody>
      </p:sp>
    </p:spTree>
    <p:extLst>
      <p:ext uri="{BB962C8B-B14F-4D97-AF65-F5344CB8AC3E}">
        <p14:creationId xmlns:p14="http://schemas.microsoft.com/office/powerpoint/2010/main" val="410833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8EC7-7308-4EB9-9D5A-7C3F95ED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A222B-9DB1-4493-B234-0093927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4400" dirty="0">
                <a:latin typeface="Trebuchet MS (Títulos)"/>
              </a:rPr>
              <a:t>El código utiliza la librería </a:t>
            </a:r>
            <a:r>
              <a:rPr lang="es-ES" sz="4400" b="1" dirty="0">
                <a:latin typeface="Trebuchet MS (Títulos)"/>
              </a:rPr>
              <a:t>ggplot2</a:t>
            </a:r>
            <a:r>
              <a:rPr lang="es-ES" sz="4400" dirty="0">
                <a:latin typeface="Trebuchet MS (Títulos)"/>
              </a:rPr>
              <a:t> en R para crear un gráfico de barras a partir de los datos proporcionados en el objeto </a:t>
            </a:r>
            <a:r>
              <a:rPr lang="es-ES" sz="4400" dirty="0" err="1">
                <a:latin typeface="Trebuchet MS (Títulos)"/>
              </a:rPr>
              <a:t>datos_grafico</a:t>
            </a:r>
            <a:r>
              <a:rPr lang="es-ES" sz="4400" dirty="0">
                <a:latin typeface="Trebuchet MS (Títulos)"/>
              </a:rPr>
              <a:t>. Se asigna la columna "Palabra" al eje x y la columna "Numero" al eje y. Además, se utiliza la columna "Palabra" para definir el color de las barras.</a:t>
            </a:r>
          </a:p>
          <a:p>
            <a:r>
              <a:rPr lang="es-ES" sz="4400" dirty="0">
                <a:latin typeface="Trebuchet MS (Títulos)"/>
              </a:rPr>
              <a:t>Se agrega una capa al gráfico utilizando </a:t>
            </a:r>
            <a:r>
              <a:rPr lang="es-ES" sz="4400" b="1" dirty="0" err="1">
                <a:latin typeface="Trebuchet MS (Títulos)"/>
              </a:rPr>
              <a:t>geom_bar</a:t>
            </a:r>
            <a:r>
              <a:rPr lang="es-ES" sz="4400" dirty="0">
                <a:latin typeface="Trebuchet MS (Títulos)"/>
              </a:rPr>
              <a:t>, lo que crea un gráfico de barras. El argumento </a:t>
            </a:r>
            <a:r>
              <a:rPr lang="es-ES" sz="4400" dirty="0" err="1">
                <a:latin typeface="Trebuchet MS (Títulos)"/>
              </a:rPr>
              <a:t>stat</a:t>
            </a:r>
            <a:r>
              <a:rPr lang="es-ES" sz="4400" dirty="0">
                <a:latin typeface="Trebuchet MS (Títulos)"/>
              </a:rPr>
              <a:t> = "</a:t>
            </a:r>
            <a:r>
              <a:rPr lang="es-ES" sz="4400" dirty="0" err="1">
                <a:latin typeface="Trebuchet MS (Títulos)"/>
              </a:rPr>
              <a:t>identity</a:t>
            </a:r>
            <a:r>
              <a:rPr lang="es-ES" sz="4400" dirty="0">
                <a:latin typeface="Trebuchet MS (Títulos)"/>
              </a:rPr>
              <a:t>" indica que las alturas de las barras se toman directamente de los datos proporcionados en "Numero", en lugar de calcular frecuencias. El argumento color = "</a:t>
            </a:r>
            <a:r>
              <a:rPr lang="es-ES" sz="4400" dirty="0" err="1">
                <a:latin typeface="Trebuchet MS (Títulos)"/>
              </a:rPr>
              <a:t>black</a:t>
            </a:r>
            <a:r>
              <a:rPr lang="es-ES" sz="4400" dirty="0">
                <a:latin typeface="Trebuchet MS (Títulos)"/>
              </a:rPr>
              <a:t>" define el color del borde de las barras, que es negro.</a:t>
            </a:r>
          </a:p>
          <a:p>
            <a:r>
              <a:rPr lang="es-ES" sz="4400" dirty="0">
                <a:latin typeface="Trebuchet MS (Títulos)"/>
              </a:rPr>
              <a:t>Se agregan etiquetas al gráfico mediante </a:t>
            </a:r>
            <a:r>
              <a:rPr lang="es-ES" sz="4400" b="1" dirty="0" err="1">
                <a:latin typeface="Trebuchet MS (Títulos)"/>
              </a:rPr>
              <a:t>labs</a:t>
            </a:r>
            <a:r>
              <a:rPr lang="es-ES" sz="4400" dirty="0">
                <a:latin typeface="Trebuchet MS (Títulos)"/>
              </a:rPr>
              <a:t>. La etiqueta del eje x se omite (x = NULL), y se asigna la etiqueta "Número de frases" al eje y. Además, se asigna el título "Frases que contienen palabras clave" al gráfico.</a:t>
            </a:r>
          </a:p>
          <a:p>
            <a:r>
              <a:rPr lang="es-ES" sz="4400" dirty="0">
                <a:latin typeface="Trebuchet MS (Títulos)"/>
              </a:rPr>
              <a:t>Se personaliza el tema del gráfico utilizando </a:t>
            </a:r>
            <a:r>
              <a:rPr lang="es-ES" sz="4400" b="1" dirty="0" err="1">
                <a:latin typeface="Trebuchet MS (Títulos)"/>
              </a:rPr>
              <a:t>theme</a:t>
            </a:r>
            <a:r>
              <a:rPr lang="es-ES" sz="4400" dirty="0">
                <a:latin typeface="Trebuchet MS (Títulos)"/>
              </a:rPr>
              <a:t>. Se ajusta el ángulo del texto en el eje x a 45 grados (</a:t>
            </a:r>
            <a:r>
              <a:rPr lang="es-ES" sz="4400" dirty="0" err="1">
                <a:latin typeface="Trebuchet MS (Títulos)"/>
              </a:rPr>
              <a:t>angle</a:t>
            </a:r>
            <a:r>
              <a:rPr lang="es-ES" sz="4400" dirty="0">
                <a:latin typeface="Trebuchet MS (Títulos)"/>
              </a:rPr>
              <a:t> = 45) para evitar la superposición de etiquetas y mejorar la legibilidad. El argumento </a:t>
            </a:r>
            <a:r>
              <a:rPr lang="es-ES" sz="4400" dirty="0" err="1">
                <a:latin typeface="Trebuchet MS (Títulos)"/>
              </a:rPr>
              <a:t>hjust</a:t>
            </a:r>
            <a:r>
              <a:rPr lang="es-ES" sz="4400" dirty="0">
                <a:latin typeface="Trebuchet MS (Títulos)"/>
              </a:rPr>
              <a:t> = 1 alinea horizontalmente el texto en el eje x.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935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711D6B-AC0E-AF2F-2379-6039A51B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994"/>
          </a:xfrm>
        </p:spPr>
      </p:pic>
    </p:spTree>
    <p:extLst>
      <p:ext uri="{BB962C8B-B14F-4D97-AF65-F5344CB8AC3E}">
        <p14:creationId xmlns:p14="http://schemas.microsoft.com/office/powerpoint/2010/main" val="41501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6BC8-F92F-675D-5D62-F59A0B7C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Librería wordcloud2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45A0-EFD5-6A79-7934-F35627CA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librerías o paquetes de R, para generar nubes de palabras,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dirty="0" err="1"/>
              <a:t>WordCloud</a:t>
            </a:r>
            <a:r>
              <a:rPr lang="es-ES" dirty="0"/>
              <a:t> por su nombre en inglés. Una de ellas es wordcloud2 y la otra, </a:t>
            </a:r>
            <a:r>
              <a:rPr lang="es-ES" dirty="0" err="1"/>
              <a:t>wordcloud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latin typeface="Trebuchet MS (Títulos)"/>
              </a:rPr>
              <a:t> librería </a:t>
            </a:r>
            <a:r>
              <a:rPr lang="es-ES" dirty="0" err="1">
                <a:latin typeface="Trebuchet MS (Títulos)"/>
              </a:rPr>
              <a:t>Wordclound</a:t>
            </a:r>
            <a:r>
              <a:rPr lang="es-ES" dirty="0">
                <a:latin typeface="Trebuchet MS (Títulos)"/>
              </a:rPr>
              <a:t>:</a:t>
            </a:r>
          </a:p>
          <a:p>
            <a:r>
              <a:rPr lang="es-ES" dirty="0" err="1">
                <a:latin typeface="Trebuchet MS (Títulos)"/>
              </a:rPr>
              <a:t>instalar.paquetes</a:t>
            </a:r>
            <a:r>
              <a:rPr lang="es-ES" dirty="0">
                <a:latin typeface="Trebuchet MS (Títulos)"/>
              </a:rPr>
              <a:t>(“wordclound2")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87226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135</TotalTime>
  <Words>901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Söhne</vt:lpstr>
      <vt:lpstr>Trebuchet MS</vt:lpstr>
      <vt:lpstr>Trebuchet MS (Títulos)</vt:lpstr>
      <vt:lpstr>Berlín</vt:lpstr>
      <vt:lpstr>¿QUE DEBES CONOCER PARA GANAR CUALQUER BATALLA?</vt:lpstr>
      <vt:lpstr>¡Bienvenidos, guerreros intrépidos, a esta breve presentación sobre el poder del conocimiento antes de entrar en batalla!</vt:lpstr>
      <vt:lpstr>La vida es una batalla</vt:lpstr>
      <vt:lpstr>Palabra clave </vt:lpstr>
      <vt:lpstr>Librería ggplot2</vt:lpstr>
      <vt:lpstr>Sintaxis</vt:lpstr>
      <vt:lpstr>Sintaxis</vt:lpstr>
      <vt:lpstr>Presentación de PowerPoint</vt:lpstr>
      <vt:lpstr>Librería wordcloud2</vt:lpstr>
      <vt:lpstr>Sintaxis</vt:lpstr>
      <vt:lpstr>Presentación de PowerPoint</vt:lpstr>
      <vt:lpstr> ¡Que la fuerza del saber los guíe hacia la victoria! ¡Adelante a la batalla!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DEBES CONOCER PARA GANAR CUALQUER BATALLA?</dc:title>
  <dc:creator>DELL</dc:creator>
  <cp:lastModifiedBy>E301 sede B Tecnologico Comfenalco</cp:lastModifiedBy>
  <cp:revision>6</cp:revision>
  <dcterms:created xsi:type="dcterms:W3CDTF">2023-07-22T09:34:35Z</dcterms:created>
  <dcterms:modified xsi:type="dcterms:W3CDTF">2023-07-25T01:42:45Z</dcterms:modified>
</cp:coreProperties>
</file>