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League Spartan" panose="020B0604020202020204" charset="0"/>
      <p:regular r:id="rId14"/>
    </p:embeddedFont>
    <p:embeddedFont>
      <p:font typeface="Open Sauce Light"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04-May-23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04-May-23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04-May-23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am-mim"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thub.com/byomkesh2580" TargetMode="External"/><Relationship Id="rId4" Type="http://schemas.openxmlformats.org/officeDocument/2006/relationships/hyperlink" Target="https://github.com/mouno-patrick-desilv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sp>
      <p:sp>
        <p:nvSpPr>
          <p:cNvPr id="3" name="AutoShape 3"/>
          <p:cNvSpPr/>
          <p:nvPr/>
        </p:nvSpPr>
        <p:spPr>
          <a:xfrm>
            <a:off x="8453996" y="2438930"/>
            <a:ext cx="1175568" cy="137659"/>
          </a:xfrm>
          <a:prstGeom prst="rect">
            <a:avLst/>
          </a:prstGeom>
          <a:solidFill>
            <a:srgbClr val="000000"/>
          </a:solidFill>
        </p:spPr>
      </p:sp>
      <p:pic>
        <p:nvPicPr>
          <p:cNvPr id="4" name="Picture 4"/>
          <p:cNvPicPr>
            <a:picLocks noChangeAspect="1"/>
          </p:cNvPicPr>
          <p:nvPr/>
        </p:nvPicPr>
        <p:blipFill>
          <a:blip r:embed="rId2"/>
          <a:srcRect l="75438"/>
          <a:stretch>
            <a:fillRect/>
          </a:stretch>
        </p:blipFill>
        <p:spPr>
          <a:xfrm>
            <a:off x="12161021" y="4842417"/>
            <a:ext cx="4002056" cy="7972112"/>
          </a:xfrm>
          <a:prstGeom prst="rect">
            <a:avLst/>
          </a:prstGeom>
        </p:spPr>
      </p:pic>
      <p:sp>
        <p:nvSpPr>
          <p:cNvPr id="5" name="TextBox 5"/>
          <p:cNvSpPr txBox="1"/>
          <p:nvPr/>
        </p:nvSpPr>
        <p:spPr>
          <a:xfrm>
            <a:off x="1028700" y="857250"/>
            <a:ext cx="16230600" cy="1460500"/>
          </a:xfrm>
          <a:prstGeom prst="rect">
            <a:avLst/>
          </a:prstGeom>
        </p:spPr>
        <p:txBody>
          <a:bodyPr lIns="0" tIns="0" rIns="0" bIns="0" rtlCol="0" anchor="t">
            <a:spAutoFit/>
          </a:bodyPr>
          <a:lstStyle/>
          <a:p>
            <a:pPr algn="ctr">
              <a:lnSpc>
                <a:spcPts val="11900"/>
              </a:lnSpc>
            </a:pPr>
            <a:r>
              <a:rPr lang="en-US" sz="8500">
                <a:solidFill>
                  <a:srgbClr val="000000"/>
                </a:solidFill>
                <a:latin typeface="League Spartan"/>
              </a:rPr>
              <a:t>Movie &amp; Web Series Portal </a:t>
            </a:r>
          </a:p>
        </p:txBody>
      </p:sp>
      <p:sp>
        <p:nvSpPr>
          <p:cNvPr id="6" name="TextBox 6"/>
          <p:cNvSpPr txBox="1"/>
          <p:nvPr/>
        </p:nvSpPr>
        <p:spPr>
          <a:xfrm>
            <a:off x="4717084" y="2786139"/>
            <a:ext cx="8649392" cy="365760"/>
          </a:xfrm>
          <a:prstGeom prst="rect">
            <a:avLst/>
          </a:prstGeom>
        </p:spPr>
        <p:txBody>
          <a:bodyPr lIns="0" tIns="0" rIns="0" bIns="0" rtlCol="0" anchor="t">
            <a:spAutoFit/>
          </a:bodyPr>
          <a:lstStyle/>
          <a:p>
            <a:pPr algn="ctr">
              <a:lnSpc>
                <a:spcPts val="2940"/>
              </a:lnSpc>
            </a:pPr>
            <a:r>
              <a:rPr lang="en-US" sz="2100">
                <a:solidFill>
                  <a:srgbClr val="000000"/>
                </a:solidFill>
                <a:latin typeface="Open Sauce Light"/>
              </a:rPr>
              <a:t>Online Subscription Charged Based OTT Platform</a:t>
            </a:r>
          </a:p>
        </p:txBody>
      </p:sp>
      <p:sp>
        <p:nvSpPr>
          <p:cNvPr id="7" name="TextBox 7"/>
          <p:cNvSpPr txBox="1"/>
          <p:nvPr/>
        </p:nvSpPr>
        <p:spPr>
          <a:xfrm>
            <a:off x="1028700" y="6425906"/>
            <a:ext cx="9904507" cy="719168"/>
          </a:xfrm>
          <a:prstGeom prst="rect">
            <a:avLst/>
          </a:prstGeom>
        </p:spPr>
        <p:txBody>
          <a:bodyPr lIns="0" tIns="0" rIns="0" bIns="0" rtlCol="0" anchor="t">
            <a:spAutoFit/>
          </a:bodyPr>
          <a:lstStyle/>
          <a:p>
            <a:pPr algn="ctr">
              <a:lnSpc>
                <a:spcPts val="5847"/>
              </a:lnSpc>
            </a:pPr>
            <a:r>
              <a:rPr lang="en-US" sz="4176">
                <a:solidFill>
                  <a:srgbClr val="000000"/>
                </a:solidFill>
                <a:latin typeface="League Spartan"/>
              </a:rPr>
              <a:t>20101045 - Md. Habibur Rahman</a:t>
            </a:r>
          </a:p>
        </p:txBody>
      </p:sp>
      <p:sp>
        <p:nvSpPr>
          <p:cNvPr id="8" name="TextBox 8"/>
          <p:cNvSpPr txBox="1"/>
          <p:nvPr/>
        </p:nvSpPr>
        <p:spPr>
          <a:xfrm>
            <a:off x="1153673" y="4920393"/>
            <a:ext cx="9904507" cy="719168"/>
          </a:xfrm>
          <a:prstGeom prst="rect">
            <a:avLst/>
          </a:prstGeom>
        </p:spPr>
        <p:txBody>
          <a:bodyPr lIns="0" tIns="0" rIns="0" bIns="0" rtlCol="0" anchor="t">
            <a:spAutoFit/>
          </a:bodyPr>
          <a:lstStyle/>
          <a:p>
            <a:pPr algn="ctr">
              <a:lnSpc>
                <a:spcPts val="5847"/>
              </a:lnSpc>
            </a:pPr>
            <a:r>
              <a:rPr lang="en-US" sz="4176">
                <a:solidFill>
                  <a:srgbClr val="000000"/>
                </a:solidFill>
                <a:latin typeface="League Spartan"/>
              </a:rPr>
              <a:t>20101046 - Mouno Patrick Desilva</a:t>
            </a:r>
          </a:p>
        </p:txBody>
      </p:sp>
      <p:sp>
        <p:nvSpPr>
          <p:cNvPr id="9" name="TextBox 9"/>
          <p:cNvSpPr txBox="1"/>
          <p:nvPr/>
        </p:nvSpPr>
        <p:spPr>
          <a:xfrm>
            <a:off x="707680" y="7823986"/>
            <a:ext cx="9904507" cy="719168"/>
          </a:xfrm>
          <a:prstGeom prst="rect">
            <a:avLst/>
          </a:prstGeom>
        </p:spPr>
        <p:txBody>
          <a:bodyPr lIns="0" tIns="0" rIns="0" bIns="0" rtlCol="0" anchor="t">
            <a:spAutoFit/>
          </a:bodyPr>
          <a:lstStyle/>
          <a:p>
            <a:pPr algn="ctr">
              <a:lnSpc>
                <a:spcPts val="5847"/>
              </a:lnSpc>
            </a:pPr>
            <a:r>
              <a:rPr lang="en-US" sz="4176">
                <a:solidFill>
                  <a:srgbClr val="000000"/>
                </a:solidFill>
                <a:latin typeface="League Spartan"/>
              </a:rPr>
              <a:t>20101041 - Munmun Islam Mim</a:t>
            </a:r>
          </a:p>
        </p:txBody>
      </p:sp>
      <p:sp>
        <p:nvSpPr>
          <p:cNvPr id="10" name="TextBox 10"/>
          <p:cNvSpPr txBox="1"/>
          <p:nvPr/>
        </p:nvSpPr>
        <p:spPr>
          <a:xfrm>
            <a:off x="1153673" y="8560454"/>
            <a:ext cx="7888108" cy="488413"/>
          </a:xfrm>
          <a:prstGeom prst="rect">
            <a:avLst/>
          </a:prstGeom>
        </p:spPr>
        <p:txBody>
          <a:bodyPr lIns="0" tIns="0" rIns="0" bIns="0" rtlCol="0" anchor="t">
            <a:spAutoFit/>
          </a:bodyPr>
          <a:lstStyle/>
          <a:p>
            <a:pPr algn="ctr">
              <a:lnSpc>
                <a:spcPts val="4054"/>
              </a:lnSpc>
            </a:pPr>
            <a:r>
              <a:rPr lang="en-US" sz="2896">
                <a:solidFill>
                  <a:srgbClr val="FF5757"/>
                </a:solidFill>
                <a:latin typeface="League Spartan"/>
              </a:rPr>
              <a:t>Github- </a:t>
            </a:r>
            <a:r>
              <a:rPr lang="en-US" sz="2896">
                <a:solidFill>
                  <a:srgbClr val="FF5757"/>
                </a:solidFill>
                <a:latin typeface="League Spartan"/>
                <a:hlinkClick r:id="rId3" tooltip="https://github.com/iam-mim"/>
              </a:rPr>
              <a:t>https://github.com/iam-mim</a:t>
            </a:r>
          </a:p>
        </p:txBody>
      </p:sp>
      <p:sp>
        <p:nvSpPr>
          <p:cNvPr id="11" name="TextBox 11"/>
          <p:cNvSpPr txBox="1"/>
          <p:nvPr/>
        </p:nvSpPr>
        <p:spPr>
          <a:xfrm>
            <a:off x="1381344" y="5591936"/>
            <a:ext cx="9978961" cy="488413"/>
          </a:xfrm>
          <a:prstGeom prst="rect">
            <a:avLst/>
          </a:prstGeom>
        </p:spPr>
        <p:txBody>
          <a:bodyPr lIns="0" tIns="0" rIns="0" bIns="0" rtlCol="0" anchor="t">
            <a:spAutoFit/>
          </a:bodyPr>
          <a:lstStyle/>
          <a:p>
            <a:pPr algn="ctr">
              <a:lnSpc>
                <a:spcPts val="4054"/>
              </a:lnSpc>
            </a:pPr>
            <a:r>
              <a:rPr lang="en-US" sz="2896">
                <a:solidFill>
                  <a:srgbClr val="FF5757"/>
                </a:solidFill>
                <a:latin typeface="League Spartan"/>
                <a:hlinkClick r:id="rId4" tooltip="https://github.com/mouno-patrick-desilva"/>
              </a:rPr>
              <a:t>Github- https://github.com/mouno-patrick-desilva</a:t>
            </a:r>
          </a:p>
        </p:txBody>
      </p:sp>
      <p:sp>
        <p:nvSpPr>
          <p:cNvPr id="12" name="TextBox 12"/>
          <p:cNvSpPr txBox="1"/>
          <p:nvPr/>
        </p:nvSpPr>
        <p:spPr>
          <a:xfrm>
            <a:off x="1381344" y="7126023"/>
            <a:ext cx="8557181" cy="488413"/>
          </a:xfrm>
          <a:prstGeom prst="rect">
            <a:avLst/>
          </a:prstGeom>
        </p:spPr>
        <p:txBody>
          <a:bodyPr lIns="0" tIns="0" rIns="0" bIns="0" rtlCol="0" anchor="t">
            <a:spAutoFit/>
          </a:bodyPr>
          <a:lstStyle/>
          <a:p>
            <a:pPr algn="ctr">
              <a:lnSpc>
                <a:spcPts val="4054"/>
              </a:lnSpc>
            </a:pPr>
            <a:r>
              <a:rPr lang="en-US" sz="2896">
                <a:solidFill>
                  <a:srgbClr val="FF5757"/>
                </a:solidFill>
                <a:latin typeface="League Spartan"/>
                <a:hlinkClick r:id="rId5" tooltip="https://github.com/byomkesh2580"/>
              </a:rPr>
              <a:t>Github- https://github.com/byomkesh2580</a:t>
            </a:r>
          </a:p>
        </p:txBody>
      </p:sp>
      <p:sp>
        <p:nvSpPr>
          <p:cNvPr id="13" name="TextBox 13"/>
          <p:cNvSpPr txBox="1"/>
          <p:nvPr/>
        </p:nvSpPr>
        <p:spPr>
          <a:xfrm>
            <a:off x="1381344" y="3621414"/>
            <a:ext cx="12845267" cy="495392"/>
          </a:xfrm>
          <a:prstGeom prst="rect">
            <a:avLst/>
          </a:prstGeom>
        </p:spPr>
        <p:txBody>
          <a:bodyPr lIns="0" tIns="0" rIns="0" bIns="0" rtlCol="0" anchor="t">
            <a:spAutoFit/>
          </a:bodyPr>
          <a:lstStyle/>
          <a:p>
            <a:pPr algn="ctr">
              <a:lnSpc>
                <a:spcPts val="4027"/>
              </a:lnSpc>
            </a:pPr>
            <a:r>
              <a:rPr lang="en-US" sz="2876" dirty="0" err="1">
                <a:solidFill>
                  <a:srgbClr val="FF5757"/>
                </a:solidFill>
                <a:latin typeface="League Spartan"/>
              </a:rPr>
              <a:t>Github</a:t>
            </a:r>
            <a:r>
              <a:rPr lang="en-US" sz="2876" dirty="0">
                <a:solidFill>
                  <a:srgbClr val="FF5757"/>
                </a:solidFill>
                <a:latin typeface="League Spartan"/>
              </a:rPr>
              <a:t> link</a:t>
            </a:r>
            <a:r>
              <a:rPr lang="en-US" sz="2876">
                <a:solidFill>
                  <a:srgbClr val="FF5757"/>
                </a:solidFill>
                <a:latin typeface="League Spartan"/>
              </a:rPr>
              <a:t>:  </a:t>
            </a:r>
            <a:r>
              <a:rPr lang="en-US" sz="2876">
                <a:solidFill>
                  <a:srgbClr val="000000"/>
                </a:solidFill>
                <a:latin typeface="League Spartan"/>
              </a:rPr>
              <a:t>https://github.com/byomkesh2580/movie-portal</a:t>
            </a:r>
            <a:endParaRPr lang="en-US" sz="2876" dirty="0">
              <a:solidFill>
                <a:srgbClr val="000000"/>
              </a:solidFill>
              <a:latin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sp>
      <p:sp>
        <p:nvSpPr>
          <p:cNvPr id="3" name="TextBox 3"/>
          <p:cNvSpPr txBox="1"/>
          <p:nvPr/>
        </p:nvSpPr>
        <p:spPr>
          <a:xfrm>
            <a:off x="1028700" y="3895725"/>
            <a:ext cx="6949700" cy="2263775"/>
          </a:xfrm>
          <a:prstGeom prst="rect">
            <a:avLst/>
          </a:prstGeom>
        </p:spPr>
        <p:txBody>
          <a:bodyPr lIns="0" tIns="0" rIns="0" bIns="0" rtlCol="0" anchor="t">
            <a:spAutoFit/>
          </a:bodyPr>
          <a:lstStyle/>
          <a:p>
            <a:pPr>
              <a:lnSpc>
                <a:spcPts val="8800"/>
              </a:lnSpc>
            </a:pPr>
            <a:r>
              <a:rPr lang="en-US" sz="8000">
                <a:solidFill>
                  <a:srgbClr val="000000"/>
                </a:solidFill>
                <a:latin typeface="League Spartan"/>
              </a:rPr>
              <a:t>Problem Definition :</a:t>
            </a:r>
          </a:p>
        </p:txBody>
      </p:sp>
      <p:sp>
        <p:nvSpPr>
          <p:cNvPr id="4" name="TextBox 4"/>
          <p:cNvSpPr txBox="1"/>
          <p:nvPr/>
        </p:nvSpPr>
        <p:spPr>
          <a:xfrm>
            <a:off x="9472784" y="2542152"/>
            <a:ext cx="7786516" cy="1186815"/>
          </a:xfrm>
          <a:prstGeom prst="rect">
            <a:avLst/>
          </a:prstGeom>
        </p:spPr>
        <p:txBody>
          <a:bodyPr lIns="0" tIns="0" rIns="0" bIns="0" rtlCol="0" anchor="t">
            <a:spAutoFit/>
          </a:bodyPr>
          <a:lstStyle/>
          <a:p>
            <a:pPr>
              <a:lnSpc>
                <a:spcPts val="3150"/>
              </a:lnSpc>
            </a:pPr>
            <a:r>
              <a:rPr lang="en-US" sz="2100">
                <a:solidFill>
                  <a:srgbClr val="000000"/>
                </a:solidFill>
                <a:latin typeface="Open Sauce Light"/>
              </a:rPr>
              <a:t>YouTube and other social media are full of ads and Clickbait. It decress the user interface and uncomfortable for watcher to view the content</a:t>
            </a:r>
          </a:p>
        </p:txBody>
      </p:sp>
      <p:sp>
        <p:nvSpPr>
          <p:cNvPr id="5" name="TextBox 5"/>
          <p:cNvSpPr txBox="1"/>
          <p:nvPr/>
        </p:nvSpPr>
        <p:spPr>
          <a:xfrm>
            <a:off x="8676330" y="2580252"/>
            <a:ext cx="467670" cy="382270"/>
          </a:xfrm>
          <a:prstGeom prst="rect">
            <a:avLst/>
          </a:prstGeom>
        </p:spPr>
        <p:txBody>
          <a:bodyPr lIns="0" tIns="0" rIns="0" bIns="0" rtlCol="0" anchor="t">
            <a:spAutoFit/>
          </a:bodyPr>
          <a:lstStyle/>
          <a:p>
            <a:pPr algn="r">
              <a:lnSpc>
                <a:spcPts val="3079"/>
              </a:lnSpc>
            </a:pPr>
            <a:r>
              <a:rPr lang="en-US" sz="2200">
                <a:solidFill>
                  <a:srgbClr val="000000"/>
                </a:solidFill>
                <a:latin typeface="League Spartan"/>
              </a:rPr>
              <a:t>01</a:t>
            </a:r>
          </a:p>
        </p:txBody>
      </p:sp>
      <p:sp>
        <p:nvSpPr>
          <p:cNvPr id="6" name="AutoShape 6"/>
          <p:cNvSpPr/>
          <p:nvPr/>
        </p:nvSpPr>
        <p:spPr>
          <a:xfrm>
            <a:off x="1028700" y="6457950"/>
            <a:ext cx="1175568" cy="137659"/>
          </a:xfrm>
          <a:prstGeom prst="rect">
            <a:avLst/>
          </a:prstGeom>
          <a:solidFill>
            <a:srgbClr val="000000"/>
          </a:solidFill>
        </p:spPr>
      </p:sp>
      <p:sp>
        <p:nvSpPr>
          <p:cNvPr id="7" name="TextBox 7"/>
          <p:cNvSpPr txBox="1"/>
          <p:nvPr/>
        </p:nvSpPr>
        <p:spPr>
          <a:xfrm>
            <a:off x="9472784" y="4505891"/>
            <a:ext cx="7786516" cy="1586865"/>
          </a:xfrm>
          <a:prstGeom prst="rect">
            <a:avLst/>
          </a:prstGeom>
        </p:spPr>
        <p:txBody>
          <a:bodyPr lIns="0" tIns="0" rIns="0" bIns="0" rtlCol="0" anchor="t">
            <a:spAutoFit/>
          </a:bodyPr>
          <a:lstStyle/>
          <a:p>
            <a:pPr>
              <a:lnSpc>
                <a:spcPts val="3150"/>
              </a:lnSpc>
            </a:pPr>
            <a:r>
              <a:rPr lang="en-US" sz="2100">
                <a:solidFill>
                  <a:srgbClr val="000000"/>
                </a:solidFill>
                <a:latin typeface="Open Sauce Light"/>
              </a:rPr>
              <a:t>There is a lot of OTT service in Market, But we are providing all types of movies from all platform. Consumers can watch our movies/serires/live TV from anywhere and anytime with cost effective plan</a:t>
            </a:r>
          </a:p>
        </p:txBody>
      </p:sp>
      <p:sp>
        <p:nvSpPr>
          <p:cNvPr id="8" name="TextBox 8"/>
          <p:cNvSpPr txBox="1"/>
          <p:nvPr/>
        </p:nvSpPr>
        <p:spPr>
          <a:xfrm>
            <a:off x="9472784" y="6469629"/>
            <a:ext cx="7786516" cy="1186815"/>
          </a:xfrm>
          <a:prstGeom prst="rect">
            <a:avLst/>
          </a:prstGeom>
        </p:spPr>
        <p:txBody>
          <a:bodyPr lIns="0" tIns="0" rIns="0" bIns="0" rtlCol="0" anchor="t">
            <a:spAutoFit/>
          </a:bodyPr>
          <a:lstStyle/>
          <a:p>
            <a:pPr>
              <a:lnSpc>
                <a:spcPts val="3150"/>
              </a:lnSpc>
            </a:pPr>
            <a:r>
              <a:rPr lang="en-US" sz="2100">
                <a:solidFill>
                  <a:srgbClr val="000000"/>
                </a:solidFill>
                <a:latin typeface="Open Sauce Light"/>
              </a:rPr>
              <a:t>For a newbies or Startup Content Creator its harder to grow from social media and earn easily. We will provide them support and help them to grow with us from starting.</a:t>
            </a:r>
          </a:p>
        </p:txBody>
      </p:sp>
      <p:sp>
        <p:nvSpPr>
          <p:cNvPr id="9" name="TextBox 9"/>
          <p:cNvSpPr txBox="1"/>
          <p:nvPr/>
        </p:nvSpPr>
        <p:spPr>
          <a:xfrm>
            <a:off x="8676330" y="4553516"/>
            <a:ext cx="467670" cy="382270"/>
          </a:xfrm>
          <a:prstGeom prst="rect">
            <a:avLst/>
          </a:prstGeom>
        </p:spPr>
        <p:txBody>
          <a:bodyPr lIns="0" tIns="0" rIns="0" bIns="0" rtlCol="0" anchor="t">
            <a:spAutoFit/>
          </a:bodyPr>
          <a:lstStyle/>
          <a:p>
            <a:pPr algn="r">
              <a:lnSpc>
                <a:spcPts val="3079"/>
              </a:lnSpc>
            </a:pPr>
            <a:r>
              <a:rPr lang="en-US" sz="2200">
                <a:solidFill>
                  <a:srgbClr val="000000"/>
                </a:solidFill>
                <a:latin typeface="League Spartan"/>
              </a:rPr>
              <a:t>02</a:t>
            </a:r>
          </a:p>
        </p:txBody>
      </p:sp>
      <p:sp>
        <p:nvSpPr>
          <p:cNvPr id="10" name="TextBox 10"/>
          <p:cNvSpPr txBox="1"/>
          <p:nvPr/>
        </p:nvSpPr>
        <p:spPr>
          <a:xfrm>
            <a:off x="8676330" y="6517254"/>
            <a:ext cx="467670" cy="382270"/>
          </a:xfrm>
          <a:prstGeom prst="rect">
            <a:avLst/>
          </a:prstGeom>
        </p:spPr>
        <p:txBody>
          <a:bodyPr lIns="0" tIns="0" rIns="0" bIns="0" rtlCol="0" anchor="t">
            <a:spAutoFit/>
          </a:bodyPr>
          <a:lstStyle/>
          <a:p>
            <a:pPr algn="r">
              <a:lnSpc>
                <a:spcPts val="3079"/>
              </a:lnSpc>
            </a:pPr>
            <a:r>
              <a:rPr lang="en-US" sz="2200">
                <a:solidFill>
                  <a:srgbClr val="000000"/>
                </a:solidFill>
                <a:latin typeface="League Spartan"/>
              </a:rPr>
              <a:t>03</a:t>
            </a:r>
          </a:p>
        </p:txBody>
      </p:sp>
      <p:grpSp>
        <p:nvGrpSpPr>
          <p:cNvPr id="11" name="Group 11"/>
          <p:cNvGrpSpPr/>
          <p:nvPr/>
        </p:nvGrpSpPr>
        <p:grpSpPr>
          <a:xfrm>
            <a:off x="16991245" y="8907589"/>
            <a:ext cx="268055" cy="350711"/>
            <a:chOff x="0" y="0"/>
            <a:chExt cx="357406" cy="467614"/>
          </a:xfrm>
        </p:grpSpPr>
        <p:pic>
          <p:nvPicPr>
            <p:cNvPr id="12" name="Picture 1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40597" y="150806"/>
              <a:ext cx="467614" cy="166003"/>
            </a:xfrm>
            <a:prstGeom prst="rect">
              <a:avLst/>
            </a:prstGeom>
          </p:spPr>
        </p:pic>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0806" y="150806"/>
              <a:ext cx="467614" cy="166003"/>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sp>
      <p:sp>
        <p:nvSpPr>
          <p:cNvPr id="3" name="AutoShape 3"/>
          <p:cNvSpPr/>
          <p:nvPr/>
        </p:nvSpPr>
        <p:spPr>
          <a:xfrm>
            <a:off x="8556216" y="3485222"/>
            <a:ext cx="1175568" cy="137659"/>
          </a:xfrm>
          <a:prstGeom prst="rect">
            <a:avLst/>
          </a:prstGeom>
          <a:solidFill>
            <a:srgbClr val="000000"/>
          </a:solidFill>
        </p:spPr>
      </p:sp>
      <p:pic>
        <p:nvPicPr>
          <p:cNvPr id="4" name="Picture 4"/>
          <p:cNvPicPr>
            <a:picLocks noChangeAspect="1"/>
          </p:cNvPicPr>
          <p:nvPr/>
        </p:nvPicPr>
        <p:blipFill>
          <a:blip r:embed="rId2"/>
          <a:srcRect/>
          <a:stretch>
            <a:fillRect/>
          </a:stretch>
        </p:blipFill>
        <p:spPr>
          <a:xfrm>
            <a:off x="4202077" y="5791995"/>
            <a:ext cx="5807134" cy="3552030"/>
          </a:xfrm>
          <a:prstGeom prst="rect">
            <a:avLst/>
          </a:prstGeom>
        </p:spPr>
      </p:pic>
      <p:grpSp>
        <p:nvGrpSpPr>
          <p:cNvPr id="5" name="Group 5"/>
          <p:cNvGrpSpPr/>
          <p:nvPr/>
        </p:nvGrpSpPr>
        <p:grpSpPr>
          <a:xfrm>
            <a:off x="16991245" y="8907589"/>
            <a:ext cx="268055" cy="350711"/>
            <a:chOff x="0" y="0"/>
            <a:chExt cx="357406" cy="467614"/>
          </a:xfrm>
        </p:grpSpPr>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40597" y="150806"/>
              <a:ext cx="467614" cy="166003"/>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50806" y="150806"/>
              <a:ext cx="467614" cy="166003"/>
            </a:xfrm>
            <a:prstGeom prst="rect">
              <a:avLst/>
            </a:prstGeom>
          </p:spPr>
        </p:pic>
      </p:grpSp>
      <p:pic>
        <p:nvPicPr>
          <p:cNvPr id="8" name="Picture 8"/>
          <p:cNvPicPr>
            <a:picLocks noChangeAspect="1"/>
          </p:cNvPicPr>
          <p:nvPr/>
        </p:nvPicPr>
        <p:blipFill>
          <a:blip r:embed="rId5"/>
          <a:srcRect l="6214" r="6214"/>
          <a:stretch>
            <a:fillRect/>
          </a:stretch>
        </p:blipFill>
        <p:spPr>
          <a:xfrm>
            <a:off x="4752394" y="5885220"/>
            <a:ext cx="4668564" cy="3022369"/>
          </a:xfrm>
          <a:prstGeom prst="rect">
            <a:avLst/>
          </a:prstGeom>
        </p:spPr>
      </p:pic>
      <p:pic>
        <p:nvPicPr>
          <p:cNvPr id="9" name="Picture 9"/>
          <p:cNvPicPr>
            <a:picLocks noChangeAspect="1"/>
          </p:cNvPicPr>
          <p:nvPr/>
        </p:nvPicPr>
        <p:blipFill>
          <a:blip r:embed="rId6"/>
          <a:srcRect l="75886" t="1926" r="1372"/>
          <a:stretch>
            <a:fillRect/>
          </a:stretch>
        </p:blipFill>
        <p:spPr>
          <a:xfrm>
            <a:off x="10933847" y="4568785"/>
            <a:ext cx="2494566" cy="5263606"/>
          </a:xfrm>
          <a:prstGeom prst="rect">
            <a:avLst/>
          </a:prstGeom>
        </p:spPr>
      </p:pic>
      <p:sp>
        <p:nvSpPr>
          <p:cNvPr id="10" name="TextBox 10"/>
          <p:cNvSpPr txBox="1"/>
          <p:nvPr/>
        </p:nvSpPr>
        <p:spPr>
          <a:xfrm>
            <a:off x="2543733" y="1942172"/>
            <a:ext cx="13200534" cy="1543050"/>
          </a:xfrm>
          <a:prstGeom prst="rect">
            <a:avLst/>
          </a:prstGeom>
        </p:spPr>
        <p:txBody>
          <a:bodyPr lIns="0" tIns="0" rIns="0" bIns="0" rtlCol="0" anchor="t">
            <a:spAutoFit/>
          </a:bodyPr>
          <a:lstStyle/>
          <a:p>
            <a:pPr algn="ctr">
              <a:lnSpc>
                <a:spcPts val="12599"/>
              </a:lnSpc>
            </a:pPr>
            <a:r>
              <a:rPr lang="en-US" sz="9000">
                <a:solidFill>
                  <a:srgbClr val="000000"/>
                </a:solidFill>
                <a:latin typeface="League Spartan"/>
              </a:rPr>
              <a:t>Product Mockups</a:t>
            </a:r>
          </a:p>
        </p:txBody>
      </p:sp>
      <p:sp>
        <p:nvSpPr>
          <p:cNvPr id="11" name="TextBox 11"/>
          <p:cNvSpPr txBox="1"/>
          <p:nvPr/>
        </p:nvSpPr>
        <p:spPr>
          <a:xfrm>
            <a:off x="6277482" y="1000125"/>
            <a:ext cx="5733036" cy="297180"/>
          </a:xfrm>
          <a:prstGeom prst="rect">
            <a:avLst/>
          </a:prstGeom>
        </p:spPr>
        <p:txBody>
          <a:bodyPr lIns="0" tIns="0" rIns="0" bIns="0" rtlCol="0" anchor="t">
            <a:spAutoFit/>
          </a:bodyPr>
          <a:lstStyle/>
          <a:p>
            <a:pPr algn="ctr">
              <a:lnSpc>
                <a:spcPts val="2520"/>
              </a:lnSpc>
            </a:pPr>
            <a:r>
              <a:rPr lang="en-US" sz="1800">
                <a:solidFill>
                  <a:srgbClr val="000000"/>
                </a:solidFill>
                <a:latin typeface="League Spartan"/>
              </a:rPr>
              <a:t>Your Company Name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sp>
      <p:grpSp>
        <p:nvGrpSpPr>
          <p:cNvPr id="3" name="Group 3"/>
          <p:cNvGrpSpPr/>
          <p:nvPr/>
        </p:nvGrpSpPr>
        <p:grpSpPr>
          <a:xfrm>
            <a:off x="16991245" y="8907589"/>
            <a:ext cx="268055" cy="350711"/>
            <a:chOff x="0" y="0"/>
            <a:chExt cx="357406" cy="467614"/>
          </a:xfrm>
        </p:grpSpPr>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40597" y="150806"/>
              <a:ext cx="467614" cy="166003"/>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0806" y="150806"/>
              <a:ext cx="467614" cy="166003"/>
            </a:xfrm>
            <a:prstGeom prst="rect">
              <a:avLst/>
            </a:prstGeom>
          </p:spPr>
        </p:pic>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548885" y="3995928"/>
            <a:ext cx="2762383" cy="987552"/>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653778">
            <a:off x="5570034" y="5465135"/>
            <a:ext cx="3144271" cy="1434574"/>
          </a:xfrm>
          <a:prstGeom prst="rect">
            <a:avLst/>
          </a:prstGeom>
        </p:spPr>
      </p:pic>
      <p:sp>
        <p:nvSpPr>
          <p:cNvPr id="8" name="TextBox 8"/>
          <p:cNvSpPr txBox="1"/>
          <p:nvPr/>
        </p:nvSpPr>
        <p:spPr>
          <a:xfrm>
            <a:off x="1413417" y="1095375"/>
            <a:ext cx="16096785" cy="2263775"/>
          </a:xfrm>
          <a:prstGeom prst="rect">
            <a:avLst/>
          </a:prstGeom>
        </p:spPr>
        <p:txBody>
          <a:bodyPr lIns="0" tIns="0" rIns="0" bIns="0" rtlCol="0" anchor="t">
            <a:spAutoFit/>
          </a:bodyPr>
          <a:lstStyle/>
          <a:p>
            <a:pPr>
              <a:lnSpc>
                <a:spcPts val="8800"/>
              </a:lnSpc>
            </a:pPr>
            <a:r>
              <a:rPr lang="en-US" sz="8000">
                <a:solidFill>
                  <a:srgbClr val="000000"/>
                </a:solidFill>
                <a:latin typeface="League Spartan"/>
              </a:rPr>
              <a:t>Requirement analysis (functional according to SRS): </a:t>
            </a:r>
          </a:p>
        </p:txBody>
      </p:sp>
      <p:sp>
        <p:nvSpPr>
          <p:cNvPr id="9" name="TextBox 9"/>
          <p:cNvSpPr txBox="1"/>
          <p:nvPr/>
        </p:nvSpPr>
        <p:spPr>
          <a:xfrm>
            <a:off x="1594448" y="4756785"/>
            <a:ext cx="4724554" cy="480369"/>
          </a:xfrm>
          <a:prstGeom prst="rect">
            <a:avLst/>
          </a:prstGeom>
        </p:spPr>
        <p:txBody>
          <a:bodyPr lIns="0" tIns="0" rIns="0" bIns="0" rtlCol="0" anchor="t">
            <a:spAutoFit/>
          </a:bodyPr>
          <a:lstStyle/>
          <a:p>
            <a:pPr>
              <a:lnSpc>
                <a:spcPts val="4071"/>
              </a:lnSpc>
            </a:pPr>
            <a:r>
              <a:rPr lang="en-US" sz="2714">
                <a:solidFill>
                  <a:srgbClr val="000000"/>
                </a:solidFill>
                <a:latin typeface="Open Sauce Light"/>
              </a:rPr>
              <a:t>Registration with Subcription</a:t>
            </a:r>
          </a:p>
        </p:txBody>
      </p:sp>
      <p:sp>
        <p:nvSpPr>
          <p:cNvPr id="10" name="TextBox 10"/>
          <p:cNvSpPr txBox="1"/>
          <p:nvPr/>
        </p:nvSpPr>
        <p:spPr>
          <a:xfrm>
            <a:off x="3956725" y="5925163"/>
            <a:ext cx="2150526" cy="803817"/>
          </a:xfrm>
          <a:prstGeom prst="rect">
            <a:avLst/>
          </a:prstGeom>
        </p:spPr>
        <p:txBody>
          <a:bodyPr lIns="0" tIns="0" rIns="0" bIns="0" rtlCol="0" anchor="t">
            <a:spAutoFit/>
          </a:bodyPr>
          <a:lstStyle/>
          <a:p>
            <a:pPr>
              <a:lnSpc>
                <a:spcPts val="6692"/>
              </a:lnSpc>
            </a:pPr>
            <a:r>
              <a:rPr lang="en-US" sz="4461">
                <a:solidFill>
                  <a:srgbClr val="000000"/>
                </a:solidFill>
                <a:latin typeface="Open Sauce Light"/>
              </a:rPr>
              <a:t>Login</a:t>
            </a:r>
          </a:p>
        </p:txBody>
      </p:sp>
      <p:sp>
        <p:nvSpPr>
          <p:cNvPr id="11" name="TextBox 11"/>
          <p:cNvSpPr txBox="1"/>
          <p:nvPr/>
        </p:nvSpPr>
        <p:spPr>
          <a:xfrm>
            <a:off x="9311268" y="4888230"/>
            <a:ext cx="5794119" cy="602598"/>
          </a:xfrm>
          <a:prstGeom prst="rect">
            <a:avLst/>
          </a:prstGeom>
        </p:spPr>
        <p:txBody>
          <a:bodyPr lIns="0" tIns="0" rIns="0" bIns="0" rtlCol="0" anchor="t">
            <a:spAutoFit/>
          </a:bodyPr>
          <a:lstStyle/>
          <a:p>
            <a:pPr>
              <a:lnSpc>
                <a:spcPts val="4993"/>
              </a:lnSpc>
            </a:pPr>
            <a:r>
              <a:rPr lang="en-US" sz="3329">
                <a:solidFill>
                  <a:srgbClr val="000000"/>
                </a:solidFill>
                <a:latin typeface="Open Sauce Light"/>
              </a:rPr>
              <a:t>Start Consuming Content</a:t>
            </a:r>
          </a:p>
        </p:txBody>
      </p:sp>
      <p:sp>
        <p:nvSpPr>
          <p:cNvPr id="12" name="TextBox 12"/>
          <p:cNvSpPr txBox="1"/>
          <p:nvPr/>
        </p:nvSpPr>
        <p:spPr>
          <a:xfrm>
            <a:off x="803366" y="7493191"/>
            <a:ext cx="17316887" cy="349250"/>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Open Sauce Light"/>
              </a:rPr>
              <a:t>track the consumer’s motivation, interests, and customer personas by linking technologies and utilizing real-time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sp>
      <p:sp>
        <p:nvSpPr>
          <p:cNvPr id="3" name="TextBox 3"/>
          <p:cNvSpPr txBox="1"/>
          <p:nvPr/>
        </p:nvSpPr>
        <p:spPr>
          <a:xfrm>
            <a:off x="1028700" y="2488389"/>
            <a:ext cx="14726713" cy="1149350"/>
          </a:xfrm>
          <a:prstGeom prst="rect">
            <a:avLst/>
          </a:prstGeom>
        </p:spPr>
        <p:txBody>
          <a:bodyPr lIns="0" tIns="0" rIns="0" bIns="0" rtlCol="0" anchor="t">
            <a:spAutoFit/>
          </a:bodyPr>
          <a:lstStyle/>
          <a:p>
            <a:pPr>
              <a:lnSpc>
                <a:spcPts val="8800"/>
              </a:lnSpc>
            </a:pPr>
            <a:r>
              <a:rPr lang="en-US" sz="8000">
                <a:solidFill>
                  <a:srgbClr val="000000"/>
                </a:solidFill>
                <a:latin typeface="League Spartan"/>
              </a:rPr>
              <a:t>Objective: </a:t>
            </a:r>
          </a:p>
        </p:txBody>
      </p:sp>
      <p:grpSp>
        <p:nvGrpSpPr>
          <p:cNvPr id="4" name="Group 4"/>
          <p:cNvGrpSpPr/>
          <p:nvPr/>
        </p:nvGrpSpPr>
        <p:grpSpPr>
          <a:xfrm>
            <a:off x="1028700" y="5191125"/>
            <a:ext cx="4959543" cy="4046786"/>
            <a:chOff x="0" y="0"/>
            <a:chExt cx="6612725" cy="5395714"/>
          </a:xfrm>
        </p:grpSpPr>
        <p:sp>
          <p:nvSpPr>
            <p:cNvPr id="5" name="TextBox 5"/>
            <p:cNvSpPr txBox="1"/>
            <p:nvPr/>
          </p:nvSpPr>
          <p:spPr>
            <a:xfrm>
              <a:off x="0" y="635119"/>
              <a:ext cx="6612725" cy="4760595"/>
            </a:xfrm>
            <a:prstGeom prst="rect">
              <a:avLst/>
            </a:prstGeom>
          </p:spPr>
          <p:txBody>
            <a:bodyPr lIns="0" tIns="0" rIns="0" bIns="0" rtlCol="0" anchor="t">
              <a:spAutoFit/>
            </a:bodyPr>
            <a:lstStyle/>
            <a:p>
              <a:pPr>
                <a:lnSpc>
                  <a:spcPts val="3150"/>
                </a:lnSpc>
              </a:pPr>
              <a:r>
                <a:rPr lang="en-US" sz="2100">
                  <a:solidFill>
                    <a:srgbClr val="000000"/>
                  </a:solidFill>
                  <a:latin typeface="Open Sauce Light"/>
                </a:rPr>
                <a:t>his comes as a huge plus because there are a lot of websites oline that host movies. If you miss a movie you are searching for on one particular site, you can simply redirect to another website that hosts the same film. Online movie storage servers are usually massive and can host a lot of movies and videos at a time</a:t>
              </a:r>
            </a:p>
          </p:txBody>
        </p:sp>
        <p:sp>
          <p:nvSpPr>
            <p:cNvPr id="6" name="TextBox 6"/>
            <p:cNvSpPr txBox="1"/>
            <p:nvPr/>
          </p:nvSpPr>
          <p:spPr>
            <a:xfrm>
              <a:off x="0" y="-47625"/>
              <a:ext cx="6612725" cy="493818"/>
            </a:xfrm>
            <a:prstGeom prst="rect">
              <a:avLst/>
            </a:prstGeom>
          </p:spPr>
          <p:txBody>
            <a:bodyPr lIns="0" tIns="0" rIns="0" bIns="0" rtlCol="0" anchor="t">
              <a:spAutoFit/>
            </a:bodyPr>
            <a:lstStyle/>
            <a:p>
              <a:pPr>
                <a:lnSpc>
                  <a:spcPts val="3079"/>
                </a:lnSpc>
              </a:pPr>
              <a:r>
                <a:rPr lang="en-US" sz="2200">
                  <a:solidFill>
                    <a:srgbClr val="000000"/>
                  </a:solidFill>
                  <a:latin typeface="League Spartan"/>
                </a:rPr>
                <a:t>Unlimited access to movies</a:t>
              </a:r>
            </a:p>
          </p:txBody>
        </p:sp>
      </p:grpSp>
      <p:sp>
        <p:nvSpPr>
          <p:cNvPr id="7" name="AutoShape 7"/>
          <p:cNvSpPr/>
          <p:nvPr/>
        </p:nvSpPr>
        <p:spPr>
          <a:xfrm>
            <a:off x="1028700" y="3724484"/>
            <a:ext cx="1175568" cy="137659"/>
          </a:xfrm>
          <a:prstGeom prst="rect">
            <a:avLst/>
          </a:prstGeom>
          <a:solidFill>
            <a:srgbClr val="000000"/>
          </a:solidFill>
        </p:spPr>
      </p:sp>
      <p:grpSp>
        <p:nvGrpSpPr>
          <p:cNvPr id="8" name="Group 8"/>
          <p:cNvGrpSpPr/>
          <p:nvPr/>
        </p:nvGrpSpPr>
        <p:grpSpPr>
          <a:xfrm>
            <a:off x="16991245" y="8907589"/>
            <a:ext cx="268055" cy="350711"/>
            <a:chOff x="0" y="0"/>
            <a:chExt cx="357406" cy="467614"/>
          </a:xfrm>
        </p:grpSpPr>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40597" y="150806"/>
              <a:ext cx="467614" cy="166003"/>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0806" y="150806"/>
              <a:ext cx="467614" cy="166003"/>
            </a:xfrm>
            <a:prstGeom prst="rect">
              <a:avLst/>
            </a:prstGeom>
          </p:spPr>
        </p:pic>
      </p:grpSp>
      <p:grpSp>
        <p:nvGrpSpPr>
          <p:cNvPr id="11" name="Group 11"/>
          <p:cNvGrpSpPr/>
          <p:nvPr/>
        </p:nvGrpSpPr>
        <p:grpSpPr>
          <a:xfrm>
            <a:off x="6664228" y="5191125"/>
            <a:ext cx="4959543" cy="3237161"/>
            <a:chOff x="0" y="0"/>
            <a:chExt cx="6612725" cy="4316214"/>
          </a:xfrm>
        </p:grpSpPr>
        <p:sp>
          <p:nvSpPr>
            <p:cNvPr id="12" name="TextBox 12"/>
            <p:cNvSpPr txBox="1"/>
            <p:nvPr/>
          </p:nvSpPr>
          <p:spPr>
            <a:xfrm>
              <a:off x="0" y="1155819"/>
              <a:ext cx="6612725" cy="3160395"/>
            </a:xfrm>
            <a:prstGeom prst="rect">
              <a:avLst/>
            </a:prstGeom>
          </p:spPr>
          <p:txBody>
            <a:bodyPr lIns="0" tIns="0" rIns="0" bIns="0" rtlCol="0" anchor="t">
              <a:spAutoFit/>
            </a:bodyPr>
            <a:lstStyle/>
            <a:p>
              <a:pPr>
                <a:lnSpc>
                  <a:spcPts val="3150"/>
                </a:lnSpc>
              </a:pPr>
              <a:r>
                <a:rPr lang="en-US" sz="2100">
                  <a:solidFill>
                    <a:srgbClr val="000000"/>
                  </a:solidFill>
                  <a:latin typeface="Open Sauce Light"/>
                </a:rPr>
                <a:t>Exceptionally New and Underrated  Content Creator Can Upload their Content In our Platform and get extra revenue and free promotion from us and by getting a boost so that they can reach their goals.</a:t>
              </a:r>
            </a:p>
          </p:txBody>
        </p:sp>
        <p:sp>
          <p:nvSpPr>
            <p:cNvPr id="13" name="TextBox 13"/>
            <p:cNvSpPr txBox="1"/>
            <p:nvPr/>
          </p:nvSpPr>
          <p:spPr>
            <a:xfrm>
              <a:off x="0" y="-47625"/>
              <a:ext cx="6612725" cy="1014518"/>
            </a:xfrm>
            <a:prstGeom prst="rect">
              <a:avLst/>
            </a:prstGeom>
          </p:spPr>
          <p:txBody>
            <a:bodyPr lIns="0" tIns="0" rIns="0" bIns="0" rtlCol="0" anchor="t">
              <a:spAutoFit/>
            </a:bodyPr>
            <a:lstStyle/>
            <a:p>
              <a:pPr>
                <a:lnSpc>
                  <a:spcPts val="3079"/>
                </a:lnSpc>
              </a:pPr>
              <a:r>
                <a:rPr lang="en-US" sz="2200">
                  <a:solidFill>
                    <a:srgbClr val="000000"/>
                  </a:solidFill>
                  <a:latin typeface="League Spartan"/>
                </a:rPr>
                <a:t>Promote the Underrated Content Creator</a:t>
              </a:r>
            </a:p>
          </p:txBody>
        </p:sp>
      </p:grpSp>
      <p:grpSp>
        <p:nvGrpSpPr>
          <p:cNvPr id="14" name="Group 14"/>
          <p:cNvGrpSpPr/>
          <p:nvPr/>
        </p:nvGrpSpPr>
        <p:grpSpPr>
          <a:xfrm>
            <a:off x="12299757" y="5191125"/>
            <a:ext cx="4959543" cy="2837111"/>
            <a:chOff x="0" y="0"/>
            <a:chExt cx="6612725" cy="3782814"/>
          </a:xfrm>
        </p:grpSpPr>
        <p:sp>
          <p:nvSpPr>
            <p:cNvPr id="15" name="TextBox 15"/>
            <p:cNvSpPr txBox="1"/>
            <p:nvPr/>
          </p:nvSpPr>
          <p:spPr>
            <a:xfrm>
              <a:off x="0" y="1155819"/>
              <a:ext cx="6612725" cy="2626995"/>
            </a:xfrm>
            <a:prstGeom prst="rect">
              <a:avLst/>
            </a:prstGeom>
          </p:spPr>
          <p:txBody>
            <a:bodyPr lIns="0" tIns="0" rIns="0" bIns="0" rtlCol="0" anchor="t">
              <a:spAutoFit/>
            </a:bodyPr>
            <a:lstStyle/>
            <a:p>
              <a:pPr>
                <a:lnSpc>
                  <a:spcPts val="3150"/>
                </a:lnSpc>
              </a:pPr>
              <a:r>
                <a:rPr lang="en-US" sz="2100">
                  <a:solidFill>
                    <a:srgbClr val="000000"/>
                  </a:solidFill>
                  <a:latin typeface="Open Sauce Light"/>
                </a:rPr>
                <a:t>What you Need? Movie/Series/Online TV We Provide all of them. Our App Supported in Mobiles and PC both so  easily accessible from anywhere and anytime.</a:t>
              </a:r>
            </a:p>
          </p:txBody>
        </p:sp>
        <p:sp>
          <p:nvSpPr>
            <p:cNvPr id="16" name="TextBox 16"/>
            <p:cNvSpPr txBox="1"/>
            <p:nvPr/>
          </p:nvSpPr>
          <p:spPr>
            <a:xfrm>
              <a:off x="0" y="-47625"/>
              <a:ext cx="6612725" cy="1014518"/>
            </a:xfrm>
            <a:prstGeom prst="rect">
              <a:avLst/>
            </a:prstGeom>
          </p:spPr>
          <p:txBody>
            <a:bodyPr lIns="0" tIns="0" rIns="0" bIns="0" rtlCol="0" anchor="t">
              <a:spAutoFit/>
            </a:bodyPr>
            <a:lstStyle/>
            <a:p>
              <a:pPr>
                <a:lnSpc>
                  <a:spcPts val="3079"/>
                </a:lnSpc>
              </a:pPr>
              <a:r>
                <a:rPr lang="en-US" sz="2200">
                  <a:solidFill>
                    <a:srgbClr val="000000"/>
                  </a:solidFill>
                  <a:latin typeface="League Spartan"/>
                </a:rPr>
                <a:t>All in One with Consumer Freedom.</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sp>
      <p:sp>
        <p:nvSpPr>
          <p:cNvPr id="3" name="TextBox 3"/>
          <p:cNvSpPr txBox="1"/>
          <p:nvPr/>
        </p:nvSpPr>
        <p:spPr>
          <a:xfrm>
            <a:off x="1028700" y="2488389"/>
            <a:ext cx="14726713" cy="1149350"/>
          </a:xfrm>
          <a:prstGeom prst="rect">
            <a:avLst/>
          </a:prstGeom>
        </p:spPr>
        <p:txBody>
          <a:bodyPr lIns="0" tIns="0" rIns="0" bIns="0" rtlCol="0" anchor="t">
            <a:spAutoFit/>
          </a:bodyPr>
          <a:lstStyle/>
          <a:p>
            <a:pPr>
              <a:lnSpc>
                <a:spcPts val="8800"/>
              </a:lnSpc>
            </a:pPr>
            <a:r>
              <a:rPr lang="en-US" sz="8000">
                <a:solidFill>
                  <a:srgbClr val="000000"/>
                </a:solidFill>
                <a:latin typeface="League Spartan"/>
              </a:rPr>
              <a:t>Impact on Society: </a:t>
            </a:r>
          </a:p>
        </p:txBody>
      </p:sp>
      <p:grpSp>
        <p:nvGrpSpPr>
          <p:cNvPr id="4" name="Group 4"/>
          <p:cNvGrpSpPr/>
          <p:nvPr/>
        </p:nvGrpSpPr>
        <p:grpSpPr>
          <a:xfrm>
            <a:off x="1028700" y="5191125"/>
            <a:ext cx="4959543" cy="2446586"/>
            <a:chOff x="0" y="0"/>
            <a:chExt cx="6612725" cy="3262114"/>
          </a:xfrm>
        </p:grpSpPr>
        <p:sp>
          <p:nvSpPr>
            <p:cNvPr id="5" name="TextBox 5"/>
            <p:cNvSpPr txBox="1"/>
            <p:nvPr/>
          </p:nvSpPr>
          <p:spPr>
            <a:xfrm>
              <a:off x="0" y="635119"/>
              <a:ext cx="6612725" cy="2626995"/>
            </a:xfrm>
            <a:prstGeom prst="rect">
              <a:avLst/>
            </a:prstGeom>
          </p:spPr>
          <p:txBody>
            <a:bodyPr lIns="0" tIns="0" rIns="0" bIns="0" rtlCol="0" anchor="t">
              <a:spAutoFit/>
            </a:bodyPr>
            <a:lstStyle/>
            <a:p>
              <a:pPr>
                <a:lnSpc>
                  <a:spcPts val="3150"/>
                </a:lnSpc>
              </a:pPr>
              <a:r>
                <a:rPr lang="en-US" sz="2100">
                  <a:solidFill>
                    <a:srgbClr val="000000"/>
                  </a:solidFill>
                  <a:latin typeface="Open Sauce Light"/>
                </a:rPr>
                <a:t>The startup content creator can upload their content our platform so that they can get a good extra good compact reliability from us and also native and new content can be found.</a:t>
              </a:r>
            </a:p>
          </p:txBody>
        </p:sp>
        <p:sp>
          <p:nvSpPr>
            <p:cNvPr id="6" name="TextBox 6"/>
            <p:cNvSpPr txBox="1"/>
            <p:nvPr/>
          </p:nvSpPr>
          <p:spPr>
            <a:xfrm>
              <a:off x="0" y="-47625"/>
              <a:ext cx="6612725" cy="493818"/>
            </a:xfrm>
            <a:prstGeom prst="rect">
              <a:avLst/>
            </a:prstGeom>
          </p:spPr>
          <p:txBody>
            <a:bodyPr lIns="0" tIns="0" rIns="0" bIns="0" rtlCol="0" anchor="t">
              <a:spAutoFit/>
            </a:bodyPr>
            <a:lstStyle/>
            <a:p>
              <a:pPr>
                <a:lnSpc>
                  <a:spcPts val="3079"/>
                </a:lnSpc>
              </a:pPr>
              <a:r>
                <a:rPr lang="en-US" sz="2200">
                  <a:solidFill>
                    <a:srgbClr val="000000"/>
                  </a:solidFill>
                  <a:latin typeface="League Spartan"/>
                </a:rPr>
                <a:t>Start From Scratch</a:t>
              </a:r>
            </a:p>
          </p:txBody>
        </p:sp>
      </p:grpSp>
      <p:sp>
        <p:nvSpPr>
          <p:cNvPr id="7" name="AutoShape 7"/>
          <p:cNvSpPr/>
          <p:nvPr/>
        </p:nvSpPr>
        <p:spPr>
          <a:xfrm>
            <a:off x="1028700" y="3724484"/>
            <a:ext cx="1175568" cy="137659"/>
          </a:xfrm>
          <a:prstGeom prst="rect">
            <a:avLst/>
          </a:prstGeom>
          <a:solidFill>
            <a:srgbClr val="000000"/>
          </a:solidFill>
        </p:spPr>
      </p:sp>
      <p:grpSp>
        <p:nvGrpSpPr>
          <p:cNvPr id="8" name="Group 8"/>
          <p:cNvGrpSpPr/>
          <p:nvPr/>
        </p:nvGrpSpPr>
        <p:grpSpPr>
          <a:xfrm>
            <a:off x="16991245" y="8907589"/>
            <a:ext cx="268055" cy="350711"/>
            <a:chOff x="0" y="0"/>
            <a:chExt cx="357406" cy="467614"/>
          </a:xfrm>
        </p:grpSpPr>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40597" y="150806"/>
              <a:ext cx="467614" cy="166003"/>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0806" y="150806"/>
              <a:ext cx="467614" cy="166003"/>
            </a:xfrm>
            <a:prstGeom prst="rect">
              <a:avLst/>
            </a:prstGeom>
          </p:spPr>
        </p:pic>
      </p:grpSp>
      <p:grpSp>
        <p:nvGrpSpPr>
          <p:cNvPr id="11" name="Group 11"/>
          <p:cNvGrpSpPr/>
          <p:nvPr/>
        </p:nvGrpSpPr>
        <p:grpSpPr>
          <a:xfrm>
            <a:off x="6664228" y="5191125"/>
            <a:ext cx="4959543" cy="2837111"/>
            <a:chOff x="0" y="0"/>
            <a:chExt cx="6612725" cy="3782814"/>
          </a:xfrm>
        </p:grpSpPr>
        <p:sp>
          <p:nvSpPr>
            <p:cNvPr id="12" name="TextBox 12"/>
            <p:cNvSpPr txBox="1"/>
            <p:nvPr/>
          </p:nvSpPr>
          <p:spPr>
            <a:xfrm>
              <a:off x="0" y="1155819"/>
              <a:ext cx="6612725" cy="2626995"/>
            </a:xfrm>
            <a:prstGeom prst="rect">
              <a:avLst/>
            </a:prstGeom>
          </p:spPr>
          <p:txBody>
            <a:bodyPr lIns="0" tIns="0" rIns="0" bIns="0" rtlCol="0" anchor="t">
              <a:spAutoFit/>
            </a:bodyPr>
            <a:lstStyle/>
            <a:p>
              <a:pPr>
                <a:lnSpc>
                  <a:spcPts val="3150"/>
                </a:lnSpc>
              </a:pPr>
              <a:r>
                <a:rPr lang="en-US" sz="2100">
                  <a:solidFill>
                    <a:srgbClr val="000000"/>
                  </a:solidFill>
                  <a:latin typeface="Open Sauce Light"/>
                </a:rPr>
                <a:t>As we provide all content along with tv server, people don't need to buy different platform for different content. so its cost effective for the consumers and save their pocket also.</a:t>
              </a:r>
            </a:p>
          </p:txBody>
        </p:sp>
        <p:sp>
          <p:nvSpPr>
            <p:cNvPr id="13" name="TextBox 13"/>
            <p:cNvSpPr txBox="1"/>
            <p:nvPr/>
          </p:nvSpPr>
          <p:spPr>
            <a:xfrm>
              <a:off x="0" y="-47625"/>
              <a:ext cx="6612725" cy="1014518"/>
            </a:xfrm>
            <a:prstGeom prst="rect">
              <a:avLst/>
            </a:prstGeom>
          </p:spPr>
          <p:txBody>
            <a:bodyPr lIns="0" tIns="0" rIns="0" bIns="0" rtlCol="0" anchor="t">
              <a:spAutoFit/>
            </a:bodyPr>
            <a:lstStyle/>
            <a:p>
              <a:pPr>
                <a:lnSpc>
                  <a:spcPts val="3079"/>
                </a:lnSpc>
              </a:pPr>
              <a:r>
                <a:rPr lang="en-US" sz="2200">
                  <a:solidFill>
                    <a:srgbClr val="000000"/>
                  </a:solidFill>
                  <a:latin typeface="League Spartan"/>
                </a:rPr>
                <a:t>Great Content That Doesn’t Cost Much</a:t>
              </a:r>
            </a:p>
          </p:txBody>
        </p:sp>
      </p:grpSp>
      <p:grpSp>
        <p:nvGrpSpPr>
          <p:cNvPr id="14" name="Group 14"/>
          <p:cNvGrpSpPr/>
          <p:nvPr/>
        </p:nvGrpSpPr>
        <p:grpSpPr>
          <a:xfrm>
            <a:off x="12299757" y="5191125"/>
            <a:ext cx="4959543" cy="2846636"/>
            <a:chOff x="0" y="0"/>
            <a:chExt cx="6612725" cy="3795514"/>
          </a:xfrm>
        </p:grpSpPr>
        <p:sp>
          <p:nvSpPr>
            <p:cNvPr id="15" name="TextBox 15"/>
            <p:cNvSpPr txBox="1"/>
            <p:nvPr/>
          </p:nvSpPr>
          <p:spPr>
            <a:xfrm>
              <a:off x="0" y="635119"/>
              <a:ext cx="6612725" cy="3160395"/>
            </a:xfrm>
            <a:prstGeom prst="rect">
              <a:avLst/>
            </a:prstGeom>
          </p:spPr>
          <p:txBody>
            <a:bodyPr lIns="0" tIns="0" rIns="0" bIns="0" rtlCol="0" anchor="t">
              <a:spAutoFit/>
            </a:bodyPr>
            <a:lstStyle/>
            <a:p>
              <a:pPr>
                <a:lnSpc>
                  <a:spcPts val="3150"/>
                </a:lnSpc>
              </a:pPr>
              <a:r>
                <a:rPr lang="en-US" sz="2100">
                  <a:solidFill>
                    <a:srgbClr val="000000"/>
                  </a:solidFill>
                  <a:latin typeface="Open Sauce Light"/>
                </a:rPr>
                <a:t>However, Our platforms also entertain the older generations or senior people to a certain level. Since the platforms constantly update their database with new content, it helps older people reduce their loneliness. </a:t>
              </a:r>
            </a:p>
          </p:txBody>
        </p:sp>
        <p:sp>
          <p:nvSpPr>
            <p:cNvPr id="16" name="TextBox 16"/>
            <p:cNvSpPr txBox="1"/>
            <p:nvPr/>
          </p:nvSpPr>
          <p:spPr>
            <a:xfrm>
              <a:off x="0" y="-47625"/>
              <a:ext cx="6612725" cy="493818"/>
            </a:xfrm>
            <a:prstGeom prst="rect">
              <a:avLst/>
            </a:prstGeom>
          </p:spPr>
          <p:txBody>
            <a:bodyPr lIns="0" tIns="0" rIns="0" bIns="0" rtlCol="0" anchor="t">
              <a:spAutoFit/>
            </a:bodyPr>
            <a:lstStyle/>
            <a:p>
              <a:pPr>
                <a:lnSpc>
                  <a:spcPts val="3079"/>
                </a:lnSpc>
              </a:pPr>
              <a:r>
                <a:rPr lang="en-US" sz="2200">
                  <a:solidFill>
                    <a:srgbClr val="000000"/>
                  </a:solidFill>
                  <a:latin typeface="League Spartan"/>
                </a:rPr>
                <a:t>Entertainment For All</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sp>
      <p:sp>
        <p:nvSpPr>
          <p:cNvPr id="3" name="TextBox 3"/>
          <p:cNvSpPr txBox="1"/>
          <p:nvPr/>
        </p:nvSpPr>
        <p:spPr>
          <a:xfrm>
            <a:off x="1217976" y="198204"/>
            <a:ext cx="16230600" cy="2965450"/>
          </a:xfrm>
          <a:prstGeom prst="rect">
            <a:avLst/>
          </a:prstGeom>
        </p:spPr>
        <p:txBody>
          <a:bodyPr lIns="0" tIns="0" rIns="0" bIns="0" rtlCol="0" anchor="t">
            <a:spAutoFit/>
          </a:bodyPr>
          <a:lstStyle/>
          <a:p>
            <a:pPr algn="ctr">
              <a:lnSpc>
                <a:spcPts val="11900"/>
              </a:lnSpc>
            </a:pPr>
            <a:r>
              <a:rPr lang="en-US" sz="8500">
                <a:solidFill>
                  <a:srgbClr val="000000"/>
                </a:solidFill>
                <a:latin typeface="League Spartan"/>
              </a:rPr>
              <a:t>Product Roadmap And Project Cost</a:t>
            </a:r>
          </a:p>
        </p:txBody>
      </p:sp>
      <p:sp>
        <p:nvSpPr>
          <p:cNvPr id="4" name="AutoShape 4"/>
          <p:cNvSpPr/>
          <p:nvPr/>
        </p:nvSpPr>
        <p:spPr>
          <a:xfrm>
            <a:off x="1028700" y="7957886"/>
            <a:ext cx="16230600" cy="0"/>
          </a:xfrm>
          <a:prstGeom prst="line">
            <a:avLst/>
          </a:prstGeom>
          <a:ln w="47625" cap="rnd">
            <a:solidFill>
              <a:srgbClr val="000000"/>
            </a:solidFill>
            <a:prstDash val="solid"/>
            <a:headEnd type="none" w="sm" len="sm"/>
            <a:tailEnd type="none" w="sm" len="sm"/>
          </a:ln>
        </p:spPr>
      </p:sp>
      <p:sp>
        <p:nvSpPr>
          <p:cNvPr id="5" name="AutoShape 5"/>
          <p:cNvSpPr/>
          <p:nvPr/>
        </p:nvSpPr>
        <p:spPr>
          <a:xfrm>
            <a:off x="1028700" y="7266797"/>
            <a:ext cx="16230600" cy="0"/>
          </a:xfrm>
          <a:prstGeom prst="line">
            <a:avLst/>
          </a:prstGeom>
          <a:ln w="28575" cap="rnd">
            <a:solidFill>
              <a:srgbClr val="A6A6A6"/>
            </a:solidFill>
            <a:prstDash val="sysDot"/>
            <a:headEnd type="none" w="sm" len="sm"/>
            <a:tailEnd type="none" w="sm" len="sm"/>
          </a:ln>
        </p:spPr>
      </p:sp>
      <p:sp>
        <p:nvSpPr>
          <p:cNvPr id="6" name="AutoShape 6"/>
          <p:cNvSpPr/>
          <p:nvPr/>
        </p:nvSpPr>
        <p:spPr>
          <a:xfrm>
            <a:off x="1028700" y="6575709"/>
            <a:ext cx="16230600" cy="0"/>
          </a:xfrm>
          <a:prstGeom prst="line">
            <a:avLst/>
          </a:prstGeom>
          <a:ln w="28575" cap="rnd">
            <a:solidFill>
              <a:srgbClr val="A6A6A6"/>
            </a:solidFill>
            <a:prstDash val="sysDot"/>
            <a:headEnd type="none" w="sm" len="sm"/>
            <a:tailEnd type="none" w="sm" len="sm"/>
          </a:ln>
        </p:spPr>
      </p:sp>
      <p:sp>
        <p:nvSpPr>
          <p:cNvPr id="7" name="AutoShape 7"/>
          <p:cNvSpPr/>
          <p:nvPr/>
        </p:nvSpPr>
        <p:spPr>
          <a:xfrm>
            <a:off x="1028700" y="5884620"/>
            <a:ext cx="16230600" cy="0"/>
          </a:xfrm>
          <a:prstGeom prst="line">
            <a:avLst/>
          </a:prstGeom>
          <a:ln w="28575" cap="rnd">
            <a:solidFill>
              <a:srgbClr val="A6A6A6"/>
            </a:solidFill>
            <a:prstDash val="sysDot"/>
            <a:headEnd type="none" w="sm" len="sm"/>
            <a:tailEnd type="none" w="sm" len="sm"/>
          </a:ln>
        </p:spPr>
      </p:sp>
      <p:sp>
        <p:nvSpPr>
          <p:cNvPr id="8" name="AutoShape 8"/>
          <p:cNvSpPr/>
          <p:nvPr/>
        </p:nvSpPr>
        <p:spPr>
          <a:xfrm>
            <a:off x="1028700" y="5193531"/>
            <a:ext cx="16230600" cy="0"/>
          </a:xfrm>
          <a:prstGeom prst="line">
            <a:avLst/>
          </a:prstGeom>
          <a:ln w="28575" cap="rnd">
            <a:solidFill>
              <a:srgbClr val="A6A6A6"/>
            </a:solidFill>
            <a:prstDash val="sysDot"/>
            <a:headEnd type="none" w="sm" len="sm"/>
            <a:tailEnd type="none" w="sm" len="sm"/>
          </a:ln>
        </p:spPr>
      </p:sp>
      <p:sp>
        <p:nvSpPr>
          <p:cNvPr id="9" name="AutoShape 9"/>
          <p:cNvSpPr/>
          <p:nvPr/>
        </p:nvSpPr>
        <p:spPr>
          <a:xfrm>
            <a:off x="1028700" y="4502443"/>
            <a:ext cx="16230600" cy="0"/>
          </a:xfrm>
          <a:prstGeom prst="line">
            <a:avLst/>
          </a:prstGeom>
          <a:ln w="28575" cap="rnd">
            <a:solidFill>
              <a:srgbClr val="A6A6A6"/>
            </a:solidFill>
            <a:prstDash val="sysDot"/>
            <a:headEnd type="none" w="sm" len="sm"/>
            <a:tailEnd type="none" w="sm" len="sm"/>
          </a:ln>
        </p:spPr>
      </p:sp>
      <p:sp>
        <p:nvSpPr>
          <p:cNvPr id="10" name="AutoShape 10"/>
          <p:cNvSpPr/>
          <p:nvPr/>
        </p:nvSpPr>
        <p:spPr>
          <a:xfrm>
            <a:off x="1028700" y="3811354"/>
            <a:ext cx="16230600" cy="0"/>
          </a:xfrm>
          <a:prstGeom prst="line">
            <a:avLst/>
          </a:prstGeom>
          <a:ln w="28575" cap="rnd">
            <a:solidFill>
              <a:srgbClr val="A6A6A6"/>
            </a:solidFill>
            <a:prstDash val="sysDot"/>
            <a:headEnd type="none" w="sm" len="sm"/>
            <a:tailEnd type="none" w="sm" len="sm"/>
          </a:ln>
        </p:spPr>
      </p:sp>
      <p:sp>
        <p:nvSpPr>
          <p:cNvPr id="11" name="AutoShape 11"/>
          <p:cNvSpPr/>
          <p:nvPr/>
        </p:nvSpPr>
        <p:spPr>
          <a:xfrm>
            <a:off x="1028700" y="3477979"/>
            <a:ext cx="3250736" cy="0"/>
          </a:xfrm>
          <a:prstGeom prst="line">
            <a:avLst/>
          </a:prstGeom>
          <a:ln w="666750" cap="rnd">
            <a:solidFill>
              <a:srgbClr val="FF5757"/>
            </a:solidFill>
            <a:prstDash val="solid"/>
            <a:headEnd type="none" w="sm" len="sm"/>
            <a:tailEnd type="none" w="sm" len="sm"/>
          </a:ln>
        </p:spPr>
      </p:sp>
      <p:sp>
        <p:nvSpPr>
          <p:cNvPr id="12" name="TextBox 12"/>
          <p:cNvSpPr txBox="1"/>
          <p:nvPr/>
        </p:nvSpPr>
        <p:spPr>
          <a:xfrm>
            <a:off x="1028700" y="8053136"/>
            <a:ext cx="107083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uce Light"/>
              </a:rPr>
              <a:t>Jan.</a:t>
            </a:r>
          </a:p>
        </p:txBody>
      </p:sp>
      <p:sp>
        <p:nvSpPr>
          <p:cNvPr id="13" name="TextBox 13"/>
          <p:cNvSpPr txBox="1"/>
          <p:nvPr/>
        </p:nvSpPr>
        <p:spPr>
          <a:xfrm>
            <a:off x="4648255" y="8053136"/>
            <a:ext cx="107083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uce Light"/>
              </a:rPr>
              <a:t>Feb.</a:t>
            </a:r>
          </a:p>
        </p:txBody>
      </p:sp>
      <p:sp>
        <p:nvSpPr>
          <p:cNvPr id="14" name="TextBox 14"/>
          <p:cNvSpPr txBox="1"/>
          <p:nvPr/>
        </p:nvSpPr>
        <p:spPr>
          <a:xfrm>
            <a:off x="9020396" y="8157911"/>
            <a:ext cx="107083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uce Light"/>
              </a:rPr>
              <a:t>Mar.</a:t>
            </a:r>
          </a:p>
        </p:txBody>
      </p:sp>
      <p:sp>
        <p:nvSpPr>
          <p:cNvPr id="15" name="TextBox 15"/>
          <p:cNvSpPr txBox="1"/>
          <p:nvPr/>
        </p:nvSpPr>
        <p:spPr>
          <a:xfrm>
            <a:off x="14647292" y="8053136"/>
            <a:ext cx="107083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uce Light"/>
              </a:rPr>
              <a:t>Apr.</a:t>
            </a:r>
          </a:p>
        </p:txBody>
      </p:sp>
      <p:sp>
        <p:nvSpPr>
          <p:cNvPr id="16" name="AutoShape 16"/>
          <p:cNvSpPr/>
          <p:nvPr/>
        </p:nvSpPr>
        <p:spPr>
          <a:xfrm>
            <a:off x="2695071" y="4174783"/>
            <a:ext cx="4381689" cy="0"/>
          </a:xfrm>
          <a:prstGeom prst="line">
            <a:avLst/>
          </a:prstGeom>
          <a:ln w="666750" cap="rnd">
            <a:solidFill>
              <a:srgbClr val="CB6CE6"/>
            </a:solidFill>
            <a:prstDash val="solid"/>
            <a:headEnd type="none" w="sm" len="sm"/>
            <a:tailEnd type="none" w="sm" len="sm"/>
          </a:ln>
        </p:spPr>
      </p:sp>
      <p:sp>
        <p:nvSpPr>
          <p:cNvPr id="17" name="AutoShape 17"/>
          <p:cNvSpPr/>
          <p:nvPr/>
        </p:nvSpPr>
        <p:spPr>
          <a:xfrm>
            <a:off x="4073231" y="4871586"/>
            <a:ext cx="5759849" cy="0"/>
          </a:xfrm>
          <a:prstGeom prst="line">
            <a:avLst/>
          </a:prstGeom>
          <a:ln w="666750" cap="rnd">
            <a:solidFill>
              <a:srgbClr val="5E17EB"/>
            </a:solidFill>
            <a:prstDash val="solid"/>
            <a:headEnd type="none" w="sm" len="sm"/>
            <a:tailEnd type="none" w="sm" len="sm"/>
          </a:ln>
        </p:spPr>
      </p:sp>
      <p:sp>
        <p:nvSpPr>
          <p:cNvPr id="18" name="AutoShape 18"/>
          <p:cNvSpPr/>
          <p:nvPr/>
        </p:nvSpPr>
        <p:spPr>
          <a:xfrm>
            <a:off x="5451392" y="5568390"/>
            <a:ext cx="7138009" cy="0"/>
          </a:xfrm>
          <a:prstGeom prst="line">
            <a:avLst/>
          </a:prstGeom>
          <a:ln w="666750" cap="rnd">
            <a:solidFill>
              <a:srgbClr val="5271FF"/>
            </a:solidFill>
            <a:prstDash val="solid"/>
            <a:headEnd type="none" w="sm" len="sm"/>
            <a:tailEnd type="none" w="sm" len="sm"/>
          </a:ln>
        </p:spPr>
      </p:sp>
      <p:sp>
        <p:nvSpPr>
          <p:cNvPr id="19" name="AutoShape 19"/>
          <p:cNvSpPr/>
          <p:nvPr/>
        </p:nvSpPr>
        <p:spPr>
          <a:xfrm>
            <a:off x="8743131" y="6265194"/>
            <a:ext cx="5759849" cy="0"/>
          </a:xfrm>
          <a:prstGeom prst="line">
            <a:avLst/>
          </a:prstGeom>
          <a:ln w="666750" cap="rnd">
            <a:solidFill>
              <a:srgbClr val="38B6FF"/>
            </a:solidFill>
            <a:prstDash val="solid"/>
            <a:headEnd type="none" w="sm" len="sm"/>
            <a:tailEnd type="none" w="sm" len="sm"/>
          </a:ln>
        </p:spPr>
      </p:sp>
      <p:sp>
        <p:nvSpPr>
          <p:cNvPr id="20" name="AutoShape 20"/>
          <p:cNvSpPr/>
          <p:nvPr/>
        </p:nvSpPr>
        <p:spPr>
          <a:xfrm>
            <a:off x="12589400" y="6961997"/>
            <a:ext cx="4669900" cy="0"/>
          </a:xfrm>
          <a:prstGeom prst="line">
            <a:avLst/>
          </a:prstGeom>
          <a:ln w="666750" cap="rnd">
            <a:solidFill>
              <a:srgbClr val="00C2CB"/>
            </a:solidFill>
            <a:prstDash val="solid"/>
            <a:headEnd type="none" w="sm" len="sm"/>
            <a:tailEnd type="none" w="sm" len="sm"/>
          </a:ln>
        </p:spPr>
      </p:sp>
      <p:sp>
        <p:nvSpPr>
          <p:cNvPr id="21" name="TextBox 21"/>
          <p:cNvSpPr txBox="1"/>
          <p:nvPr/>
        </p:nvSpPr>
        <p:spPr>
          <a:xfrm>
            <a:off x="1309259" y="3439879"/>
            <a:ext cx="2689619" cy="687705"/>
          </a:xfrm>
          <a:prstGeom prst="rect">
            <a:avLst/>
          </a:prstGeom>
        </p:spPr>
        <p:txBody>
          <a:bodyPr lIns="0" tIns="0" rIns="0" bIns="0" rtlCol="0" anchor="t">
            <a:spAutoFit/>
          </a:bodyPr>
          <a:lstStyle/>
          <a:p>
            <a:pPr algn="ctr">
              <a:lnSpc>
                <a:spcPts val="2769"/>
              </a:lnSpc>
            </a:pPr>
            <a:r>
              <a:rPr lang="en-US" sz="1978">
                <a:solidFill>
                  <a:srgbClr val="FFFFFF"/>
                </a:solidFill>
                <a:latin typeface="League Spartan"/>
              </a:rPr>
              <a:t>Preparation and Learning Proccess</a:t>
            </a:r>
          </a:p>
        </p:txBody>
      </p:sp>
      <p:sp>
        <p:nvSpPr>
          <p:cNvPr id="22" name="TextBox 22"/>
          <p:cNvSpPr txBox="1"/>
          <p:nvPr/>
        </p:nvSpPr>
        <p:spPr>
          <a:xfrm>
            <a:off x="2695071" y="4301465"/>
            <a:ext cx="4381689" cy="365760"/>
          </a:xfrm>
          <a:prstGeom prst="rect">
            <a:avLst/>
          </a:prstGeom>
        </p:spPr>
        <p:txBody>
          <a:bodyPr lIns="0" tIns="0" rIns="0" bIns="0" rtlCol="0" anchor="t">
            <a:spAutoFit/>
          </a:bodyPr>
          <a:lstStyle/>
          <a:p>
            <a:pPr algn="ctr">
              <a:lnSpc>
                <a:spcPts val="2940"/>
              </a:lnSpc>
            </a:pPr>
            <a:r>
              <a:rPr lang="en-US" sz="2100">
                <a:solidFill>
                  <a:srgbClr val="FFFFFF"/>
                </a:solidFill>
                <a:latin typeface="League Spartan"/>
              </a:rPr>
              <a:t>Finding Resource</a:t>
            </a:r>
          </a:p>
        </p:txBody>
      </p:sp>
      <p:sp>
        <p:nvSpPr>
          <p:cNvPr id="23" name="TextBox 23"/>
          <p:cNvSpPr txBox="1"/>
          <p:nvPr/>
        </p:nvSpPr>
        <p:spPr>
          <a:xfrm>
            <a:off x="4762311" y="4998269"/>
            <a:ext cx="4381689" cy="365760"/>
          </a:xfrm>
          <a:prstGeom prst="rect">
            <a:avLst/>
          </a:prstGeom>
        </p:spPr>
        <p:txBody>
          <a:bodyPr lIns="0" tIns="0" rIns="0" bIns="0" rtlCol="0" anchor="t">
            <a:spAutoFit/>
          </a:bodyPr>
          <a:lstStyle/>
          <a:p>
            <a:pPr algn="ctr">
              <a:lnSpc>
                <a:spcPts val="2940"/>
              </a:lnSpc>
            </a:pPr>
            <a:r>
              <a:rPr lang="en-US" sz="2100">
                <a:solidFill>
                  <a:srgbClr val="FFFFFF"/>
                </a:solidFill>
                <a:latin typeface="League Spartan"/>
              </a:rPr>
              <a:t>Start the Frontend/Mockup</a:t>
            </a:r>
          </a:p>
        </p:txBody>
      </p:sp>
      <p:sp>
        <p:nvSpPr>
          <p:cNvPr id="24" name="TextBox 24"/>
          <p:cNvSpPr txBox="1"/>
          <p:nvPr/>
        </p:nvSpPr>
        <p:spPr>
          <a:xfrm>
            <a:off x="6829552" y="5695072"/>
            <a:ext cx="4381689" cy="365760"/>
          </a:xfrm>
          <a:prstGeom prst="rect">
            <a:avLst/>
          </a:prstGeom>
        </p:spPr>
        <p:txBody>
          <a:bodyPr lIns="0" tIns="0" rIns="0" bIns="0" rtlCol="0" anchor="t">
            <a:spAutoFit/>
          </a:bodyPr>
          <a:lstStyle/>
          <a:p>
            <a:pPr algn="ctr">
              <a:lnSpc>
                <a:spcPts val="2940"/>
              </a:lnSpc>
            </a:pPr>
            <a:r>
              <a:rPr lang="en-US" sz="2100">
                <a:solidFill>
                  <a:srgbClr val="FFFFFF"/>
                </a:solidFill>
                <a:latin typeface="League Spartan"/>
              </a:rPr>
              <a:t>Start with Database</a:t>
            </a:r>
          </a:p>
        </p:txBody>
      </p:sp>
      <p:sp>
        <p:nvSpPr>
          <p:cNvPr id="25" name="TextBox 25"/>
          <p:cNvSpPr txBox="1"/>
          <p:nvPr/>
        </p:nvSpPr>
        <p:spPr>
          <a:xfrm>
            <a:off x="9432211" y="6391876"/>
            <a:ext cx="4381689" cy="365760"/>
          </a:xfrm>
          <a:prstGeom prst="rect">
            <a:avLst/>
          </a:prstGeom>
        </p:spPr>
        <p:txBody>
          <a:bodyPr lIns="0" tIns="0" rIns="0" bIns="0" rtlCol="0" anchor="t">
            <a:spAutoFit/>
          </a:bodyPr>
          <a:lstStyle/>
          <a:p>
            <a:pPr algn="ctr">
              <a:lnSpc>
                <a:spcPts val="2940"/>
              </a:lnSpc>
            </a:pPr>
            <a:r>
              <a:rPr lang="en-US" sz="2100">
                <a:solidFill>
                  <a:srgbClr val="FFFFFF"/>
                </a:solidFill>
                <a:latin typeface="League Spartan"/>
              </a:rPr>
              <a:t>Start With Backend</a:t>
            </a:r>
          </a:p>
        </p:txBody>
      </p:sp>
      <p:sp>
        <p:nvSpPr>
          <p:cNvPr id="26" name="TextBox 26"/>
          <p:cNvSpPr txBox="1"/>
          <p:nvPr/>
        </p:nvSpPr>
        <p:spPr>
          <a:xfrm>
            <a:off x="12733506" y="7088680"/>
            <a:ext cx="4381689" cy="365760"/>
          </a:xfrm>
          <a:prstGeom prst="rect">
            <a:avLst/>
          </a:prstGeom>
        </p:spPr>
        <p:txBody>
          <a:bodyPr lIns="0" tIns="0" rIns="0" bIns="0" rtlCol="0" anchor="t">
            <a:spAutoFit/>
          </a:bodyPr>
          <a:lstStyle/>
          <a:p>
            <a:pPr algn="ctr">
              <a:lnSpc>
                <a:spcPts val="2940"/>
              </a:lnSpc>
            </a:pPr>
            <a:r>
              <a:rPr lang="en-US" sz="2100">
                <a:solidFill>
                  <a:srgbClr val="FFFFFF"/>
                </a:solidFill>
                <a:latin typeface="League Spartan"/>
              </a:rPr>
              <a:t>Deply and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485556" y="454609"/>
            <a:ext cx="17316887" cy="9377782"/>
          </a:xfrm>
          <a:prstGeom prst="rect">
            <a:avLst/>
          </a:prstGeom>
          <a:solidFill>
            <a:srgbClr val="EFEFEF"/>
          </a:solidFill>
        </p:spPr>
      </p:sp>
      <p:sp>
        <p:nvSpPr>
          <p:cNvPr id="3" name="TextBox 3"/>
          <p:cNvSpPr txBox="1"/>
          <p:nvPr/>
        </p:nvSpPr>
        <p:spPr>
          <a:xfrm>
            <a:off x="1028700" y="4096925"/>
            <a:ext cx="16230600" cy="1460500"/>
          </a:xfrm>
          <a:prstGeom prst="rect">
            <a:avLst/>
          </a:prstGeom>
        </p:spPr>
        <p:txBody>
          <a:bodyPr lIns="0" tIns="0" rIns="0" bIns="0" rtlCol="0" anchor="t">
            <a:spAutoFit/>
          </a:bodyPr>
          <a:lstStyle/>
          <a:p>
            <a:pPr algn="ctr">
              <a:lnSpc>
                <a:spcPts val="11900"/>
              </a:lnSpc>
            </a:pPr>
            <a:r>
              <a:rPr lang="en-US" sz="8500">
                <a:solidFill>
                  <a:srgbClr val="000000"/>
                </a:solidFill>
                <a:latin typeface="League Spartan"/>
              </a:rPr>
              <a:t>Thank You</a:t>
            </a:r>
          </a:p>
        </p:txBody>
      </p:sp>
      <p:sp>
        <p:nvSpPr>
          <p:cNvPr id="4" name="AutoShape 4"/>
          <p:cNvSpPr/>
          <p:nvPr/>
        </p:nvSpPr>
        <p:spPr>
          <a:xfrm>
            <a:off x="8556216" y="5557425"/>
            <a:ext cx="1175568" cy="137659"/>
          </a:xfrm>
          <a:prstGeom prst="rect">
            <a:avLst/>
          </a:prstGeom>
          <a:solidFill>
            <a:srgbClr val="000000"/>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507</Words>
  <Application>Microsoft Office PowerPoint</Application>
  <PresentationFormat>Custom</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Open Sauce Light</vt:lpstr>
      <vt:lpstr>Calibri</vt:lpstr>
      <vt:lpstr>Arial</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Movies - TV Series - Live TV Channels - TV Cast</dc:title>
  <cp:lastModifiedBy>Habib</cp:lastModifiedBy>
  <cp:revision>2</cp:revision>
  <dcterms:created xsi:type="dcterms:W3CDTF">2006-08-16T00:00:00Z</dcterms:created>
  <dcterms:modified xsi:type="dcterms:W3CDTF">2023-05-04T16:20:47Z</dcterms:modified>
  <dc:identifier>DAFYoBAdICA</dc:identifier>
</cp:coreProperties>
</file>