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Open Sauce Light" charset="1" panose="00000400000000000000"/>
      <p:regular r:id="rId11"/>
    </p:embeddedFont>
    <p:embeddedFont>
      <p:font typeface="Open Sauce Light Bold" charset="1" panose="00000600000000000000"/>
      <p:regular r:id="rId12"/>
    </p:embeddedFont>
    <p:embeddedFont>
      <p:font typeface="Open Sauce Light Italics" charset="1" panose="00000400000000000000"/>
      <p:regular r:id="rId13"/>
    </p:embeddedFont>
    <p:embeddedFont>
      <p:font typeface="Open Sauce Light Bold Italics" charset="1" panose="000006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iam-mim" TargetMode="External" Type="http://schemas.openxmlformats.org/officeDocument/2006/relationships/hyperlink"/><Relationship Id="rId4" Target="https://github.com/mouno-patrick-desilva" TargetMode="External" Type="http://schemas.openxmlformats.org/officeDocument/2006/relationships/hyperlink"/><Relationship Id="rId5" Target="https://github.com/byomkesh2580"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AutoShape 3" id="3"/>
          <p:cNvSpPr/>
          <p:nvPr/>
        </p:nvSpPr>
        <p:spPr>
          <a:xfrm rot="0">
            <a:off x="8453996" y="2438930"/>
            <a:ext cx="1175568" cy="137659"/>
          </a:xfrm>
          <a:prstGeom prst="rect">
            <a:avLst/>
          </a:prstGeom>
          <a:solidFill>
            <a:srgbClr val="000000"/>
          </a:solidFill>
        </p:spPr>
      </p:sp>
      <p:pic>
        <p:nvPicPr>
          <p:cNvPr name="Picture 4" id="4"/>
          <p:cNvPicPr>
            <a:picLocks noChangeAspect="true"/>
          </p:cNvPicPr>
          <p:nvPr/>
        </p:nvPicPr>
        <p:blipFill>
          <a:blip r:embed="rId2"/>
          <a:srcRect l="75438" t="0" r="0" b="0"/>
          <a:stretch>
            <a:fillRect/>
          </a:stretch>
        </p:blipFill>
        <p:spPr>
          <a:xfrm flipH="false" flipV="false" rot="0">
            <a:off x="12161021" y="4842417"/>
            <a:ext cx="4002056" cy="7972112"/>
          </a:xfrm>
          <a:prstGeom prst="rect">
            <a:avLst/>
          </a:prstGeom>
        </p:spPr>
      </p:pic>
      <p:sp>
        <p:nvSpPr>
          <p:cNvPr name="TextBox 5" id="5"/>
          <p:cNvSpPr txBox="true"/>
          <p:nvPr/>
        </p:nvSpPr>
        <p:spPr>
          <a:xfrm rot="0">
            <a:off x="1028700" y="857250"/>
            <a:ext cx="16230600" cy="1460500"/>
          </a:xfrm>
          <a:prstGeom prst="rect">
            <a:avLst/>
          </a:prstGeom>
        </p:spPr>
        <p:txBody>
          <a:bodyPr anchor="t" rtlCol="false" tIns="0" lIns="0" bIns="0" rIns="0">
            <a:spAutoFit/>
          </a:bodyPr>
          <a:lstStyle/>
          <a:p>
            <a:pPr algn="ctr">
              <a:lnSpc>
                <a:spcPts val="11900"/>
              </a:lnSpc>
            </a:pPr>
            <a:r>
              <a:rPr lang="en-US" sz="8500">
                <a:solidFill>
                  <a:srgbClr val="000000"/>
                </a:solidFill>
                <a:latin typeface="League Spartan"/>
              </a:rPr>
              <a:t>Movie &amp; Web Series Portal </a:t>
            </a:r>
          </a:p>
        </p:txBody>
      </p:sp>
      <p:sp>
        <p:nvSpPr>
          <p:cNvPr name="TextBox 6" id="6"/>
          <p:cNvSpPr txBox="true"/>
          <p:nvPr/>
        </p:nvSpPr>
        <p:spPr>
          <a:xfrm rot="0">
            <a:off x="4717084" y="2786139"/>
            <a:ext cx="8649392" cy="365760"/>
          </a:xfrm>
          <a:prstGeom prst="rect">
            <a:avLst/>
          </a:prstGeom>
        </p:spPr>
        <p:txBody>
          <a:bodyPr anchor="t" rtlCol="false" tIns="0" lIns="0" bIns="0" rIns="0">
            <a:spAutoFit/>
          </a:bodyPr>
          <a:lstStyle/>
          <a:p>
            <a:pPr algn="ctr">
              <a:lnSpc>
                <a:spcPts val="2940"/>
              </a:lnSpc>
            </a:pPr>
            <a:r>
              <a:rPr lang="en-US" sz="2100">
                <a:solidFill>
                  <a:srgbClr val="000000"/>
                </a:solidFill>
                <a:latin typeface="Open Sauce Light"/>
              </a:rPr>
              <a:t>Online Subscription Charged Based OTT Platform</a:t>
            </a:r>
          </a:p>
        </p:txBody>
      </p:sp>
      <p:sp>
        <p:nvSpPr>
          <p:cNvPr name="TextBox 7" id="7"/>
          <p:cNvSpPr txBox="true"/>
          <p:nvPr/>
        </p:nvSpPr>
        <p:spPr>
          <a:xfrm rot="0">
            <a:off x="1028700" y="6425906"/>
            <a:ext cx="9904507" cy="719168"/>
          </a:xfrm>
          <a:prstGeom prst="rect">
            <a:avLst/>
          </a:prstGeom>
        </p:spPr>
        <p:txBody>
          <a:bodyPr anchor="t" rtlCol="false" tIns="0" lIns="0" bIns="0" rIns="0">
            <a:spAutoFit/>
          </a:bodyPr>
          <a:lstStyle/>
          <a:p>
            <a:pPr algn="ctr">
              <a:lnSpc>
                <a:spcPts val="5847"/>
              </a:lnSpc>
            </a:pPr>
            <a:r>
              <a:rPr lang="en-US" sz="4176">
                <a:solidFill>
                  <a:srgbClr val="000000"/>
                </a:solidFill>
                <a:latin typeface="League Spartan"/>
              </a:rPr>
              <a:t>20101045 - Md. Habibur Rahman</a:t>
            </a:r>
          </a:p>
        </p:txBody>
      </p:sp>
      <p:sp>
        <p:nvSpPr>
          <p:cNvPr name="TextBox 8" id="8"/>
          <p:cNvSpPr txBox="true"/>
          <p:nvPr/>
        </p:nvSpPr>
        <p:spPr>
          <a:xfrm rot="0">
            <a:off x="1153673" y="4920393"/>
            <a:ext cx="9904507" cy="719168"/>
          </a:xfrm>
          <a:prstGeom prst="rect">
            <a:avLst/>
          </a:prstGeom>
        </p:spPr>
        <p:txBody>
          <a:bodyPr anchor="t" rtlCol="false" tIns="0" lIns="0" bIns="0" rIns="0">
            <a:spAutoFit/>
          </a:bodyPr>
          <a:lstStyle/>
          <a:p>
            <a:pPr algn="ctr">
              <a:lnSpc>
                <a:spcPts val="5847"/>
              </a:lnSpc>
            </a:pPr>
            <a:r>
              <a:rPr lang="en-US" sz="4176">
                <a:solidFill>
                  <a:srgbClr val="000000"/>
                </a:solidFill>
                <a:latin typeface="League Spartan"/>
              </a:rPr>
              <a:t>20101046 - Mouno Patrick Desilva</a:t>
            </a:r>
          </a:p>
        </p:txBody>
      </p:sp>
      <p:sp>
        <p:nvSpPr>
          <p:cNvPr name="TextBox 9" id="9"/>
          <p:cNvSpPr txBox="true"/>
          <p:nvPr/>
        </p:nvSpPr>
        <p:spPr>
          <a:xfrm rot="0">
            <a:off x="707680" y="7823986"/>
            <a:ext cx="9904507" cy="719168"/>
          </a:xfrm>
          <a:prstGeom prst="rect">
            <a:avLst/>
          </a:prstGeom>
        </p:spPr>
        <p:txBody>
          <a:bodyPr anchor="t" rtlCol="false" tIns="0" lIns="0" bIns="0" rIns="0">
            <a:spAutoFit/>
          </a:bodyPr>
          <a:lstStyle/>
          <a:p>
            <a:pPr algn="ctr">
              <a:lnSpc>
                <a:spcPts val="5847"/>
              </a:lnSpc>
            </a:pPr>
            <a:r>
              <a:rPr lang="en-US" sz="4176">
                <a:solidFill>
                  <a:srgbClr val="000000"/>
                </a:solidFill>
                <a:latin typeface="League Spartan"/>
              </a:rPr>
              <a:t>20101041 - Munmun Islam Mim</a:t>
            </a:r>
          </a:p>
        </p:txBody>
      </p:sp>
      <p:sp>
        <p:nvSpPr>
          <p:cNvPr name="TextBox 10" id="10"/>
          <p:cNvSpPr txBox="true"/>
          <p:nvPr/>
        </p:nvSpPr>
        <p:spPr>
          <a:xfrm rot="0">
            <a:off x="1153673" y="8560454"/>
            <a:ext cx="7888108" cy="488413"/>
          </a:xfrm>
          <a:prstGeom prst="rect">
            <a:avLst/>
          </a:prstGeom>
        </p:spPr>
        <p:txBody>
          <a:bodyPr anchor="t" rtlCol="false" tIns="0" lIns="0" bIns="0" rIns="0">
            <a:spAutoFit/>
          </a:bodyPr>
          <a:lstStyle/>
          <a:p>
            <a:pPr algn="ctr">
              <a:lnSpc>
                <a:spcPts val="4054"/>
              </a:lnSpc>
            </a:pPr>
            <a:r>
              <a:rPr lang="en-US" sz="2896">
                <a:solidFill>
                  <a:srgbClr val="FF5757"/>
                </a:solidFill>
                <a:latin typeface="League Spartan"/>
              </a:rPr>
              <a:t>Github- </a:t>
            </a:r>
            <a:r>
              <a:rPr lang="en-US" sz="2896">
                <a:solidFill>
                  <a:srgbClr val="FF5757"/>
                </a:solidFill>
                <a:latin typeface="League Spartan"/>
                <a:hlinkClick r:id="rId3" tooltip="https://github.com/iam-mim"/>
              </a:rPr>
              <a:t>https://github.com/iam-mim</a:t>
            </a:r>
          </a:p>
        </p:txBody>
      </p:sp>
      <p:sp>
        <p:nvSpPr>
          <p:cNvPr name="TextBox 11" id="11"/>
          <p:cNvSpPr txBox="true"/>
          <p:nvPr/>
        </p:nvSpPr>
        <p:spPr>
          <a:xfrm rot="0">
            <a:off x="1381344" y="5591936"/>
            <a:ext cx="9978961" cy="488413"/>
          </a:xfrm>
          <a:prstGeom prst="rect">
            <a:avLst/>
          </a:prstGeom>
        </p:spPr>
        <p:txBody>
          <a:bodyPr anchor="t" rtlCol="false" tIns="0" lIns="0" bIns="0" rIns="0">
            <a:spAutoFit/>
          </a:bodyPr>
          <a:lstStyle/>
          <a:p>
            <a:pPr algn="ctr">
              <a:lnSpc>
                <a:spcPts val="4054"/>
              </a:lnSpc>
            </a:pPr>
            <a:r>
              <a:rPr lang="en-US" sz="2896">
                <a:solidFill>
                  <a:srgbClr val="FF5757"/>
                </a:solidFill>
                <a:latin typeface="League Spartan"/>
                <a:hlinkClick r:id="rId4" tooltip="https://github.com/mouno-patrick-desilva"/>
              </a:rPr>
              <a:t>Github- https://github.com/mouno-patrick-desilva</a:t>
            </a:r>
          </a:p>
        </p:txBody>
      </p:sp>
      <p:sp>
        <p:nvSpPr>
          <p:cNvPr name="TextBox 12" id="12"/>
          <p:cNvSpPr txBox="true"/>
          <p:nvPr/>
        </p:nvSpPr>
        <p:spPr>
          <a:xfrm rot="0">
            <a:off x="1381344" y="7126023"/>
            <a:ext cx="8557181" cy="488413"/>
          </a:xfrm>
          <a:prstGeom prst="rect">
            <a:avLst/>
          </a:prstGeom>
        </p:spPr>
        <p:txBody>
          <a:bodyPr anchor="t" rtlCol="false" tIns="0" lIns="0" bIns="0" rIns="0">
            <a:spAutoFit/>
          </a:bodyPr>
          <a:lstStyle/>
          <a:p>
            <a:pPr algn="ctr">
              <a:lnSpc>
                <a:spcPts val="4054"/>
              </a:lnSpc>
            </a:pPr>
            <a:r>
              <a:rPr lang="en-US" sz="2896">
                <a:solidFill>
                  <a:srgbClr val="FF5757"/>
                </a:solidFill>
                <a:latin typeface="League Spartan"/>
                <a:hlinkClick r:id="rId5" tooltip="https://github.com/byomkesh2580"/>
              </a:rPr>
              <a:t>Github- https://github.com/byomkesh2580</a:t>
            </a:r>
          </a:p>
        </p:txBody>
      </p:sp>
      <p:sp>
        <p:nvSpPr>
          <p:cNvPr name="TextBox 13" id="13"/>
          <p:cNvSpPr txBox="true"/>
          <p:nvPr/>
        </p:nvSpPr>
        <p:spPr>
          <a:xfrm rot="0">
            <a:off x="1381344" y="3621414"/>
            <a:ext cx="12845267" cy="488900"/>
          </a:xfrm>
          <a:prstGeom prst="rect">
            <a:avLst/>
          </a:prstGeom>
        </p:spPr>
        <p:txBody>
          <a:bodyPr anchor="t" rtlCol="false" tIns="0" lIns="0" bIns="0" rIns="0">
            <a:spAutoFit/>
          </a:bodyPr>
          <a:lstStyle/>
          <a:p>
            <a:pPr algn="ctr">
              <a:lnSpc>
                <a:spcPts val="4027"/>
              </a:lnSpc>
            </a:pPr>
            <a:r>
              <a:rPr lang="en-US" sz="2876">
                <a:solidFill>
                  <a:srgbClr val="FF5757"/>
                </a:solidFill>
                <a:latin typeface="League Spartan"/>
              </a:rPr>
              <a:t>Github link:  </a:t>
            </a:r>
            <a:r>
              <a:rPr lang="en-US" sz="2876">
                <a:solidFill>
                  <a:srgbClr val="000000"/>
                </a:solidFill>
                <a:latin typeface="League Spartan"/>
              </a:rPr>
              <a:t>github.com/byomkesh2580/Movie-Web-Series-Portal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TextBox 3" id="3"/>
          <p:cNvSpPr txBox="true"/>
          <p:nvPr/>
        </p:nvSpPr>
        <p:spPr>
          <a:xfrm rot="0">
            <a:off x="1028700" y="3895725"/>
            <a:ext cx="6949700" cy="2263775"/>
          </a:xfrm>
          <a:prstGeom prst="rect">
            <a:avLst/>
          </a:prstGeom>
        </p:spPr>
        <p:txBody>
          <a:bodyPr anchor="t" rtlCol="false" tIns="0" lIns="0" bIns="0" rIns="0">
            <a:spAutoFit/>
          </a:bodyPr>
          <a:lstStyle/>
          <a:p>
            <a:pPr>
              <a:lnSpc>
                <a:spcPts val="8800"/>
              </a:lnSpc>
            </a:pPr>
            <a:r>
              <a:rPr lang="en-US" sz="8000">
                <a:solidFill>
                  <a:srgbClr val="000000"/>
                </a:solidFill>
                <a:latin typeface="League Spartan"/>
              </a:rPr>
              <a:t>Problem Definition :</a:t>
            </a:r>
          </a:p>
        </p:txBody>
      </p:sp>
      <p:sp>
        <p:nvSpPr>
          <p:cNvPr name="TextBox 4" id="4"/>
          <p:cNvSpPr txBox="true"/>
          <p:nvPr/>
        </p:nvSpPr>
        <p:spPr>
          <a:xfrm rot="0">
            <a:off x="9472784" y="2542152"/>
            <a:ext cx="7786516" cy="118681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YouTube and other social media are full of ads and Clickbait. It decress the user interface and uncomfortable for watcher to view the content</a:t>
            </a:r>
          </a:p>
        </p:txBody>
      </p:sp>
      <p:sp>
        <p:nvSpPr>
          <p:cNvPr name="TextBox 5" id="5"/>
          <p:cNvSpPr txBox="true"/>
          <p:nvPr/>
        </p:nvSpPr>
        <p:spPr>
          <a:xfrm rot="0">
            <a:off x="8676330" y="2580252"/>
            <a:ext cx="467670" cy="382270"/>
          </a:xfrm>
          <a:prstGeom prst="rect">
            <a:avLst/>
          </a:prstGeom>
        </p:spPr>
        <p:txBody>
          <a:bodyPr anchor="t" rtlCol="false" tIns="0" lIns="0" bIns="0" rIns="0">
            <a:spAutoFit/>
          </a:bodyPr>
          <a:lstStyle/>
          <a:p>
            <a:pPr algn="r">
              <a:lnSpc>
                <a:spcPts val="3079"/>
              </a:lnSpc>
            </a:pPr>
            <a:r>
              <a:rPr lang="en-US" sz="2200">
                <a:solidFill>
                  <a:srgbClr val="000000"/>
                </a:solidFill>
                <a:latin typeface="League Spartan"/>
              </a:rPr>
              <a:t>01</a:t>
            </a:r>
          </a:p>
        </p:txBody>
      </p:sp>
      <p:sp>
        <p:nvSpPr>
          <p:cNvPr name="AutoShape 6" id="6"/>
          <p:cNvSpPr/>
          <p:nvPr/>
        </p:nvSpPr>
        <p:spPr>
          <a:xfrm rot="0">
            <a:off x="1028700" y="6457950"/>
            <a:ext cx="1175568" cy="137659"/>
          </a:xfrm>
          <a:prstGeom prst="rect">
            <a:avLst/>
          </a:prstGeom>
          <a:solidFill>
            <a:srgbClr val="000000"/>
          </a:solidFill>
        </p:spPr>
      </p:sp>
      <p:sp>
        <p:nvSpPr>
          <p:cNvPr name="TextBox 7" id="7"/>
          <p:cNvSpPr txBox="true"/>
          <p:nvPr/>
        </p:nvSpPr>
        <p:spPr>
          <a:xfrm rot="0">
            <a:off x="9472784" y="4505891"/>
            <a:ext cx="7786516" cy="158686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There is a lot of OTT service in Market, But we are providing all types of movies from all platform. Consumers can watch our movies/serires/live TV from anywhere and anytime with cost effective plan</a:t>
            </a:r>
          </a:p>
        </p:txBody>
      </p:sp>
      <p:sp>
        <p:nvSpPr>
          <p:cNvPr name="TextBox 8" id="8"/>
          <p:cNvSpPr txBox="true"/>
          <p:nvPr/>
        </p:nvSpPr>
        <p:spPr>
          <a:xfrm rot="0">
            <a:off x="9472784" y="6469629"/>
            <a:ext cx="7786516" cy="118681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For a newbies or Startup Content Creator its harder to grow from social media and earn easily. We will provide them support and help them to grow with us from starting.</a:t>
            </a:r>
          </a:p>
        </p:txBody>
      </p:sp>
      <p:sp>
        <p:nvSpPr>
          <p:cNvPr name="TextBox 9" id="9"/>
          <p:cNvSpPr txBox="true"/>
          <p:nvPr/>
        </p:nvSpPr>
        <p:spPr>
          <a:xfrm rot="0">
            <a:off x="8676330" y="4553516"/>
            <a:ext cx="467670" cy="382270"/>
          </a:xfrm>
          <a:prstGeom prst="rect">
            <a:avLst/>
          </a:prstGeom>
        </p:spPr>
        <p:txBody>
          <a:bodyPr anchor="t" rtlCol="false" tIns="0" lIns="0" bIns="0" rIns="0">
            <a:spAutoFit/>
          </a:bodyPr>
          <a:lstStyle/>
          <a:p>
            <a:pPr algn="r">
              <a:lnSpc>
                <a:spcPts val="3079"/>
              </a:lnSpc>
            </a:pPr>
            <a:r>
              <a:rPr lang="en-US" sz="2200">
                <a:solidFill>
                  <a:srgbClr val="000000"/>
                </a:solidFill>
                <a:latin typeface="League Spartan"/>
              </a:rPr>
              <a:t>02</a:t>
            </a:r>
          </a:p>
        </p:txBody>
      </p:sp>
      <p:sp>
        <p:nvSpPr>
          <p:cNvPr name="TextBox 10" id="10"/>
          <p:cNvSpPr txBox="true"/>
          <p:nvPr/>
        </p:nvSpPr>
        <p:spPr>
          <a:xfrm rot="0">
            <a:off x="8676330" y="6517254"/>
            <a:ext cx="467670" cy="382270"/>
          </a:xfrm>
          <a:prstGeom prst="rect">
            <a:avLst/>
          </a:prstGeom>
        </p:spPr>
        <p:txBody>
          <a:bodyPr anchor="t" rtlCol="false" tIns="0" lIns="0" bIns="0" rIns="0">
            <a:spAutoFit/>
          </a:bodyPr>
          <a:lstStyle/>
          <a:p>
            <a:pPr algn="r">
              <a:lnSpc>
                <a:spcPts val="3079"/>
              </a:lnSpc>
            </a:pPr>
            <a:r>
              <a:rPr lang="en-US" sz="2200">
                <a:solidFill>
                  <a:srgbClr val="000000"/>
                </a:solidFill>
                <a:latin typeface="League Spartan"/>
              </a:rPr>
              <a:t>03</a:t>
            </a:r>
          </a:p>
        </p:txBody>
      </p:sp>
      <p:grpSp>
        <p:nvGrpSpPr>
          <p:cNvPr name="Group 11" id="11"/>
          <p:cNvGrpSpPr/>
          <p:nvPr/>
        </p:nvGrpSpPr>
        <p:grpSpPr>
          <a:xfrm rot="0">
            <a:off x="16991245" y="8907589"/>
            <a:ext cx="268055" cy="350711"/>
            <a:chOff x="0" y="0"/>
            <a:chExt cx="357406" cy="467614"/>
          </a:xfrm>
        </p:grpSpPr>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0597" y="150806"/>
              <a:ext cx="467614" cy="166003"/>
            </a:xfrm>
            <a:prstGeom prst="rect">
              <a:avLst/>
            </a:prstGeom>
          </p:spPr>
        </p:pic>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50806" y="150806"/>
              <a:ext cx="467614" cy="166003"/>
            </a:xfrm>
            <a:prstGeom prst="rect">
              <a:avLst/>
            </a:prstGeom>
          </p:spPr>
        </p:pic>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AutoShape 3" id="3"/>
          <p:cNvSpPr/>
          <p:nvPr/>
        </p:nvSpPr>
        <p:spPr>
          <a:xfrm rot="0">
            <a:off x="8556216" y="3485222"/>
            <a:ext cx="1175568" cy="137659"/>
          </a:xfrm>
          <a:prstGeom prst="rect">
            <a:avLst/>
          </a:prstGeom>
          <a:solidFill>
            <a:srgbClr val="000000"/>
          </a:solidFill>
        </p:spPr>
      </p:sp>
      <p:pic>
        <p:nvPicPr>
          <p:cNvPr name="Picture 4" id="4"/>
          <p:cNvPicPr>
            <a:picLocks noChangeAspect="true"/>
          </p:cNvPicPr>
          <p:nvPr/>
        </p:nvPicPr>
        <p:blipFill>
          <a:blip r:embed="rId2"/>
          <a:srcRect l="0" t="0" r="0" b="0"/>
          <a:stretch>
            <a:fillRect/>
          </a:stretch>
        </p:blipFill>
        <p:spPr>
          <a:xfrm flipH="false" flipV="false" rot="0">
            <a:off x="4202077" y="5791995"/>
            <a:ext cx="5807134" cy="3552030"/>
          </a:xfrm>
          <a:prstGeom prst="rect">
            <a:avLst/>
          </a:prstGeom>
        </p:spPr>
      </p:pic>
      <p:grpSp>
        <p:nvGrpSpPr>
          <p:cNvPr name="Group 5" id="5"/>
          <p:cNvGrpSpPr/>
          <p:nvPr/>
        </p:nvGrpSpPr>
        <p:grpSpPr>
          <a:xfrm rot="0">
            <a:off x="16991245" y="8907589"/>
            <a:ext cx="268055" cy="350711"/>
            <a:chOff x="0" y="0"/>
            <a:chExt cx="357406" cy="467614"/>
          </a:xfrm>
        </p:grpSpPr>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00000">
              <a:off x="40597" y="150806"/>
              <a:ext cx="467614" cy="166003"/>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5400000">
              <a:off x="-150806" y="150806"/>
              <a:ext cx="467614" cy="166003"/>
            </a:xfrm>
            <a:prstGeom prst="rect">
              <a:avLst/>
            </a:prstGeom>
          </p:spPr>
        </p:pic>
      </p:grpSp>
      <p:pic>
        <p:nvPicPr>
          <p:cNvPr name="Picture 8" id="8"/>
          <p:cNvPicPr>
            <a:picLocks noChangeAspect="true"/>
          </p:cNvPicPr>
          <p:nvPr/>
        </p:nvPicPr>
        <p:blipFill>
          <a:blip r:embed="rId5"/>
          <a:srcRect l="6214" t="0" r="6214" b="0"/>
          <a:stretch>
            <a:fillRect/>
          </a:stretch>
        </p:blipFill>
        <p:spPr>
          <a:xfrm flipH="false" flipV="false" rot="0">
            <a:off x="4752394" y="5885220"/>
            <a:ext cx="4668564" cy="3022369"/>
          </a:xfrm>
          <a:prstGeom prst="rect">
            <a:avLst/>
          </a:prstGeom>
        </p:spPr>
      </p:pic>
      <p:pic>
        <p:nvPicPr>
          <p:cNvPr name="Picture 9" id="9"/>
          <p:cNvPicPr>
            <a:picLocks noChangeAspect="true"/>
          </p:cNvPicPr>
          <p:nvPr/>
        </p:nvPicPr>
        <p:blipFill>
          <a:blip r:embed="rId6"/>
          <a:srcRect l="75886" t="1926" r="1372" b="0"/>
          <a:stretch>
            <a:fillRect/>
          </a:stretch>
        </p:blipFill>
        <p:spPr>
          <a:xfrm flipH="false" flipV="false" rot="0">
            <a:off x="10933847" y="4568785"/>
            <a:ext cx="2494566" cy="5263606"/>
          </a:xfrm>
          <a:prstGeom prst="rect">
            <a:avLst/>
          </a:prstGeom>
        </p:spPr>
      </p:pic>
      <p:sp>
        <p:nvSpPr>
          <p:cNvPr name="TextBox 10" id="10"/>
          <p:cNvSpPr txBox="true"/>
          <p:nvPr/>
        </p:nvSpPr>
        <p:spPr>
          <a:xfrm rot="0">
            <a:off x="2543733" y="1942172"/>
            <a:ext cx="13200534" cy="1543050"/>
          </a:xfrm>
          <a:prstGeom prst="rect">
            <a:avLst/>
          </a:prstGeom>
        </p:spPr>
        <p:txBody>
          <a:bodyPr anchor="t" rtlCol="false" tIns="0" lIns="0" bIns="0" rIns="0">
            <a:spAutoFit/>
          </a:bodyPr>
          <a:lstStyle/>
          <a:p>
            <a:pPr algn="ctr">
              <a:lnSpc>
                <a:spcPts val="12599"/>
              </a:lnSpc>
            </a:pPr>
            <a:r>
              <a:rPr lang="en-US" sz="9000">
                <a:solidFill>
                  <a:srgbClr val="000000"/>
                </a:solidFill>
                <a:latin typeface="League Spartan"/>
              </a:rPr>
              <a:t>Product Mockups</a:t>
            </a:r>
          </a:p>
        </p:txBody>
      </p:sp>
      <p:sp>
        <p:nvSpPr>
          <p:cNvPr name="TextBox 11" id="11"/>
          <p:cNvSpPr txBox="true"/>
          <p:nvPr/>
        </p:nvSpPr>
        <p:spPr>
          <a:xfrm rot="0">
            <a:off x="6277482" y="1000125"/>
            <a:ext cx="5733036" cy="297180"/>
          </a:xfrm>
          <a:prstGeom prst="rect">
            <a:avLst/>
          </a:prstGeom>
        </p:spPr>
        <p:txBody>
          <a:bodyPr anchor="t" rtlCol="false" tIns="0" lIns="0" bIns="0" rIns="0">
            <a:spAutoFit/>
          </a:bodyPr>
          <a:lstStyle/>
          <a:p>
            <a:pPr algn="ctr">
              <a:lnSpc>
                <a:spcPts val="2520"/>
              </a:lnSpc>
            </a:pPr>
            <a:r>
              <a:rPr lang="en-US" sz="1800">
                <a:solidFill>
                  <a:srgbClr val="000000"/>
                </a:solidFill>
                <a:latin typeface="League Spartan"/>
              </a:rPr>
              <a:t>Your Company Name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grpSp>
        <p:nvGrpSpPr>
          <p:cNvPr name="Group 3" id="3"/>
          <p:cNvGrpSpPr/>
          <p:nvPr/>
        </p:nvGrpSpPr>
        <p:grpSpPr>
          <a:xfrm rot="0">
            <a:off x="16991245" y="8907589"/>
            <a:ext cx="268055" cy="350711"/>
            <a:chOff x="0" y="0"/>
            <a:chExt cx="357406" cy="467614"/>
          </a:xfrm>
        </p:grpSpPr>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0597" y="150806"/>
              <a:ext cx="467614" cy="166003"/>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50806" y="150806"/>
              <a:ext cx="467614" cy="166003"/>
            </a:xfrm>
            <a:prstGeom prst="rect">
              <a:avLst/>
            </a:prstGeom>
          </p:spPr>
        </p:pic>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548885" y="3995928"/>
            <a:ext cx="2762383" cy="98755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653778">
            <a:off x="5570034" y="5465135"/>
            <a:ext cx="3144271" cy="1434574"/>
          </a:xfrm>
          <a:prstGeom prst="rect">
            <a:avLst/>
          </a:prstGeom>
        </p:spPr>
      </p:pic>
      <p:sp>
        <p:nvSpPr>
          <p:cNvPr name="TextBox 8" id="8"/>
          <p:cNvSpPr txBox="true"/>
          <p:nvPr/>
        </p:nvSpPr>
        <p:spPr>
          <a:xfrm rot="0">
            <a:off x="1413417" y="1095375"/>
            <a:ext cx="16096785" cy="2263775"/>
          </a:xfrm>
          <a:prstGeom prst="rect">
            <a:avLst/>
          </a:prstGeom>
        </p:spPr>
        <p:txBody>
          <a:bodyPr anchor="t" rtlCol="false" tIns="0" lIns="0" bIns="0" rIns="0">
            <a:spAutoFit/>
          </a:bodyPr>
          <a:lstStyle/>
          <a:p>
            <a:pPr>
              <a:lnSpc>
                <a:spcPts val="8800"/>
              </a:lnSpc>
            </a:pPr>
            <a:r>
              <a:rPr lang="en-US" sz="8000">
                <a:solidFill>
                  <a:srgbClr val="000000"/>
                </a:solidFill>
                <a:latin typeface="League Spartan"/>
              </a:rPr>
              <a:t>Requirement analysis (functional according to SRS): </a:t>
            </a:r>
          </a:p>
        </p:txBody>
      </p:sp>
      <p:sp>
        <p:nvSpPr>
          <p:cNvPr name="TextBox 9" id="9"/>
          <p:cNvSpPr txBox="true"/>
          <p:nvPr/>
        </p:nvSpPr>
        <p:spPr>
          <a:xfrm rot="0">
            <a:off x="1594448" y="4756785"/>
            <a:ext cx="4724554" cy="480369"/>
          </a:xfrm>
          <a:prstGeom prst="rect">
            <a:avLst/>
          </a:prstGeom>
        </p:spPr>
        <p:txBody>
          <a:bodyPr anchor="t" rtlCol="false" tIns="0" lIns="0" bIns="0" rIns="0">
            <a:spAutoFit/>
          </a:bodyPr>
          <a:lstStyle/>
          <a:p>
            <a:pPr>
              <a:lnSpc>
                <a:spcPts val="4071"/>
              </a:lnSpc>
            </a:pPr>
            <a:r>
              <a:rPr lang="en-US" sz="2714">
                <a:solidFill>
                  <a:srgbClr val="000000"/>
                </a:solidFill>
                <a:latin typeface="Open Sauce Light"/>
              </a:rPr>
              <a:t>Registration with Subcription</a:t>
            </a:r>
          </a:p>
        </p:txBody>
      </p:sp>
      <p:sp>
        <p:nvSpPr>
          <p:cNvPr name="TextBox 10" id="10"/>
          <p:cNvSpPr txBox="true"/>
          <p:nvPr/>
        </p:nvSpPr>
        <p:spPr>
          <a:xfrm rot="0">
            <a:off x="3956725" y="5925163"/>
            <a:ext cx="2150526" cy="803817"/>
          </a:xfrm>
          <a:prstGeom prst="rect">
            <a:avLst/>
          </a:prstGeom>
        </p:spPr>
        <p:txBody>
          <a:bodyPr anchor="t" rtlCol="false" tIns="0" lIns="0" bIns="0" rIns="0">
            <a:spAutoFit/>
          </a:bodyPr>
          <a:lstStyle/>
          <a:p>
            <a:pPr>
              <a:lnSpc>
                <a:spcPts val="6692"/>
              </a:lnSpc>
            </a:pPr>
            <a:r>
              <a:rPr lang="en-US" sz="4461">
                <a:solidFill>
                  <a:srgbClr val="000000"/>
                </a:solidFill>
                <a:latin typeface="Open Sauce Light"/>
              </a:rPr>
              <a:t>Login</a:t>
            </a:r>
          </a:p>
        </p:txBody>
      </p:sp>
      <p:sp>
        <p:nvSpPr>
          <p:cNvPr name="TextBox 11" id="11"/>
          <p:cNvSpPr txBox="true"/>
          <p:nvPr/>
        </p:nvSpPr>
        <p:spPr>
          <a:xfrm rot="0">
            <a:off x="9311268" y="4888230"/>
            <a:ext cx="5794119" cy="602598"/>
          </a:xfrm>
          <a:prstGeom prst="rect">
            <a:avLst/>
          </a:prstGeom>
        </p:spPr>
        <p:txBody>
          <a:bodyPr anchor="t" rtlCol="false" tIns="0" lIns="0" bIns="0" rIns="0">
            <a:spAutoFit/>
          </a:bodyPr>
          <a:lstStyle/>
          <a:p>
            <a:pPr>
              <a:lnSpc>
                <a:spcPts val="4993"/>
              </a:lnSpc>
            </a:pPr>
            <a:r>
              <a:rPr lang="en-US" sz="3329">
                <a:solidFill>
                  <a:srgbClr val="000000"/>
                </a:solidFill>
                <a:latin typeface="Open Sauce Light"/>
              </a:rPr>
              <a:t>Start Consuming Content</a:t>
            </a:r>
          </a:p>
        </p:txBody>
      </p:sp>
      <p:sp>
        <p:nvSpPr>
          <p:cNvPr name="TextBox 12" id="12"/>
          <p:cNvSpPr txBox="true"/>
          <p:nvPr/>
        </p:nvSpPr>
        <p:spPr>
          <a:xfrm rot="0">
            <a:off x="803366" y="7493191"/>
            <a:ext cx="17316887" cy="34925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Open Sauce Light"/>
              </a:rPr>
              <a:t>track the consumer’s motivation, interests, and customer personas by linking technologies and utilizing real-time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TextBox 3" id="3"/>
          <p:cNvSpPr txBox="true"/>
          <p:nvPr/>
        </p:nvSpPr>
        <p:spPr>
          <a:xfrm rot="0">
            <a:off x="1028700" y="2488389"/>
            <a:ext cx="14726713" cy="1149350"/>
          </a:xfrm>
          <a:prstGeom prst="rect">
            <a:avLst/>
          </a:prstGeom>
        </p:spPr>
        <p:txBody>
          <a:bodyPr anchor="t" rtlCol="false" tIns="0" lIns="0" bIns="0" rIns="0">
            <a:spAutoFit/>
          </a:bodyPr>
          <a:lstStyle/>
          <a:p>
            <a:pPr>
              <a:lnSpc>
                <a:spcPts val="8800"/>
              </a:lnSpc>
            </a:pPr>
            <a:r>
              <a:rPr lang="en-US" sz="8000">
                <a:solidFill>
                  <a:srgbClr val="000000"/>
                </a:solidFill>
                <a:latin typeface="League Spartan"/>
              </a:rPr>
              <a:t>Objective: </a:t>
            </a:r>
          </a:p>
        </p:txBody>
      </p:sp>
      <p:grpSp>
        <p:nvGrpSpPr>
          <p:cNvPr name="Group 4" id="4"/>
          <p:cNvGrpSpPr/>
          <p:nvPr/>
        </p:nvGrpSpPr>
        <p:grpSpPr>
          <a:xfrm rot="0">
            <a:off x="1028700" y="5191125"/>
            <a:ext cx="4959543" cy="4046786"/>
            <a:chOff x="0" y="0"/>
            <a:chExt cx="6612725" cy="5395714"/>
          </a:xfrm>
        </p:grpSpPr>
        <p:sp>
          <p:nvSpPr>
            <p:cNvPr name="TextBox 5" id="5"/>
            <p:cNvSpPr txBox="true"/>
            <p:nvPr/>
          </p:nvSpPr>
          <p:spPr>
            <a:xfrm rot="0">
              <a:off x="0" y="635119"/>
              <a:ext cx="6612725" cy="476059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his comes as a huge plus because there are a lot of websites oline that host movies. If you miss a movie you are searching for on one particular site, you can simply redirect to another website that hosts the same film. Online movie storage servers are usually massive and can host a lot of movies and videos at a time</a:t>
              </a:r>
            </a:p>
          </p:txBody>
        </p:sp>
        <p:sp>
          <p:nvSpPr>
            <p:cNvPr name="TextBox 6" id="6"/>
            <p:cNvSpPr txBox="true"/>
            <p:nvPr/>
          </p:nvSpPr>
          <p:spPr>
            <a:xfrm rot="0">
              <a:off x="0" y="-47625"/>
              <a:ext cx="6612725" cy="493818"/>
            </a:xfrm>
            <a:prstGeom prst="rect">
              <a:avLst/>
            </a:prstGeom>
          </p:spPr>
          <p:txBody>
            <a:bodyPr anchor="t" rtlCol="false" tIns="0" lIns="0" bIns="0" rIns="0">
              <a:spAutoFit/>
            </a:bodyPr>
            <a:lstStyle/>
            <a:p>
              <a:pPr>
                <a:lnSpc>
                  <a:spcPts val="3079"/>
                </a:lnSpc>
              </a:pPr>
              <a:r>
                <a:rPr lang="en-US" sz="2200">
                  <a:solidFill>
                    <a:srgbClr val="000000"/>
                  </a:solidFill>
                  <a:latin typeface="League Spartan"/>
                </a:rPr>
                <a:t>Unlimited access to movies</a:t>
              </a:r>
            </a:p>
          </p:txBody>
        </p:sp>
      </p:grpSp>
      <p:sp>
        <p:nvSpPr>
          <p:cNvPr name="AutoShape 7" id="7"/>
          <p:cNvSpPr/>
          <p:nvPr/>
        </p:nvSpPr>
        <p:spPr>
          <a:xfrm rot="0">
            <a:off x="1028700" y="3724484"/>
            <a:ext cx="1175568" cy="137659"/>
          </a:xfrm>
          <a:prstGeom prst="rect">
            <a:avLst/>
          </a:prstGeom>
          <a:solidFill>
            <a:srgbClr val="000000"/>
          </a:solidFill>
        </p:spPr>
      </p:sp>
      <p:grpSp>
        <p:nvGrpSpPr>
          <p:cNvPr name="Group 8" id="8"/>
          <p:cNvGrpSpPr/>
          <p:nvPr/>
        </p:nvGrpSpPr>
        <p:grpSpPr>
          <a:xfrm rot="0">
            <a:off x="16991245" y="8907589"/>
            <a:ext cx="268055" cy="350711"/>
            <a:chOff x="0" y="0"/>
            <a:chExt cx="357406" cy="467614"/>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0597" y="150806"/>
              <a:ext cx="467614" cy="166003"/>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50806" y="150806"/>
              <a:ext cx="467614" cy="166003"/>
            </a:xfrm>
            <a:prstGeom prst="rect">
              <a:avLst/>
            </a:prstGeom>
          </p:spPr>
        </p:pic>
      </p:grpSp>
      <p:grpSp>
        <p:nvGrpSpPr>
          <p:cNvPr name="Group 11" id="11"/>
          <p:cNvGrpSpPr/>
          <p:nvPr/>
        </p:nvGrpSpPr>
        <p:grpSpPr>
          <a:xfrm rot="0">
            <a:off x="6664228" y="5191125"/>
            <a:ext cx="4959543" cy="3237161"/>
            <a:chOff x="0" y="0"/>
            <a:chExt cx="6612725" cy="4316214"/>
          </a:xfrm>
        </p:grpSpPr>
        <p:sp>
          <p:nvSpPr>
            <p:cNvPr name="TextBox 12" id="12"/>
            <p:cNvSpPr txBox="true"/>
            <p:nvPr/>
          </p:nvSpPr>
          <p:spPr>
            <a:xfrm rot="0">
              <a:off x="0" y="1155819"/>
              <a:ext cx="6612725" cy="316039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Exceptionally New and Underrated  Content Creator Can Upload their Content In our Platform and get extra revenue and free promotion from us and by getting a boost so that they can reach their goals.</a:t>
              </a:r>
            </a:p>
          </p:txBody>
        </p:sp>
        <p:sp>
          <p:nvSpPr>
            <p:cNvPr name="TextBox 13" id="13"/>
            <p:cNvSpPr txBox="true"/>
            <p:nvPr/>
          </p:nvSpPr>
          <p:spPr>
            <a:xfrm rot="0">
              <a:off x="0" y="-47625"/>
              <a:ext cx="6612725" cy="1014518"/>
            </a:xfrm>
            <a:prstGeom prst="rect">
              <a:avLst/>
            </a:prstGeom>
          </p:spPr>
          <p:txBody>
            <a:bodyPr anchor="t" rtlCol="false" tIns="0" lIns="0" bIns="0" rIns="0">
              <a:spAutoFit/>
            </a:bodyPr>
            <a:lstStyle/>
            <a:p>
              <a:pPr>
                <a:lnSpc>
                  <a:spcPts val="3079"/>
                </a:lnSpc>
              </a:pPr>
              <a:r>
                <a:rPr lang="en-US" sz="2200">
                  <a:solidFill>
                    <a:srgbClr val="000000"/>
                  </a:solidFill>
                  <a:latin typeface="League Spartan"/>
                </a:rPr>
                <a:t>Promote the Underrated Content Creator</a:t>
              </a:r>
            </a:p>
          </p:txBody>
        </p:sp>
      </p:grpSp>
      <p:grpSp>
        <p:nvGrpSpPr>
          <p:cNvPr name="Group 14" id="14"/>
          <p:cNvGrpSpPr/>
          <p:nvPr/>
        </p:nvGrpSpPr>
        <p:grpSpPr>
          <a:xfrm rot="0">
            <a:off x="12299757" y="5191125"/>
            <a:ext cx="4959543" cy="2837111"/>
            <a:chOff x="0" y="0"/>
            <a:chExt cx="6612725" cy="3782814"/>
          </a:xfrm>
        </p:grpSpPr>
        <p:sp>
          <p:nvSpPr>
            <p:cNvPr name="TextBox 15" id="15"/>
            <p:cNvSpPr txBox="true"/>
            <p:nvPr/>
          </p:nvSpPr>
          <p:spPr>
            <a:xfrm rot="0">
              <a:off x="0" y="1155819"/>
              <a:ext cx="6612725" cy="262699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What you Need? Movie/Series/Online TV We Provide all of them. Our App Supported in Mobiles and PC both so  easily accessible from anywhere and anytime.</a:t>
              </a:r>
            </a:p>
          </p:txBody>
        </p:sp>
        <p:sp>
          <p:nvSpPr>
            <p:cNvPr name="TextBox 16" id="16"/>
            <p:cNvSpPr txBox="true"/>
            <p:nvPr/>
          </p:nvSpPr>
          <p:spPr>
            <a:xfrm rot="0">
              <a:off x="0" y="-47625"/>
              <a:ext cx="6612725" cy="1014518"/>
            </a:xfrm>
            <a:prstGeom prst="rect">
              <a:avLst/>
            </a:prstGeom>
          </p:spPr>
          <p:txBody>
            <a:bodyPr anchor="t" rtlCol="false" tIns="0" lIns="0" bIns="0" rIns="0">
              <a:spAutoFit/>
            </a:bodyPr>
            <a:lstStyle/>
            <a:p>
              <a:pPr>
                <a:lnSpc>
                  <a:spcPts val="3079"/>
                </a:lnSpc>
              </a:pPr>
              <a:r>
                <a:rPr lang="en-US" sz="2200">
                  <a:solidFill>
                    <a:srgbClr val="000000"/>
                  </a:solidFill>
                  <a:latin typeface="League Spartan"/>
                </a:rPr>
                <a:t>All in One with Consumer Freedom.</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TextBox 3" id="3"/>
          <p:cNvSpPr txBox="true"/>
          <p:nvPr/>
        </p:nvSpPr>
        <p:spPr>
          <a:xfrm rot="0">
            <a:off x="1028700" y="2488389"/>
            <a:ext cx="14726713" cy="1149350"/>
          </a:xfrm>
          <a:prstGeom prst="rect">
            <a:avLst/>
          </a:prstGeom>
        </p:spPr>
        <p:txBody>
          <a:bodyPr anchor="t" rtlCol="false" tIns="0" lIns="0" bIns="0" rIns="0">
            <a:spAutoFit/>
          </a:bodyPr>
          <a:lstStyle/>
          <a:p>
            <a:pPr>
              <a:lnSpc>
                <a:spcPts val="8800"/>
              </a:lnSpc>
            </a:pPr>
            <a:r>
              <a:rPr lang="en-US" sz="8000">
                <a:solidFill>
                  <a:srgbClr val="000000"/>
                </a:solidFill>
                <a:latin typeface="League Spartan"/>
              </a:rPr>
              <a:t>Impact on Society: </a:t>
            </a:r>
          </a:p>
        </p:txBody>
      </p:sp>
      <p:grpSp>
        <p:nvGrpSpPr>
          <p:cNvPr name="Group 4" id="4"/>
          <p:cNvGrpSpPr/>
          <p:nvPr/>
        </p:nvGrpSpPr>
        <p:grpSpPr>
          <a:xfrm rot="0">
            <a:off x="1028700" y="5191125"/>
            <a:ext cx="4959543" cy="2446586"/>
            <a:chOff x="0" y="0"/>
            <a:chExt cx="6612725" cy="3262114"/>
          </a:xfrm>
        </p:grpSpPr>
        <p:sp>
          <p:nvSpPr>
            <p:cNvPr name="TextBox 5" id="5"/>
            <p:cNvSpPr txBox="true"/>
            <p:nvPr/>
          </p:nvSpPr>
          <p:spPr>
            <a:xfrm rot="0">
              <a:off x="0" y="635119"/>
              <a:ext cx="6612725" cy="262699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The startup content creator can upload their content our platform so that they can get a good extra good compact reliability from us and also native and new content can be found.</a:t>
              </a:r>
            </a:p>
          </p:txBody>
        </p:sp>
        <p:sp>
          <p:nvSpPr>
            <p:cNvPr name="TextBox 6" id="6"/>
            <p:cNvSpPr txBox="true"/>
            <p:nvPr/>
          </p:nvSpPr>
          <p:spPr>
            <a:xfrm rot="0">
              <a:off x="0" y="-47625"/>
              <a:ext cx="6612725" cy="493818"/>
            </a:xfrm>
            <a:prstGeom prst="rect">
              <a:avLst/>
            </a:prstGeom>
          </p:spPr>
          <p:txBody>
            <a:bodyPr anchor="t" rtlCol="false" tIns="0" lIns="0" bIns="0" rIns="0">
              <a:spAutoFit/>
            </a:bodyPr>
            <a:lstStyle/>
            <a:p>
              <a:pPr>
                <a:lnSpc>
                  <a:spcPts val="3079"/>
                </a:lnSpc>
              </a:pPr>
              <a:r>
                <a:rPr lang="en-US" sz="2200">
                  <a:solidFill>
                    <a:srgbClr val="000000"/>
                  </a:solidFill>
                  <a:latin typeface="League Spartan"/>
                </a:rPr>
                <a:t>Start From Scratch</a:t>
              </a:r>
            </a:p>
          </p:txBody>
        </p:sp>
      </p:grpSp>
      <p:sp>
        <p:nvSpPr>
          <p:cNvPr name="AutoShape 7" id="7"/>
          <p:cNvSpPr/>
          <p:nvPr/>
        </p:nvSpPr>
        <p:spPr>
          <a:xfrm rot="0">
            <a:off x="1028700" y="3724484"/>
            <a:ext cx="1175568" cy="137659"/>
          </a:xfrm>
          <a:prstGeom prst="rect">
            <a:avLst/>
          </a:prstGeom>
          <a:solidFill>
            <a:srgbClr val="000000"/>
          </a:solidFill>
        </p:spPr>
      </p:sp>
      <p:grpSp>
        <p:nvGrpSpPr>
          <p:cNvPr name="Group 8" id="8"/>
          <p:cNvGrpSpPr/>
          <p:nvPr/>
        </p:nvGrpSpPr>
        <p:grpSpPr>
          <a:xfrm rot="0">
            <a:off x="16991245" y="8907589"/>
            <a:ext cx="268055" cy="350711"/>
            <a:chOff x="0" y="0"/>
            <a:chExt cx="357406" cy="467614"/>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0597" y="150806"/>
              <a:ext cx="467614" cy="166003"/>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50806" y="150806"/>
              <a:ext cx="467614" cy="166003"/>
            </a:xfrm>
            <a:prstGeom prst="rect">
              <a:avLst/>
            </a:prstGeom>
          </p:spPr>
        </p:pic>
      </p:grpSp>
      <p:grpSp>
        <p:nvGrpSpPr>
          <p:cNvPr name="Group 11" id="11"/>
          <p:cNvGrpSpPr/>
          <p:nvPr/>
        </p:nvGrpSpPr>
        <p:grpSpPr>
          <a:xfrm rot="0">
            <a:off x="6664228" y="5191125"/>
            <a:ext cx="4959543" cy="2837111"/>
            <a:chOff x="0" y="0"/>
            <a:chExt cx="6612725" cy="3782814"/>
          </a:xfrm>
        </p:grpSpPr>
        <p:sp>
          <p:nvSpPr>
            <p:cNvPr name="TextBox 12" id="12"/>
            <p:cNvSpPr txBox="true"/>
            <p:nvPr/>
          </p:nvSpPr>
          <p:spPr>
            <a:xfrm rot="0">
              <a:off x="0" y="1155819"/>
              <a:ext cx="6612725" cy="262699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As we provide all content along with tv server, people don't need to buy different platform for different content. so its cost effective for the consumers and save their pocket also.</a:t>
              </a:r>
            </a:p>
          </p:txBody>
        </p:sp>
        <p:sp>
          <p:nvSpPr>
            <p:cNvPr name="TextBox 13" id="13"/>
            <p:cNvSpPr txBox="true"/>
            <p:nvPr/>
          </p:nvSpPr>
          <p:spPr>
            <a:xfrm rot="0">
              <a:off x="0" y="-47625"/>
              <a:ext cx="6612725" cy="1014518"/>
            </a:xfrm>
            <a:prstGeom prst="rect">
              <a:avLst/>
            </a:prstGeom>
          </p:spPr>
          <p:txBody>
            <a:bodyPr anchor="t" rtlCol="false" tIns="0" lIns="0" bIns="0" rIns="0">
              <a:spAutoFit/>
            </a:bodyPr>
            <a:lstStyle/>
            <a:p>
              <a:pPr>
                <a:lnSpc>
                  <a:spcPts val="3079"/>
                </a:lnSpc>
              </a:pPr>
              <a:r>
                <a:rPr lang="en-US" sz="2200">
                  <a:solidFill>
                    <a:srgbClr val="000000"/>
                  </a:solidFill>
                  <a:latin typeface="League Spartan"/>
                </a:rPr>
                <a:t>Great Content That Doesn’t Cost Much</a:t>
              </a:r>
            </a:p>
          </p:txBody>
        </p:sp>
      </p:grpSp>
      <p:grpSp>
        <p:nvGrpSpPr>
          <p:cNvPr name="Group 14" id="14"/>
          <p:cNvGrpSpPr/>
          <p:nvPr/>
        </p:nvGrpSpPr>
        <p:grpSpPr>
          <a:xfrm rot="0">
            <a:off x="12299757" y="5191125"/>
            <a:ext cx="4959543" cy="2846636"/>
            <a:chOff x="0" y="0"/>
            <a:chExt cx="6612725" cy="3795514"/>
          </a:xfrm>
        </p:grpSpPr>
        <p:sp>
          <p:nvSpPr>
            <p:cNvPr name="TextBox 15" id="15"/>
            <p:cNvSpPr txBox="true"/>
            <p:nvPr/>
          </p:nvSpPr>
          <p:spPr>
            <a:xfrm rot="0">
              <a:off x="0" y="635119"/>
              <a:ext cx="6612725" cy="3160395"/>
            </a:xfrm>
            <a:prstGeom prst="rect">
              <a:avLst/>
            </a:prstGeom>
          </p:spPr>
          <p:txBody>
            <a:bodyPr anchor="t" rtlCol="false" tIns="0" lIns="0" bIns="0" rIns="0">
              <a:spAutoFit/>
            </a:bodyPr>
            <a:lstStyle/>
            <a:p>
              <a:pPr>
                <a:lnSpc>
                  <a:spcPts val="3150"/>
                </a:lnSpc>
              </a:pPr>
              <a:r>
                <a:rPr lang="en-US" sz="2100">
                  <a:solidFill>
                    <a:srgbClr val="000000"/>
                  </a:solidFill>
                  <a:latin typeface="Open Sauce Light"/>
                </a:rPr>
                <a:t>However, Our platforms also entertain the older generations or senior people to a certain level. Since the platforms constantly update their database with new content, it helps older people reduce their loneliness. </a:t>
              </a:r>
            </a:p>
          </p:txBody>
        </p:sp>
        <p:sp>
          <p:nvSpPr>
            <p:cNvPr name="TextBox 16" id="16"/>
            <p:cNvSpPr txBox="true"/>
            <p:nvPr/>
          </p:nvSpPr>
          <p:spPr>
            <a:xfrm rot="0">
              <a:off x="0" y="-47625"/>
              <a:ext cx="6612725" cy="493818"/>
            </a:xfrm>
            <a:prstGeom prst="rect">
              <a:avLst/>
            </a:prstGeom>
          </p:spPr>
          <p:txBody>
            <a:bodyPr anchor="t" rtlCol="false" tIns="0" lIns="0" bIns="0" rIns="0">
              <a:spAutoFit/>
            </a:bodyPr>
            <a:lstStyle/>
            <a:p>
              <a:pPr>
                <a:lnSpc>
                  <a:spcPts val="3079"/>
                </a:lnSpc>
              </a:pPr>
              <a:r>
                <a:rPr lang="en-US" sz="2200">
                  <a:solidFill>
                    <a:srgbClr val="000000"/>
                  </a:solidFill>
                  <a:latin typeface="League Spartan"/>
                </a:rPr>
                <a:t>Entertainment For All</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TextBox 3" id="3"/>
          <p:cNvSpPr txBox="true"/>
          <p:nvPr/>
        </p:nvSpPr>
        <p:spPr>
          <a:xfrm rot="0">
            <a:off x="1217976" y="198204"/>
            <a:ext cx="16230600" cy="2965450"/>
          </a:xfrm>
          <a:prstGeom prst="rect">
            <a:avLst/>
          </a:prstGeom>
        </p:spPr>
        <p:txBody>
          <a:bodyPr anchor="t" rtlCol="false" tIns="0" lIns="0" bIns="0" rIns="0">
            <a:spAutoFit/>
          </a:bodyPr>
          <a:lstStyle/>
          <a:p>
            <a:pPr algn="ctr">
              <a:lnSpc>
                <a:spcPts val="11900"/>
              </a:lnSpc>
            </a:pPr>
            <a:r>
              <a:rPr lang="en-US" sz="8500">
                <a:solidFill>
                  <a:srgbClr val="000000"/>
                </a:solidFill>
                <a:latin typeface="League Spartan"/>
              </a:rPr>
              <a:t>Product Roadmap And Project Cost</a:t>
            </a:r>
          </a:p>
        </p:txBody>
      </p:sp>
      <p:sp>
        <p:nvSpPr>
          <p:cNvPr name="AutoShape 4" id="4"/>
          <p:cNvSpPr/>
          <p:nvPr/>
        </p:nvSpPr>
        <p:spPr>
          <a:xfrm rot="0">
            <a:off x="1028700" y="7957886"/>
            <a:ext cx="16230600" cy="0"/>
          </a:xfrm>
          <a:prstGeom prst="line">
            <a:avLst/>
          </a:prstGeom>
          <a:ln cap="rnd" w="47625">
            <a:solidFill>
              <a:srgbClr val="000000"/>
            </a:solidFill>
            <a:prstDash val="solid"/>
            <a:headEnd type="none" len="sm" w="sm"/>
            <a:tailEnd type="none" len="sm" w="sm"/>
          </a:ln>
        </p:spPr>
      </p:sp>
      <p:sp>
        <p:nvSpPr>
          <p:cNvPr name="AutoShape 5" id="5"/>
          <p:cNvSpPr/>
          <p:nvPr/>
        </p:nvSpPr>
        <p:spPr>
          <a:xfrm rot="0">
            <a:off x="1028700" y="7266797"/>
            <a:ext cx="16230600" cy="0"/>
          </a:xfrm>
          <a:prstGeom prst="line">
            <a:avLst/>
          </a:prstGeom>
          <a:ln cap="rnd" w="28575">
            <a:solidFill>
              <a:srgbClr val="A6A6A6"/>
            </a:solidFill>
            <a:prstDash val="sysDot"/>
            <a:headEnd type="none" len="sm" w="sm"/>
            <a:tailEnd type="none" len="sm" w="sm"/>
          </a:ln>
        </p:spPr>
      </p:sp>
      <p:sp>
        <p:nvSpPr>
          <p:cNvPr name="AutoShape 6" id="6"/>
          <p:cNvSpPr/>
          <p:nvPr/>
        </p:nvSpPr>
        <p:spPr>
          <a:xfrm rot="0">
            <a:off x="1028700" y="6575709"/>
            <a:ext cx="16230600" cy="0"/>
          </a:xfrm>
          <a:prstGeom prst="line">
            <a:avLst/>
          </a:prstGeom>
          <a:ln cap="rnd" w="28575">
            <a:solidFill>
              <a:srgbClr val="A6A6A6"/>
            </a:solidFill>
            <a:prstDash val="sysDot"/>
            <a:headEnd type="none" len="sm" w="sm"/>
            <a:tailEnd type="none" len="sm" w="sm"/>
          </a:ln>
        </p:spPr>
      </p:sp>
      <p:sp>
        <p:nvSpPr>
          <p:cNvPr name="AutoShape 7" id="7"/>
          <p:cNvSpPr/>
          <p:nvPr/>
        </p:nvSpPr>
        <p:spPr>
          <a:xfrm rot="0">
            <a:off x="1028700" y="5884620"/>
            <a:ext cx="16230600" cy="0"/>
          </a:xfrm>
          <a:prstGeom prst="line">
            <a:avLst/>
          </a:prstGeom>
          <a:ln cap="rnd" w="28575">
            <a:solidFill>
              <a:srgbClr val="A6A6A6"/>
            </a:solidFill>
            <a:prstDash val="sysDot"/>
            <a:headEnd type="none" len="sm" w="sm"/>
            <a:tailEnd type="none" len="sm" w="sm"/>
          </a:ln>
        </p:spPr>
      </p:sp>
      <p:sp>
        <p:nvSpPr>
          <p:cNvPr name="AutoShape 8" id="8"/>
          <p:cNvSpPr/>
          <p:nvPr/>
        </p:nvSpPr>
        <p:spPr>
          <a:xfrm rot="0">
            <a:off x="1028700" y="5193531"/>
            <a:ext cx="16230600" cy="0"/>
          </a:xfrm>
          <a:prstGeom prst="line">
            <a:avLst/>
          </a:prstGeom>
          <a:ln cap="rnd" w="28575">
            <a:solidFill>
              <a:srgbClr val="A6A6A6"/>
            </a:solidFill>
            <a:prstDash val="sysDot"/>
            <a:headEnd type="none" len="sm" w="sm"/>
            <a:tailEnd type="none" len="sm" w="sm"/>
          </a:ln>
        </p:spPr>
      </p:sp>
      <p:sp>
        <p:nvSpPr>
          <p:cNvPr name="AutoShape 9" id="9"/>
          <p:cNvSpPr/>
          <p:nvPr/>
        </p:nvSpPr>
        <p:spPr>
          <a:xfrm rot="0">
            <a:off x="1028700" y="4502443"/>
            <a:ext cx="16230600" cy="0"/>
          </a:xfrm>
          <a:prstGeom prst="line">
            <a:avLst/>
          </a:prstGeom>
          <a:ln cap="rnd" w="28575">
            <a:solidFill>
              <a:srgbClr val="A6A6A6"/>
            </a:solidFill>
            <a:prstDash val="sysDot"/>
            <a:headEnd type="none" len="sm" w="sm"/>
            <a:tailEnd type="none" len="sm" w="sm"/>
          </a:ln>
        </p:spPr>
      </p:sp>
      <p:sp>
        <p:nvSpPr>
          <p:cNvPr name="AutoShape 10" id="10"/>
          <p:cNvSpPr/>
          <p:nvPr/>
        </p:nvSpPr>
        <p:spPr>
          <a:xfrm rot="0">
            <a:off x="1028700" y="3811354"/>
            <a:ext cx="16230600" cy="0"/>
          </a:xfrm>
          <a:prstGeom prst="line">
            <a:avLst/>
          </a:prstGeom>
          <a:ln cap="rnd" w="28575">
            <a:solidFill>
              <a:srgbClr val="A6A6A6"/>
            </a:solidFill>
            <a:prstDash val="sysDot"/>
            <a:headEnd type="none" len="sm" w="sm"/>
            <a:tailEnd type="none" len="sm" w="sm"/>
          </a:ln>
        </p:spPr>
      </p:sp>
      <p:sp>
        <p:nvSpPr>
          <p:cNvPr name="AutoShape 11" id="11"/>
          <p:cNvSpPr/>
          <p:nvPr/>
        </p:nvSpPr>
        <p:spPr>
          <a:xfrm rot="0">
            <a:off x="1028700" y="3477979"/>
            <a:ext cx="3250736" cy="0"/>
          </a:xfrm>
          <a:prstGeom prst="line">
            <a:avLst/>
          </a:prstGeom>
          <a:ln cap="rnd" w="666750">
            <a:solidFill>
              <a:srgbClr val="FF5757"/>
            </a:solidFill>
            <a:prstDash val="solid"/>
            <a:headEnd type="none" len="sm" w="sm"/>
            <a:tailEnd type="none" len="sm" w="sm"/>
          </a:ln>
        </p:spPr>
      </p:sp>
      <p:sp>
        <p:nvSpPr>
          <p:cNvPr name="TextBox 12" id="12"/>
          <p:cNvSpPr txBox="true"/>
          <p:nvPr/>
        </p:nvSpPr>
        <p:spPr>
          <a:xfrm rot="0">
            <a:off x="1028700" y="8053136"/>
            <a:ext cx="1070838"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uce Light"/>
              </a:rPr>
              <a:t>Jan.</a:t>
            </a:r>
          </a:p>
        </p:txBody>
      </p:sp>
      <p:sp>
        <p:nvSpPr>
          <p:cNvPr name="TextBox 13" id="13"/>
          <p:cNvSpPr txBox="true"/>
          <p:nvPr/>
        </p:nvSpPr>
        <p:spPr>
          <a:xfrm rot="0">
            <a:off x="4648255" y="8053136"/>
            <a:ext cx="1070838"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uce Light"/>
              </a:rPr>
              <a:t>Feb.</a:t>
            </a:r>
          </a:p>
        </p:txBody>
      </p:sp>
      <p:sp>
        <p:nvSpPr>
          <p:cNvPr name="TextBox 14" id="14"/>
          <p:cNvSpPr txBox="true"/>
          <p:nvPr/>
        </p:nvSpPr>
        <p:spPr>
          <a:xfrm rot="0">
            <a:off x="9020396" y="8157911"/>
            <a:ext cx="1070838"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uce Light"/>
              </a:rPr>
              <a:t>Mar.</a:t>
            </a:r>
          </a:p>
        </p:txBody>
      </p:sp>
      <p:sp>
        <p:nvSpPr>
          <p:cNvPr name="TextBox 15" id="15"/>
          <p:cNvSpPr txBox="true"/>
          <p:nvPr/>
        </p:nvSpPr>
        <p:spPr>
          <a:xfrm rot="0">
            <a:off x="14647292" y="8053136"/>
            <a:ext cx="1070838" cy="349250"/>
          </a:xfrm>
          <a:prstGeom prst="rect">
            <a:avLst/>
          </a:prstGeom>
        </p:spPr>
        <p:txBody>
          <a:bodyPr anchor="t" rtlCol="false" tIns="0" lIns="0" bIns="0" rIns="0">
            <a:spAutoFit/>
          </a:bodyPr>
          <a:lstStyle/>
          <a:p>
            <a:pPr algn="ctr">
              <a:lnSpc>
                <a:spcPts val="2800"/>
              </a:lnSpc>
            </a:pPr>
            <a:r>
              <a:rPr lang="en-US" sz="2000">
                <a:solidFill>
                  <a:srgbClr val="000000"/>
                </a:solidFill>
                <a:latin typeface="Open Sauce Light"/>
              </a:rPr>
              <a:t>Apr.</a:t>
            </a:r>
          </a:p>
        </p:txBody>
      </p:sp>
      <p:sp>
        <p:nvSpPr>
          <p:cNvPr name="AutoShape 16" id="16"/>
          <p:cNvSpPr/>
          <p:nvPr/>
        </p:nvSpPr>
        <p:spPr>
          <a:xfrm rot="0">
            <a:off x="2695071" y="4174783"/>
            <a:ext cx="4381689" cy="0"/>
          </a:xfrm>
          <a:prstGeom prst="line">
            <a:avLst/>
          </a:prstGeom>
          <a:ln cap="rnd" w="666750">
            <a:solidFill>
              <a:srgbClr val="CB6CE6"/>
            </a:solidFill>
            <a:prstDash val="solid"/>
            <a:headEnd type="none" len="sm" w="sm"/>
            <a:tailEnd type="none" len="sm" w="sm"/>
          </a:ln>
        </p:spPr>
      </p:sp>
      <p:sp>
        <p:nvSpPr>
          <p:cNvPr name="AutoShape 17" id="17"/>
          <p:cNvSpPr/>
          <p:nvPr/>
        </p:nvSpPr>
        <p:spPr>
          <a:xfrm rot="0">
            <a:off x="4073231" y="4871586"/>
            <a:ext cx="5759849" cy="0"/>
          </a:xfrm>
          <a:prstGeom prst="line">
            <a:avLst/>
          </a:prstGeom>
          <a:ln cap="rnd" w="666750">
            <a:solidFill>
              <a:srgbClr val="5E17EB"/>
            </a:solidFill>
            <a:prstDash val="solid"/>
            <a:headEnd type="none" len="sm" w="sm"/>
            <a:tailEnd type="none" len="sm" w="sm"/>
          </a:ln>
        </p:spPr>
      </p:sp>
      <p:sp>
        <p:nvSpPr>
          <p:cNvPr name="AutoShape 18" id="18"/>
          <p:cNvSpPr/>
          <p:nvPr/>
        </p:nvSpPr>
        <p:spPr>
          <a:xfrm rot="0">
            <a:off x="5451392" y="5568390"/>
            <a:ext cx="7138009" cy="0"/>
          </a:xfrm>
          <a:prstGeom prst="line">
            <a:avLst/>
          </a:prstGeom>
          <a:ln cap="rnd" w="666750">
            <a:solidFill>
              <a:srgbClr val="5271FF"/>
            </a:solidFill>
            <a:prstDash val="solid"/>
            <a:headEnd type="none" len="sm" w="sm"/>
            <a:tailEnd type="none" len="sm" w="sm"/>
          </a:ln>
        </p:spPr>
      </p:sp>
      <p:sp>
        <p:nvSpPr>
          <p:cNvPr name="AutoShape 19" id="19"/>
          <p:cNvSpPr/>
          <p:nvPr/>
        </p:nvSpPr>
        <p:spPr>
          <a:xfrm rot="0">
            <a:off x="8743131" y="6265194"/>
            <a:ext cx="5759849" cy="0"/>
          </a:xfrm>
          <a:prstGeom prst="line">
            <a:avLst/>
          </a:prstGeom>
          <a:ln cap="rnd" w="666750">
            <a:solidFill>
              <a:srgbClr val="38B6FF"/>
            </a:solidFill>
            <a:prstDash val="solid"/>
            <a:headEnd type="none" len="sm" w="sm"/>
            <a:tailEnd type="none" len="sm" w="sm"/>
          </a:ln>
        </p:spPr>
      </p:sp>
      <p:sp>
        <p:nvSpPr>
          <p:cNvPr name="AutoShape 20" id="20"/>
          <p:cNvSpPr/>
          <p:nvPr/>
        </p:nvSpPr>
        <p:spPr>
          <a:xfrm rot="0">
            <a:off x="12589400" y="6961997"/>
            <a:ext cx="4669900" cy="0"/>
          </a:xfrm>
          <a:prstGeom prst="line">
            <a:avLst/>
          </a:prstGeom>
          <a:ln cap="rnd" w="666750">
            <a:solidFill>
              <a:srgbClr val="00C2CB"/>
            </a:solidFill>
            <a:prstDash val="solid"/>
            <a:headEnd type="none" len="sm" w="sm"/>
            <a:tailEnd type="none" len="sm" w="sm"/>
          </a:ln>
        </p:spPr>
      </p:sp>
      <p:sp>
        <p:nvSpPr>
          <p:cNvPr name="TextBox 21" id="21"/>
          <p:cNvSpPr txBox="true"/>
          <p:nvPr/>
        </p:nvSpPr>
        <p:spPr>
          <a:xfrm rot="0">
            <a:off x="1309259" y="3439879"/>
            <a:ext cx="2689619" cy="687705"/>
          </a:xfrm>
          <a:prstGeom prst="rect">
            <a:avLst/>
          </a:prstGeom>
        </p:spPr>
        <p:txBody>
          <a:bodyPr anchor="t" rtlCol="false" tIns="0" lIns="0" bIns="0" rIns="0">
            <a:spAutoFit/>
          </a:bodyPr>
          <a:lstStyle/>
          <a:p>
            <a:pPr algn="ctr">
              <a:lnSpc>
                <a:spcPts val="2769"/>
              </a:lnSpc>
            </a:pPr>
            <a:r>
              <a:rPr lang="en-US" sz="1978">
                <a:solidFill>
                  <a:srgbClr val="FFFFFF"/>
                </a:solidFill>
                <a:latin typeface="League Spartan"/>
              </a:rPr>
              <a:t>Preparation and Learning Proccess</a:t>
            </a:r>
          </a:p>
        </p:txBody>
      </p:sp>
      <p:sp>
        <p:nvSpPr>
          <p:cNvPr name="TextBox 22" id="22"/>
          <p:cNvSpPr txBox="true"/>
          <p:nvPr/>
        </p:nvSpPr>
        <p:spPr>
          <a:xfrm rot="0">
            <a:off x="2695071" y="4301465"/>
            <a:ext cx="4381689" cy="365760"/>
          </a:xfrm>
          <a:prstGeom prst="rect">
            <a:avLst/>
          </a:prstGeom>
        </p:spPr>
        <p:txBody>
          <a:bodyPr anchor="t" rtlCol="false" tIns="0" lIns="0" bIns="0" rIns="0">
            <a:spAutoFit/>
          </a:bodyPr>
          <a:lstStyle/>
          <a:p>
            <a:pPr algn="ctr">
              <a:lnSpc>
                <a:spcPts val="2940"/>
              </a:lnSpc>
            </a:pPr>
            <a:r>
              <a:rPr lang="en-US" sz="2100">
                <a:solidFill>
                  <a:srgbClr val="FFFFFF"/>
                </a:solidFill>
                <a:latin typeface="League Spartan"/>
              </a:rPr>
              <a:t>Finding Resource</a:t>
            </a:r>
          </a:p>
        </p:txBody>
      </p:sp>
      <p:sp>
        <p:nvSpPr>
          <p:cNvPr name="TextBox 23" id="23"/>
          <p:cNvSpPr txBox="true"/>
          <p:nvPr/>
        </p:nvSpPr>
        <p:spPr>
          <a:xfrm rot="0">
            <a:off x="4762311" y="4998269"/>
            <a:ext cx="4381689" cy="365760"/>
          </a:xfrm>
          <a:prstGeom prst="rect">
            <a:avLst/>
          </a:prstGeom>
        </p:spPr>
        <p:txBody>
          <a:bodyPr anchor="t" rtlCol="false" tIns="0" lIns="0" bIns="0" rIns="0">
            <a:spAutoFit/>
          </a:bodyPr>
          <a:lstStyle/>
          <a:p>
            <a:pPr algn="ctr">
              <a:lnSpc>
                <a:spcPts val="2940"/>
              </a:lnSpc>
            </a:pPr>
            <a:r>
              <a:rPr lang="en-US" sz="2100">
                <a:solidFill>
                  <a:srgbClr val="FFFFFF"/>
                </a:solidFill>
                <a:latin typeface="League Spartan"/>
              </a:rPr>
              <a:t>Start the Frontend/Mockup</a:t>
            </a:r>
          </a:p>
        </p:txBody>
      </p:sp>
      <p:sp>
        <p:nvSpPr>
          <p:cNvPr name="TextBox 24" id="24"/>
          <p:cNvSpPr txBox="true"/>
          <p:nvPr/>
        </p:nvSpPr>
        <p:spPr>
          <a:xfrm rot="0">
            <a:off x="6829552" y="5695072"/>
            <a:ext cx="4381689" cy="365760"/>
          </a:xfrm>
          <a:prstGeom prst="rect">
            <a:avLst/>
          </a:prstGeom>
        </p:spPr>
        <p:txBody>
          <a:bodyPr anchor="t" rtlCol="false" tIns="0" lIns="0" bIns="0" rIns="0">
            <a:spAutoFit/>
          </a:bodyPr>
          <a:lstStyle/>
          <a:p>
            <a:pPr algn="ctr">
              <a:lnSpc>
                <a:spcPts val="2940"/>
              </a:lnSpc>
            </a:pPr>
            <a:r>
              <a:rPr lang="en-US" sz="2100">
                <a:solidFill>
                  <a:srgbClr val="FFFFFF"/>
                </a:solidFill>
                <a:latin typeface="League Spartan"/>
              </a:rPr>
              <a:t>Start with Database</a:t>
            </a:r>
          </a:p>
        </p:txBody>
      </p:sp>
      <p:sp>
        <p:nvSpPr>
          <p:cNvPr name="TextBox 25" id="25"/>
          <p:cNvSpPr txBox="true"/>
          <p:nvPr/>
        </p:nvSpPr>
        <p:spPr>
          <a:xfrm rot="0">
            <a:off x="9432211" y="6391876"/>
            <a:ext cx="4381689" cy="365760"/>
          </a:xfrm>
          <a:prstGeom prst="rect">
            <a:avLst/>
          </a:prstGeom>
        </p:spPr>
        <p:txBody>
          <a:bodyPr anchor="t" rtlCol="false" tIns="0" lIns="0" bIns="0" rIns="0">
            <a:spAutoFit/>
          </a:bodyPr>
          <a:lstStyle/>
          <a:p>
            <a:pPr algn="ctr">
              <a:lnSpc>
                <a:spcPts val="2940"/>
              </a:lnSpc>
            </a:pPr>
            <a:r>
              <a:rPr lang="en-US" sz="2100">
                <a:solidFill>
                  <a:srgbClr val="FFFFFF"/>
                </a:solidFill>
                <a:latin typeface="League Spartan"/>
              </a:rPr>
              <a:t>Start With Backend</a:t>
            </a:r>
          </a:p>
        </p:txBody>
      </p:sp>
      <p:sp>
        <p:nvSpPr>
          <p:cNvPr name="TextBox 26" id="26"/>
          <p:cNvSpPr txBox="true"/>
          <p:nvPr/>
        </p:nvSpPr>
        <p:spPr>
          <a:xfrm rot="0">
            <a:off x="12733506" y="7088680"/>
            <a:ext cx="4381689" cy="365760"/>
          </a:xfrm>
          <a:prstGeom prst="rect">
            <a:avLst/>
          </a:prstGeom>
        </p:spPr>
        <p:txBody>
          <a:bodyPr anchor="t" rtlCol="false" tIns="0" lIns="0" bIns="0" rIns="0">
            <a:spAutoFit/>
          </a:bodyPr>
          <a:lstStyle/>
          <a:p>
            <a:pPr algn="ctr">
              <a:lnSpc>
                <a:spcPts val="2940"/>
              </a:lnSpc>
            </a:pPr>
            <a:r>
              <a:rPr lang="en-US" sz="2100">
                <a:solidFill>
                  <a:srgbClr val="FFFFFF"/>
                </a:solidFill>
                <a:latin typeface="League Spartan"/>
              </a:rPr>
              <a:t>Deply and Testing</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rot="0">
            <a:off x="485556" y="454609"/>
            <a:ext cx="17316887" cy="9377782"/>
          </a:xfrm>
          <a:prstGeom prst="rect">
            <a:avLst/>
          </a:prstGeom>
          <a:solidFill>
            <a:srgbClr val="EFEFEF"/>
          </a:solidFill>
        </p:spPr>
      </p:sp>
      <p:sp>
        <p:nvSpPr>
          <p:cNvPr name="TextBox 3" id="3"/>
          <p:cNvSpPr txBox="true"/>
          <p:nvPr/>
        </p:nvSpPr>
        <p:spPr>
          <a:xfrm rot="0">
            <a:off x="1028700" y="4096925"/>
            <a:ext cx="16230600" cy="1460500"/>
          </a:xfrm>
          <a:prstGeom prst="rect">
            <a:avLst/>
          </a:prstGeom>
        </p:spPr>
        <p:txBody>
          <a:bodyPr anchor="t" rtlCol="false" tIns="0" lIns="0" bIns="0" rIns="0">
            <a:spAutoFit/>
          </a:bodyPr>
          <a:lstStyle/>
          <a:p>
            <a:pPr algn="ctr">
              <a:lnSpc>
                <a:spcPts val="11900"/>
              </a:lnSpc>
            </a:pPr>
            <a:r>
              <a:rPr lang="en-US" sz="8500">
                <a:solidFill>
                  <a:srgbClr val="000000"/>
                </a:solidFill>
                <a:latin typeface="League Spartan"/>
              </a:rPr>
              <a:t>Thank You</a:t>
            </a:r>
          </a:p>
        </p:txBody>
      </p:sp>
      <p:sp>
        <p:nvSpPr>
          <p:cNvPr name="AutoShape 4" id="4"/>
          <p:cNvSpPr/>
          <p:nvPr/>
        </p:nvSpPr>
        <p:spPr>
          <a:xfrm rot="0">
            <a:off x="8556216" y="5557425"/>
            <a:ext cx="1175568" cy="137659"/>
          </a:xfrm>
          <a:prstGeom prst="rect">
            <a:avLst/>
          </a:prstGeom>
          <a:solidFill>
            <a:srgbClr val="000000"/>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DAFYoBAdICA</dc:identifier>
  <dcterms:modified xsi:type="dcterms:W3CDTF">2011-08-01T06:04:30Z</dcterms:modified>
  <cp:revision>1</cp:revision>
  <dc:title>App Movies - TV Series - Live TV Channels - TV Cast</dc:title>
</cp:coreProperties>
</file>