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4" r:id="rId3"/>
    <p:sldId id="267" r:id="rId4"/>
    <p:sldId id="278" r:id="rId5"/>
    <p:sldId id="275" r:id="rId6"/>
    <p:sldId id="276" r:id="rId7"/>
    <p:sldId id="279" r:id="rId8"/>
    <p:sldId id="277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AD87"/>
    <a:srgbClr val="CB3700"/>
    <a:srgbClr val="4B3B2B"/>
    <a:srgbClr val="F5F0E3"/>
    <a:srgbClr val="F0E1D4"/>
    <a:srgbClr val="F4E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396" autoAdjust="0"/>
  </p:normalViewPr>
  <p:slideViewPr>
    <p:cSldViewPr snapToGrid="0">
      <p:cViewPr varScale="1">
        <p:scale>
          <a:sx n="78" d="100"/>
          <a:sy n="78" d="100"/>
        </p:scale>
        <p:origin x="1812" y="126"/>
      </p:cViewPr>
      <p:guideLst/>
    </p:cSldViewPr>
  </p:slideViewPr>
  <p:notesTextViewPr>
    <p:cViewPr>
      <p:scale>
        <a:sx n="1" d="1"/>
        <a:sy n="1" d="1"/>
      </p:scale>
      <p:origin x="0" y="-13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C70B3-A85B-4893-8529-716E4864410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665E8-8507-4D67-82D4-C9D87A54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4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 그러면 </a:t>
            </a:r>
            <a:endParaRPr lang="en-US" altLang="ko-KR" dirty="0" smtClean="0"/>
          </a:p>
          <a:p>
            <a:r>
              <a:rPr lang="ko-KR" altLang="en-US" dirty="0" err="1" smtClean="0"/>
              <a:t>포토폴리오</a:t>
            </a:r>
            <a:r>
              <a:rPr lang="ko-KR" altLang="en-US" baseline="0" dirty="0" smtClean="0"/>
              <a:t> 발표를 시작하겠습니다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크게 </a:t>
            </a:r>
            <a:r>
              <a:rPr lang="en-US" altLang="ko-KR" dirty="0" smtClean="0"/>
              <a:t>LG</a:t>
            </a:r>
            <a:r>
              <a:rPr lang="ko-KR" altLang="en-US" dirty="0" smtClean="0"/>
              <a:t>화학 프로젝트와 </a:t>
            </a:r>
            <a:r>
              <a:rPr lang="en-US" altLang="ko-KR" dirty="0" smtClean="0"/>
              <a:t>KB</a:t>
            </a:r>
            <a:r>
              <a:rPr lang="ko-KR" altLang="en-US" dirty="0" smtClean="0"/>
              <a:t>카드 </a:t>
            </a:r>
            <a:r>
              <a:rPr lang="ko-KR" altLang="en-US" dirty="0" err="1" smtClean="0"/>
              <a:t>마이데이터</a:t>
            </a:r>
            <a:r>
              <a:rPr lang="ko-KR" altLang="en-US" dirty="0" smtClean="0"/>
              <a:t> 프로젝</a:t>
            </a:r>
            <a:r>
              <a:rPr lang="ko-KR" altLang="en-US" baseline="0" dirty="0" smtClean="0"/>
              <a:t>트 입니다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모든 프로젝트에 대해서 발표를 진행하기에는 시간관계상 어려울 것 같아 </a:t>
            </a:r>
            <a:endParaRPr lang="en-US" altLang="ko-KR" dirty="0" smtClean="0"/>
          </a:p>
          <a:p>
            <a:r>
              <a:rPr lang="ko-KR" altLang="en-US" dirty="0" smtClean="0"/>
              <a:t>크게 </a:t>
            </a:r>
            <a:r>
              <a:rPr lang="ko-KR" altLang="en-US" dirty="0" err="1" smtClean="0"/>
              <a:t>마이그레이션</a:t>
            </a:r>
            <a:r>
              <a:rPr lang="ko-KR" altLang="en-US" dirty="0" smtClean="0"/>
              <a:t> 프로젝트와 신규 프로젝트로 나누어 대표 프로젝트를 선정하였고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대한항공 </a:t>
            </a:r>
            <a:r>
              <a:rPr lang="ko-KR" altLang="en-US" baseline="0" dirty="0" err="1" smtClean="0"/>
              <a:t>마이그레이션</a:t>
            </a:r>
            <a:r>
              <a:rPr lang="ko-KR" altLang="en-US" baseline="0" dirty="0" smtClean="0"/>
              <a:t> 프로젝트 및 한화생명 프로젝트는 발표를 진행하면서 내용을 추가 설명 드리는 방향으로 진행하겠습니다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LG</a:t>
            </a:r>
            <a:r>
              <a:rPr lang="ko-KR" altLang="en-US" dirty="0" smtClean="0"/>
              <a:t>화학</a:t>
            </a:r>
            <a:r>
              <a:rPr lang="ko-KR" altLang="en-US" baseline="0" dirty="0" smtClean="0"/>
              <a:t> 프로젝트 및 대한항공 프로젝트에서 </a:t>
            </a:r>
            <a:r>
              <a:rPr lang="en-US" altLang="ko-KR" baseline="0" dirty="0" smtClean="0"/>
              <a:t>Migration</a:t>
            </a:r>
            <a:r>
              <a:rPr lang="ko-KR" altLang="en-US" baseline="0" dirty="0" smtClean="0"/>
              <a:t>을 하기 위해 제가 진행했던 내용들을 </a:t>
            </a:r>
            <a:r>
              <a:rPr lang="ko-KR" altLang="en-US" baseline="0" dirty="0" err="1" smtClean="0"/>
              <a:t>스텝별로</a:t>
            </a:r>
            <a:r>
              <a:rPr lang="ko-KR" altLang="en-US" baseline="0" dirty="0" smtClean="0"/>
              <a:t> 정리해보았습니다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크게 </a:t>
            </a:r>
            <a:r>
              <a:rPr lang="en-US" altLang="ko-KR" baseline="0" dirty="0" smtClean="0"/>
              <a:t>Legacy </a:t>
            </a:r>
            <a:r>
              <a:rPr lang="ko-KR" altLang="en-US" baseline="0" dirty="0" smtClean="0"/>
              <a:t>시스템 분석</a:t>
            </a:r>
            <a:r>
              <a:rPr lang="en-US" altLang="ko-KR" baseline="0" dirty="0" smtClean="0"/>
              <a:t>, AWS </a:t>
            </a:r>
            <a:r>
              <a:rPr lang="ko-KR" altLang="en-US" baseline="0" dirty="0" smtClean="0"/>
              <a:t>아키텍처 설계</a:t>
            </a:r>
            <a:r>
              <a:rPr lang="en-US" altLang="ko-KR" baseline="0" dirty="0" smtClean="0"/>
              <a:t>, AWS </a:t>
            </a:r>
            <a:r>
              <a:rPr lang="ko-KR" altLang="en-US" baseline="0" dirty="0" smtClean="0"/>
              <a:t>환경 구축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오픈 및 안정화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단계로 구분을 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마이그레이션</a:t>
            </a:r>
            <a:r>
              <a:rPr lang="ko-KR" altLang="en-US" baseline="0" dirty="0" smtClean="0"/>
              <a:t> 프로젝트는 기존 시스템을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환경으로 전환해야 하기 때문에 </a:t>
            </a:r>
            <a:r>
              <a:rPr lang="en-US" altLang="ko-KR" baseline="0" dirty="0" smtClean="0"/>
              <a:t>Legacy </a:t>
            </a:r>
            <a:r>
              <a:rPr lang="ko-KR" altLang="en-US" baseline="0" dirty="0" smtClean="0"/>
              <a:t>시스템의 분석이 매우 중요합니다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Legacy </a:t>
            </a:r>
            <a:r>
              <a:rPr lang="ko-KR" altLang="en-US" baseline="0" dirty="0" smtClean="0"/>
              <a:t>환경에서는 통합서버가 많기 때문에 실제로 어떤 서비스들이 사용 중이고 사용 중이지 않는지 판단하는 것도 매우 중요했습니다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이를 판단하는 것이 첫 번째로 실제 서버접속을 통해 프로세스가 실행 중인지를 파악하고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 번째로는 </a:t>
            </a:r>
            <a:r>
              <a:rPr lang="en-US" altLang="ko-KR" baseline="0" dirty="0" err="1" smtClean="0"/>
              <a:t>AccessLog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및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로그 등을 통해 외부 사용이 있는지를 파악하는 것이었습니다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세 번째로는 운영 업무 담당자에게 실제 운영정보를 획득 하는 것이었습니다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대한항공 프로젝트에서는 이 부분이 매우 어려웠는데 </a:t>
            </a:r>
            <a:r>
              <a:rPr lang="en-US" altLang="ko-KR" baseline="0" dirty="0" smtClean="0"/>
              <a:t>IBM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년간 운영업무를 맡아오다가 </a:t>
            </a:r>
            <a:r>
              <a:rPr lang="en-US" altLang="ko-KR" baseline="0" dirty="0" smtClean="0"/>
              <a:t>LG CNS</a:t>
            </a:r>
            <a:r>
              <a:rPr lang="ko-KR" altLang="en-US" baseline="0" dirty="0" smtClean="0"/>
              <a:t>에서 운영업무를 하게 되자 인수인계에 비협조적인 부분이 있었고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이 때문에 </a:t>
            </a:r>
            <a:r>
              <a:rPr lang="en-US" altLang="ko-KR" baseline="0" dirty="0" smtClean="0"/>
              <a:t>Legacy </a:t>
            </a:r>
            <a:r>
              <a:rPr lang="ko-KR" altLang="en-US" baseline="0" dirty="0" smtClean="0"/>
              <a:t>시스템을 분석하고 파악하는 것이 매우 어려웠습니다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위와 같은 방식으로 시스템 이관 대상 및 인터페이스 현황 등을 파악하여 시스템 </a:t>
            </a:r>
            <a:r>
              <a:rPr lang="ko-KR" altLang="en-US" baseline="0" dirty="0" err="1" smtClean="0"/>
              <a:t>영향도에</a:t>
            </a:r>
            <a:r>
              <a:rPr lang="ko-KR" altLang="en-US" baseline="0" dirty="0" smtClean="0"/>
              <a:t> 따른 </a:t>
            </a:r>
            <a:r>
              <a:rPr lang="en-US" altLang="ko-KR" baseline="0" dirty="0" smtClean="0"/>
              <a:t>Sprint </a:t>
            </a:r>
            <a:r>
              <a:rPr lang="ko-KR" altLang="en-US" baseline="0" dirty="0" smtClean="0"/>
              <a:t>이관 차수 를 선정하였고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외에도 </a:t>
            </a:r>
            <a:r>
              <a:rPr lang="en-US" altLang="ko-KR" baseline="0" dirty="0" smtClean="0"/>
              <a:t>Third-Party Solution, </a:t>
            </a:r>
            <a:r>
              <a:rPr lang="ko-KR" altLang="en-US" baseline="0" dirty="0" smtClean="0"/>
              <a:t>파일시스템 이관 방식 등 </a:t>
            </a:r>
            <a:endParaRPr lang="en-US" altLang="ko-KR" baseline="0" dirty="0" smtClean="0"/>
          </a:p>
          <a:p>
            <a:r>
              <a:rPr lang="ko-KR" altLang="en-US" baseline="0" dirty="0" smtClean="0"/>
              <a:t>많은 것들을 분석하고 파악하였습니다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이렇게 </a:t>
            </a:r>
            <a:r>
              <a:rPr lang="en-US" altLang="ko-KR" baseline="0" dirty="0" smtClean="0"/>
              <a:t>As-Is </a:t>
            </a:r>
            <a:r>
              <a:rPr lang="ko-KR" altLang="en-US" baseline="0" dirty="0" smtClean="0"/>
              <a:t>시스템을 분석하는 동안에 추가적으로 </a:t>
            </a:r>
            <a:r>
              <a:rPr lang="en-US" altLang="ko-KR" baseline="0" dirty="0" smtClean="0"/>
              <a:t>Cloud </a:t>
            </a:r>
            <a:r>
              <a:rPr lang="ko-KR" altLang="en-US" baseline="0" dirty="0" smtClean="0"/>
              <a:t>환경에 대한 아키텍처 설계를 같이 진행해야 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어떤 </a:t>
            </a:r>
            <a:r>
              <a:rPr lang="en-US" altLang="ko-KR" baseline="0" dirty="0" smtClean="0"/>
              <a:t>Platform</a:t>
            </a:r>
            <a:r>
              <a:rPr lang="ko-KR" altLang="en-US" baseline="0" dirty="0" smtClean="0"/>
              <a:t>을 가지고 전환을 진행할지 판단해야 하며 가용성 확보 및 </a:t>
            </a:r>
            <a:r>
              <a:rPr lang="en-US" altLang="ko-KR" baseline="0" dirty="0" smtClean="0"/>
              <a:t>Scale-Out</a:t>
            </a:r>
            <a:r>
              <a:rPr lang="ko-KR" altLang="en-US" baseline="0" dirty="0" smtClean="0"/>
              <a:t>이 가능한 아키텍처 설계</a:t>
            </a:r>
            <a:r>
              <a:rPr lang="en-US" altLang="ko-KR" baseline="0" dirty="0" smtClean="0"/>
              <a:t>, CI/CD </a:t>
            </a:r>
            <a:r>
              <a:rPr lang="ko-KR" altLang="en-US" baseline="0" dirty="0" smtClean="0"/>
              <a:t>설계를 통해 배포의 자동화 구축 등을 고려하여 진행했습니다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대한항공에서는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Unix</a:t>
            </a:r>
            <a:r>
              <a:rPr lang="ko-KR" altLang="en-US" baseline="0" dirty="0" smtClean="0"/>
              <a:t>에서</a:t>
            </a:r>
            <a:r>
              <a:rPr lang="en-US" altLang="ko-KR" baseline="0" dirty="0" smtClean="0"/>
              <a:t> Linux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Websphere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Jboss</a:t>
            </a:r>
            <a:r>
              <a:rPr lang="ko-KR" altLang="en-US" baseline="0" dirty="0" smtClean="0"/>
              <a:t>로 변경하였고</a:t>
            </a:r>
            <a:r>
              <a:rPr lang="en-US" altLang="ko-KR" baseline="0" dirty="0" smtClean="0"/>
              <a:t>, DB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Oracle 12c</a:t>
            </a:r>
            <a:r>
              <a:rPr lang="ko-KR" altLang="en-US" baseline="0" dirty="0" smtClean="0"/>
              <a:t>로 버전 업그레이드를 진행하였습니다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LG</a:t>
            </a:r>
            <a:r>
              <a:rPr lang="ko-KR" altLang="en-US" baseline="0" dirty="0" smtClean="0"/>
              <a:t>화학에서는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Windows -&gt; Linux, WAS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JESUS -&gt; </a:t>
            </a:r>
            <a:r>
              <a:rPr lang="ko-KR" altLang="en-US" baseline="0" dirty="0" smtClean="0"/>
              <a:t>자사 </a:t>
            </a:r>
            <a:r>
              <a:rPr lang="en-US" altLang="ko-KR" baseline="0" dirty="0" smtClean="0"/>
              <a:t>LENA WAS</a:t>
            </a:r>
            <a:r>
              <a:rPr lang="ko-KR" altLang="en-US" baseline="0" dirty="0" smtClean="0"/>
              <a:t>로 전환하였습니다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smtClean="0"/>
              <a:t>시스템 구축단계에서는 </a:t>
            </a:r>
            <a:r>
              <a:rPr lang="en-US" altLang="ko-KR" baseline="0" dirty="0" smtClean="0"/>
              <a:t>AWS </a:t>
            </a:r>
            <a:r>
              <a:rPr lang="ko-KR" altLang="en-US" baseline="0" dirty="0" smtClean="0"/>
              <a:t>환경구축과 관련된 이슈 사항 </a:t>
            </a:r>
            <a:r>
              <a:rPr lang="en-US" altLang="ko-KR" baseline="0" dirty="0" smtClean="0"/>
              <a:t>F/W </a:t>
            </a:r>
            <a:r>
              <a:rPr lang="ko-KR" altLang="en-US" baseline="0" dirty="0" smtClean="0"/>
              <a:t>및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Trouble Shooting</a:t>
            </a:r>
            <a:r>
              <a:rPr lang="ko-KR" altLang="en-US" baseline="0" dirty="0" smtClean="0"/>
              <a:t>을 진행하였습니다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나</a:t>
            </a:r>
            <a:r>
              <a:rPr lang="en-US" altLang="ko-KR" baseline="0" dirty="0" smtClean="0"/>
              <a:t> WAS </a:t>
            </a:r>
            <a:r>
              <a:rPr lang="ko-KR" altLang="en-US" baseline="0" dirty="0" smtClean="0"/>
              <a:t>등이 변경되게 되면 소스는 동일하더라도 영향도가 있을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이러한 트러블 슈팅을 담당하였었습니다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1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LG</a:t>
            </a:r>
            <a:r>
              <a:rPr lang="ko-KR" altLang="en-US" dirty="0" smtClean="0"/>
              <a:t>화학에서 </a:t>
            </a:r>
            <a:r>
              <a:rPr lang="ko-KR" altLang="en-US" dirty="0" err="1" smtClean="0"/>
              <a:t>마이그레이션을</a:t>
            </a:r>
            <a:r>
              <a:rPr lang="ko-KR" altLang="en-US" dirty="0" smtClean="0"/>
              <a:t> 하며 진행했던 아키텍처를 재구성 해보았습니다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재구성 하면서 조금 누락된 것이 있을 수는 있지만 큰 아키텍처 그림에서 </a:t>
            </a:r>
            <a:r>
              <a:rPr lang="ko-KR" altLang="en-US" baseline="0" dirty="0" smtClean="0"/>
              <a:t>봐주시면 감사하겠습니다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LG</a:t>
            </a:r>
            <a:r>
              <a:rPr lang="ko-KR" altLang="en-US" baseline="0" dirty="0" smtClean="0"/>
              <a:t>화학에서는 </a:t>
            </a:r>
            <a:r>
              <a:rPr lang="en-US" altLang="ko-KR" baseline="0" dirty="0" smtClean="0"/>
              <a:t>ECS</a:t>
            </a:r>
            <a:r>
              <a:rPr lang="ko-KR" altLang="en-US" baseline="0" dirty="0" smtClean="0"/>
              <a:t>서비스를 사용하여 컨테이너 향으로 </a:t>
            </a:r>
            <a:r>
              <a:rPr lang="en-US" altLang="ko-KR" baseline="0" dirty="0" smtClean="0"/>
              <a:t>Migration</a:t>
            </a:r>
            <a:r>
              <a:rPr lang="ko-KR" altLang="en-US" baseline="0" dirty="0" smtClean="0"/>
              <a:t>을 진행했던 프로젝트입니다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TaskDefinition</a:t>
            </a:r>
            <a:r>
              <a:rPr lang="ko-KR" altLang="en-US" baseline="0" dirty="0" smtClean="0"/>
              <a:t>을 정의하고 </a:t>
            </a:r>
            <a:r>
              <a:rPr lang="en-US" altLang="ko-KR" baseline="0" dirty="0" smtClean="0"/>
              <a:t>Fargate</a:t>
            </a:r>
            <a:r>
              <a:rPr lang="ko-KR" altLang="en-US" baseline="0" dirty="0" smtClean="0"/>
              <a:t>에 서비스를 띄우는 방식입니다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앞단에서는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CloudFront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서비스를 통해 </a:t>
            </a:r>
            <a:r>
              <a:rPr lang="en-US" altLang="ko-KR" baseline="0" dirty="0" smtClean="0"/>
              <a:t>LG</a:t>
            </a:r>
            <a:r>
              <a:rPr lang="ko-KR" altLang="en-US" baseline="0" dirty="0" smtClean="0"/>
              <a:t>화학 </a:t>
            </a:r>
            <a:r>
              <a:rPr lang="ko-KR" altLang="en-US" baseline="0" dirty="0" err="1" smtClean="0"/>
              <a:t>메인홈페이지와</a:t>
            </a:r>
            <a:r>
              <a:rPr lang="ko-KR" altLang="en-US" baseline="0" dirty="0" smtClean="0"/>
              <a:t> 제품 홍보사이트와 같은 글로벌 페이지들에 대해서는 성능 개선을 이루었습니다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배포의 자동화를 위해 </a:t>
            </a:r>
            <a:r>
              <a:rPr lang="en-US" altLang="ko-KR" baseline="0" dirty="0" smtClean="0"/>
              <a:t>Bitbucket, Jenkins, </a:t>
            </a:r>
            <a:r>
              <a:rPr lang="en-US" altLang="ko-KR" baseline="0" dirty="0" err="1" smtClean="0"/>
              <a:t>Codebuild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Codedeploy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서비스 등을 사용하여 파이프라인을 구축하였고 자동 배포 시스템을 구축했습니다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파일 시스템은 </a:t>
            </a:r>
            <a:r>
              <a:rPr lang="en-US" altLang="ko-KR" baseline="0" dirty="0" smtClean="0"/>
              <a:t>NAS</a:t>
            </a:r>
            <a:r>
              <a:rPr lang="ko-KR" altLang="en-US" baseline="0" dirty="0" smtClean="0"/>
              <a:t>와 같은 공유 </a:t>
            </a:r>
            <a:r>
              <a:rPr lang="ko-KR" altLang="en-US" baseline="0" dirty="0" err="1" smtClean="0"/>
              <a:t>스토리지를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EFS</a:t>
            </a:r>
            <a:r>
              <a:rPr lang="ko-KR" altLang="en-US" baseline="0" dirty="0" smtClean="0"/>
              <a:t>로 전환하여 동일하게 사용할 수 있도록 해주었고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로그에 대해서도 기존 </a:t>
            </a:r>
            <a:r>
              <a:rPr lang="en-US" altLang="ko-KR" baseline="0" dirty="0" smtClean="0"/>
              <a:t>SM </a:t>
            </a:r>
            <a:r>
              <a:rPr lang="ko-KR" altLang="en-US" baseline="0" dirty="0" smtClean="0"/>
              <a:t>운영자들의 요청에 따라 기존 방식과 동일하게 볼 수 있도록 </a:t>
            </a:r>
            <a:r>
              <a:rPr lang="en-US" altLang="ko-KR" baseline="0" dirty="0" smtClean="0"/>
              <a:t>EFS</a:t>
            </a:r>
            <a:r>
              <a:rPr lang="ko-KR" altLang="en-US" baseline="0" dirty="0" smtClean="0"/>
              <a:t>에 파일 로그를 남겨 볼 수 있도록 제공해주었습니다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14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LG</a:t>
            </a:r>
            <a:r>
              <a:rPr lang="ko-KR" altLang="en-US" dirty="0" smtClean="0"/>
              <a:t>화학 </a:t>
            </a:r>
            <a:r>
              <a:rPr lang="ko-KR" altLang="en-US" dirty="0" err="1" smtClean="0"/>
              <a:t>마이그레이션</a:t>
            </a:r>
            <a:r>
              <a:rPr lang="ko-KR" altLang="en-US" dirty="0" smtClean="0"/>
              <a:t> 프로젝트의 주요 성과로는 아래와 같은 사항들이 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말씀드린대로</a:t>
            </a:r>
            <a:r>
              <a:rPr lang="ko-KR" altLang="en-US" dirty="0" smtClean="0"/>
              <a:t> 글로벌 페이지에 대해서는 </a:t>
            </a:r>
            <a:r>
              <a:rPr lang="en-US" altLang="ko-KR" dirty="0" err="1" smtClean="0"/>
              <a:t>CloudFront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도입해서 성능향상을 이루었고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WEB/WAS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Scale-Out </a:t>
            </a:r>
            <a:r>
              <a:rPr lang="ko-KR" altLang="en-US" baseline="0" dirty="0" smtClean="0"/>
              <a:t>가능한 구조로 대규모 </a:t>
            </a:r>
            <a:r>
              <a:rPr lang="ko-KR" altLang="en-US" baseline="0" dirty="0" err="1" smtClean="0"/>
              <a:t>트래픽에도</a:t>
            </a:r>
            <a:r>
              <a:rPr lang="ko-KR" altLang="en-US" baseline="0" dirty="0" smtClean="0"/>
              <a:t> 안정적인 서비스가 가능하다는 점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EOS </a:t>
            </a:r>
            <a:r>
              <a:rPr lang="ko-KR" altLang="en-US" baseline="0" dirty="0" smtClean="0"/>
              <a:t>대상인 시스템들의 버전 업그레이드를 진행했다는 점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CI/CD </a:t>
            </a:r>
            <a:r>
              <a:rPr lang="ko-KR" altLang="en-US" baseline="0" dirty="0" smtClean="0"/>
              <a:t>도입을 통해 배포 자동화를 이룬 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등이 있습니다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3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KB</a:t>
            </a:r>
            <a:r>
              <a:rPr lang="ko-KR" altLang="en-US" dirty="0" smtClean="0"/>
              <a:t>카드 </a:t>
            </a:r>
            <a:r>
              <a:rPr lang="ko-KR" altLang="en-US" dirty="0" err="1" smtClean="0"/>
              <a:t>마이데이터</a:t>
            </a:r>
            <a:r>
              <a:rPr lang="ko-KR" altLang="en-US" dirty="0" smtClean="0"/>
              <a:t> 신규 프로젝트에서 진행했던 사항들을 </a:t>
            </a:r>
            <a:r>
              <a:rPr lang="ko-KR" altLang="en-US" dirty="0" err="1" smtClean="0"/>
              <a:t>스텝별로</a:t>
            </a:r>
            <a:r>
              <a:rPr lang="ko-KR" altLang="en-US" dirty="0" smtClean="0"/>
              <a:t> 정리했습니다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마이그레이션</a:t>
            </a:r>
            <a:r>
              <a:rPr lang="ko-KR" altLang="en-US" dirty="0" smtClean="0"/>
              <a:t> 프로젝트와는 다르게 </a:t>
            </a:r>
            <a:r>
              <a:rPr lang="en-US" altLang="ko-KR" dirty="0" smtClean="0"/>
              <a:t>Legacy </a:t>
            </a:r>
            <a:r>
              <a:rPr lang="ko-KR" altLang="en-US" dirty="0" smtClean="0"/>
              <a:t>시스템 분석이 빠졌다는 점에서 신규 프로젝트가 더 수월 할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마이데이터</a:t>
            </a:r>
            <a:r>
              <a:rPr lang="ko-KR" altLang="en-US" baseline="0" dirty="0" smtClean="0"/>
              <a:t> 프로젝트에서는 </a:t>
            </a:r>
            <a:r>
              <a:rPr lang="en-US" altLang="ko-KR" baseline="0" dirty="0" err="1" smtClean="0"/>
              <a:t>OuterArchitecture</a:t>
            </a:r>
            <a:r>
              <a:rPr lang="ko-KR" altLang="en-US" baseline="0" dirty="0" smtClean="0"/>
              <a:t>에 대한 부분을 설계하고 구축하는 역할을 주 업무로 수행하였습니다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설계시</a:t>
            </a:r>
            <a:r>
              <a:rPr lang="ko-KR" altLang="en-US" baseline="0" dirty="0" smtClean="0"/>
              <a:t> 고려한 점으로는 요구사항에 의해서 </a:t>
            </a:r>
            <a:r>
              <a:rPr lang="ko-KR" altLang="en-US" baseline="0" dirty="0" err="1" smtClean="0"/>
              <a:t>쿠버네티스</a:t>
            </a:r>
            <a:r>
              <a:rPr lang="ko-KR" altLang="en-US" baseline="0" dirty="0" smtClean="0"/>
              <a:t> 클러스터상에 </a:t>
            </a:r>
            <a:r>
              <a:rPr lang="ko-KR" altLang="en-US" baseline="0" dirty="0" err="1" smtClean="0"/>
              <a:t>워커노드를</a:t>
            </a:r>
            <a:r>
              <a:rPr lang="ko-KR" altLang="en-US" baseline="0" dirty="0" smtClean="0"/>
              <a:t> 분리하여 각 </a:t>
            </a:r>
            <a:r>
              <a:rPr lang="ko-KR" altLang="en-US" baseline="0" dirty="0" err="1" smtClean="0"/>
              <a:t>서비스별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영향도를</a:t>
            </a:r>
            <a:r>
              <a:rPr lang="ko-KR" altLang="en-US" baseline="0" dirty="0" smtClean="0"/>
              <a:t> 줄이는 방안을 고려했고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KB</a:t>
            </a:r>
            <a:r>
              <a:rPr lang="ko-KR" altLang="en-US" baseline="0" dirty="0" smtClean="0"/>
              <a:t>카드에서 자체적으로 사용하는 배포솔루션에서 승인절차 및 배포 통제가 이루어져야 한다는 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 </a:t>
            </a:r>
            <a:r>
              <a:rPr lang="ko-KR" altLang="en-US" baseline="0" dirty="0" err="1" smtClean="0"/>
              <a:t>오픈소스인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Tomcat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적용하다보니</a:t>
            </a:r>
            <a:r>
              <a:rPr lang="ko-KR" altLang="en-US" baseline="0" dirty="0" smtClean="0"/>
              <a:t> 이미지 보안에 대한 취약성 조치 등에 대한 부분이 같이 고려되었습니다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구축 단계에서 위 의 사항들을 고려하여 진행했고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발생하는 여러 트러블 </a:t>
            </a:r>
            <a:r>
              <a:rPr lang="ko-KR" altLang="en-US" baseline="0" dirty="0" err="1" smtClean="0"/>
              <a:t>슈팅등을</a:t>
            </a:r>
            <a:r>
              <a:rPr lang="ko-KR" altLang="en-US" baseline="0" dirty="0" smtClean="0"/>
              <a:t> 담당하였습니다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EKS Secondary IP</a:t>
            </a:r>
            <a:r>
              <a:rPr lang="ko-KR" altLang="en-US" baseline="0" dirty="0" smtClean="0"/>
              <a:t>를 사용하면서 </a:t>
            </a:r>
            <a:r>
              <a:rPr lang="en-US" altLang="ko-KR" baseline="0" dirty="0" smtClean="0"/>
              <a:t>Pod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DNS Lookup</a:t>
            </a:r>
            <a:r>
              <a:rPr lang="ko-KR" altLang="en-US" baseline="0" dirty="0" smtClean="0"/>
              <a:t>이 되지 않았었던 부분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인터넷이 되지 않는 </a:t>
            </a:r>
            <a:r>
              <a:rPr lang="ko-KR" altLang="en-US" baseline="0" dirty="0" err="1" smtClean="0"/>
              <a:t>폐쇄망</a:t>
            </a:r>
            <a:r>
              <a:rPr lang="ko-KR" altLang="en-US" baseline="0" dirty="0" smtClean="0"/>
              <a:t> 환경에서의 배포 </a:t>
            </a:r>
            <a:r>
              <a:rPr lang="en-US" altLang="ko-KR" baseline="0" dirty="0" smtClean="0"/>
              <a:t>(ALB Ingress), </a:t>
            </a:r>
          </a:p>
          <a:p>
            <a:r>
              <a:rPr lang="en-US" altLang="ko-KR" baseline="0" dirty="0" smtClean="0"/>
              <a:t>EFK </a:t>
            </a:r>
            <a:r>
              <a:rPr lang="ko-KR" altLang="en-US" baseline="0" dirty="0" smtClean="0"/>
              <a:t>환경 </a:t>
            </a:r>
            <a:r>
              <a:rPr lang="ko-KR" altLang="en-US" baseline="0" dirty="0" err="1" smtClean="0"/>
              <a:t>구축시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Kibana</a:t>
            </a:r>
            <a:r>
              <a:rPr lang="ko-KR" altLang="en-US" baseline="0" dirty="0" smtClean="0"/>
              <a:t>에서 로그가 </a:t>
            </a:r>
            <a:r>
              <a:rPr lang="ko-KR" altLang="en-US" baseline="0" dirty="0" err="1" smtClean="0"/>
              <a:t>섞여보이는</a:t>
            </a:r>
            <a:r>
              <a:rPr lang="ko-KR" altLang="en-US" baseline="0" dirty="0" smtClean="0"/>
              <a:t> 현상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ElasticSearch</a:t>
            </a:r>
            <a:r>
              <a:rPr lang="ko-KR" altLang="en-US" baseline="0" dirty="0" smtClean="0"/>
              <a:t>에 인덱스가 어느 시점부터 생성되지 않은 현상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많은 트러블 슈팅을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</a:t>
            </a:r>
            <a:r>
              <a:rPr lang="ko-KR" altLang="en-US" baseline="0" dirty="0" err="1" smtClean="0"/>
              <a:t>성능테스트시에는</a:t>
            </a:r>
            <a:r>
              <a:rPr lang="ko-KR" altLang="en-US" baseline="0" dirty="0" smtClean="0"/>
              <a:t> 어플리케이션 이슈들을 주로 </a:t>
            </a:r>
            <a:r>
              <a:rPr lang="en-US" altLang="ko-KR" baseline="0" dirty="0" smtClean="0"/>
              <a:t>F/W </a:t>
            </a:r>
            <a:r>
              <a:rPr lang="ko-KR" altLang="en-US" baseline="0" dirty="0" smtClean="0"/>
              <a:t>하였습니다</a:t>
            </a:r>
            <a:r>
              <a:rPr lang="en-US" altLang="ko-KR" baseline="0" dirty="0" smtClean="0"/>
              <a:t>.. </a:t>
            </a:r>
          </a:p>
          <a:p>
            <a:r>
              <a:rPr lang="ko-KR" altLang="en-US" baseline="0" dirty="0" smtClean="0"/>
              <a:t>메모리누수</a:t>
            </a:r>
            <a:r>
              <a:rPr lang="en-US" altLang="ko-KR" baseline="0" dirty="0" smtClean="0"/>
              <a:t>, Pod Scale-Out</a:t>
            </a:r>
            <a:r>
              <a:rPr lang="ko-KR" altLang="en-US" baseline="0" dirty="0" smtClean="0"/>
              <a:t> 발생 시 불안정한 응답시간</a:t>
            </a:r>
            <a:r>
              <a:rPr lang="en-US" altLang="ko-KR" baseline="0" dirty="0" smtClean="0"/>
              <a:t>, OOM </a:t>
            </a:r>
            <a:r>
              <a:rPr lang="ko-KR" altLang="en-US" baseline="0" dirty="0" smtClean="0"/>
              <a:t>오류 등의 여러 이슈들이 있었고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ThreadDump</a:t>
            </a:r>
            <a:r>
              <a:rPr lang="ko-KR" altLang="en-US" baseline="0" dirty="0" smtClean="0"/>
              <a:t>분석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HeapDump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분석</a:t>
            </a:r>
            <a:r>
              <a:rPr lang="en-US" altLang="ko-KR" baseline="0" dirty="0" smtClean="0"/>
              <a:t>, HPA </a:t>
            </a:r>
            <a:r>
              <a:rPr lang="ko-KR" altLang="en-US" baseline="0" dirty="0" smtClean="0"/>
              <a:t>값 조정</a:t>
            </a:r>
            <a:r>
              <a:rPr lang="en-US" altLang="ko-KR" baseline="0" dirty="0" smtClean="0"/>
              <a:t>, Health Check</a:t>
            </a:r>
            <a:r>
              <a:rPr lang="ko-KR" altLang="en-US" baseline="0" dirty="0" smtClean="0"/>
              <a:t>값 조정</a:t>
            </a:r>
            <a:r>
              <a:rPr lang="en-US" altLang="ko-KR" baseline="0" dirty="0" smtClean="0"/>
              <a:t>, Target Group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Attribute </a:t>
            </a:r>
            <a:r>
              <a:rPr lang="ko-KR" altLang="en-US" baseline="0" dirty="0" smtClean="0"/>
              <a:t>속성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slow_Start_duration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등의 조정을 통해 이슈들을 해결하였습니다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12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KB</a:t>
            </a:r>
            <a:r>
              <a:rPr lang="ko-KR" altLang="en-US" dirty="0" smtClean="0"/>
              <a:t>카드의 </a:t>
            </a:r>
            <a:r>
              <a:rPr lang="ko-KR" altLang="en-US" dirty="0" err="1" smtClean="0"/>
              <a:t>마이데이터</a:t>
            </a:r>
            <a:r>
              <a:rPr lang="ko-KR" altLang="en-US" dirty="0" smtClean="0"/>
              <a:t> 프로젝트의 아키텍처를 재구성해본 그림 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Cluster</a:t>
            </a:r>
            <a:r>
              <a:rPr lang="ko-KR" altLang="en-US" dirty="0" smtClean="0"/>
              <a:t>에는 </a:t>
            </a:r>
            <a:r>
              <a:rPr lang="en-US" altLang="ko-KR" dirty="0" err="1" smtClean="0"/>
              <a:t>WorkerNode</a:t>
            </a:r>
            <a:r>
              <a:rPr lang="ko-KR" altLang="en-US" dirty="0" smtClean="0"/>
              <a:t>들이 존재하고 실제로는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WorkerNode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그룹으로 분리되어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Pod</a:t>
            </a:r>
            <a:r>
              <a:rPr lang="ko-KR" altLang="en-US" baseline="0" dirty="0" smtClean="0"/>
              <a:t>에는 </a:t>
            </a:r>
            <a:r>
              <a:rPr lang="en-US" altLang="ko-KR" baseline="0" dirty="0" smtClean="0"/>
              <a:t>API </a:t>
            </a:r>
            <a:r>
              <a:rPr lang="ko-KR" altLang="en-US" baseline="0" dirty="0" smtClean="0"/>
              <a:t>어플리케이션들이 배포 되고 </a:t>
            </a:r>
            <a:r>
              <a:rPr lang="en-US" altLang="ko-KR" baseline="0" dirty="0" err="1" smtClean="0"/>
              <a:t>FluentD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데몬셋으로</a:t>
            </a:r>
            <a:r>
              <a:rPr lang="ko-KR" altLang="en-US" baseline="0" dirty="0" smtClean="0"/>
              <a:t> 실행되고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어플리케이션 로그는 모두 콘솔로그로 출력되며 </a:t>
            </a:r>
            <a:r>
              <a:rPr lang="en-US" altLang="ko-KR" baseline="0" dirty="0" err="1" smtClean="0"/>
              <a:t>FluentD</a:t>
            </a:r>
            <a:r>
              <a:rPr lang="ko-KR" altLang="en-US" baseline="0" dirty="0" smtClean="0"/>
              <a:t>는 콘솔 로그를 모두 수집하여 </a:t>
            </a:r>
            <a:r>
              <a:rPr lang="en-US" altLang="ko-KR" baseline="0" dirty="0" err="1" smtClean="0"/>
              <a:t>aws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cloudwatch</a:t>
            </a:r>
            <a:r>
              <a:rPr lang="ko-KR" altLang="en-US" baseline="0" dirty="0" smtClean="0"/>
              <a:t>로 전송하게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Cloudwatch</a:t>
            </a:r>
            <a:r>
              <a:rPr lang="en-US" altLang="ko-KR" baseline="0" dirty="0" smtClean="0"/>
              <a:t> log</a:t>
            </a:r>
            <a:r>
              <a:rPr lang="ko-KR" altLang="en-US" baseline="0" dirty="0" smtClean="0"/>
              <a:t>그룹에 쌓인 로그들은 람다를 통해 실시간으로 </a:t>
            </a:r>
            <a:r>
              <a:rPr lang="en-US" altLang="ko-KR" baseline="0" dirty="0" err="1" smtClean="0"/>
              <a:t>ElasticSearch</a:t>
            </a:r>
            <a:r>
              <a:rPr lang="ko-KR" altLang="en-US" baseline="0" dirty="0" smtClean="0"/>
              <a:t>로 전송하게 되며 사용자들은 </a:t>
            </a:r>
            <a:r>
              <a:rPr lang="en-US" altLang="ko-KR" baseline="0" dirty="0" err="1" smtClean="0"/>
              <a:t>Kibana</a:t>
            </a:r>
            <a:r>
              <a:rPr lang="ko-KR" altLang="en-US" baseline="0" dirty="0" smtClean="0"/>
              <a:t>에서는 로그들을 조회할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추가적으로 </a:t>
            </a:r>
            <a:r>
              <a:rPr lang="en-US" altLang="ko-KR" baseline="0" dirty="0" err="1" smtClean="0"/>
              <a:t>Kibana</a:t>
            </a:r>
            <a:r>
              <a:rPr lang="ko-KR" altLang="en-US" baseline="0" dirty="0" smtClean="0"/>
              <a:t>에서 특정 로그에 대한 패턴을 통해 어플리케이션 오류를 인지하게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오류 발생시 담당자에게 </a:t>
            </a:r>
            <a:r>
              <a:rPr lang="en-US" altLang="ko-KR" baseline="0" dirty="0" smtClean="0"/>
              <a:t>SNS</a:t>
            </a:r>
            <a:r>
              <a:rPr lang="ko-KR" altLang="en-US" baseline="0" dirty="0" smtClean="0"/>
              <a:t>연동을 통해 문자를 발송하는 환경을 구축했습니다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다음은 </a:t>
            </a:r>
            <a:r>
              <a:rPr lang="en-US" altLang="ko-KR" baseline="0" dirty="0" smtClean="0"/>
              <a:t>CI/CD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기존 배포솔루션과 연계를 진행하였기 때문에 개발자는 기존과 동일하게 </a:t>
            </a:r>
            <a:r>
              <a:rPr lang="en-US" altLang="ko-KR" baseline="0" dirty="0" smtClean="0"/>
              <a:t>KB</a:t>
            </a:r>
            <a:r>
              <a:rPr lang="ko-KR" altLang="en-US" baseline="0" dirty="0" smtClean="0"/>
              <a:t>카드의 배포솔루션에 소스를 반입하면 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그러면 배포솔루션과 연동된 </a:t>
            </a:r>
            <a:r>
              <a:rPr lang="en-US" altLang="ko-KR" baseline="0" dirty="0" err="1" smtClean="0"/>
              <a:t>Gitlab</a:t>
            </a:r>
            <a:r>
              <a:rPr lang="ko-KR" altLang="en-US" baseline="0" dirty="0" smtClean="0"/>
              <a:t>에서 파이프라인이 수행되며 </a:t>
            </a:r>
            <a:r>
              <a:rPr lang="en-US" altLang="ko-KR" baseline="0" dirty="0" smtClean="0"/>
              <a:t>Helm</a:t>
            </a:r>
            <a:r>
              <a:rPr lang="ko-KR" altLang="en-US" baseline="0" dirty="0" err="1" smtClean="0"/>
              <a:t>을이용해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EKS Cluster</a:t>
            </a:r>
            <a:r>
              <a:rPr lang="ko-KR" altLang="en-US" baseline="0" dirty="0" smtClean="0"/>
              <a:t>에 배포하도록 </a:t>
            </a:r>
            <a:r>
              <a:rPr lang="en-US" altLang="ko-KR" baseline="0" dirty="0" smtClean="0"/>
              <a:t>CI/CD</a:t>
            </a:r>
            <a:r>
              <a:rPr lang="ko-KR" altLang="en-US" baseline="0" dirty="0" smtClean="0"/>
              <a:t>환경을 구축하였습니다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배포 프로세스 중에는 </a:t>
            </a:r>
            <a:r>
              <a:rPr lang="en-US" altLang="ko-KR" baseline="0" dirty="0" smtClean="0"/>
              <a:t>Rollback Process</a:t>
            </a:r>
            <a:r>
              <a:rPr lang="ko-KR" altLang="en-US" baseline="0" dirty="0" smtClean="0"/>
              <a:t>도 구현하여 </a:t>
            </a:r>
            <a:r>
              <a:rPr lang="en-US" altLang="ko-KR" baseline="0" dirty="0" smtClean="0"/>
              <a:t>Biz</a:t>
            </a:r>
            <a:r>
              <a:rPr lang="ko-KR" altLang="en-US" baseline="0" dirty="0" smtClean="0"/>
              <a:t>오류가 발생시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분</a:t>
            </a:r>
            <a:r>
              <a:rPr lang="en-US" altLang="ko-KR" baseline="0" dirty="0" smtClean="0"/>
              <a:t>~2</a:t>
            </a:r>
            <a:r>
              <a:rPr lang="ko-KR" altLang="en-US" baseline="0" dirty="0" smtClean="0"/>
              <a:t>분 안에 롤백이 가능하도록 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38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프로젝트의 성과는 </a:t>
            </a:r>
            <a:endParaRPr lang="en-US" altLang="ko-KR" dirty="0" smtClean="0"/>
          </a:p>
          <a:p>
            <a:r>
              <a:rPr lang="en-US" altLang="ko-KR" dirty="0" smtClean="0"/>
              <a:t>KB</a:t>
            </a:r>
            <a:r>
              <a:rPr lang="ko-KR" altLang="en-US" dirty="0" smtClean="0"/>
              <a:t>카드의 표준 </a:t>
            </a:r>
            <a:r>
              <a:rPr lang="en-US" altLang="ko-KR" dirty="0" smtClean="0"/>
              <a:t>EKS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인프라 환경을 만들었고</a:t>
            </a:r>
            <a:r>
              <a:rPr lang="en-US" altLang="ko-KR" baseline="0" dirty="0" smtClean="0"/>
              <a:t>, KB</a:t>
            </a:r>
            <a:r>
              <a:rPr lang="ko-KR" altLang="en-US" baseline="0" dirty="0" smtClean="0"/>
              <a:t>카드의 기존 배포솔루션과 통합하여 컨테이너 </a:t>
            </a:r>
            <a:r>
              <a:rPr lang="en-US" altLang="ko-KR" baseline="0" dirty="0" smtClean="0"/>
              <a:t>CI/CD</a:t>
            </a:r>
            <a:r>
              <a:rPr lang="ko-KR" altLang="en-US" baseline="0" dirty="0" smtClean="0"/>
              <a:t> 구축 및 배포 자동화 환경을 만들었다는 점이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Kibana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SNS</a:t>
            </a:r>
            <a:r>
              <a:rPr lang="ko-KR" altLang="en-US" baseline="0" dirty="0" smtClean="0"/>
              <a:t>연동을 통해 시스템 오류가 아닌 일반 업무 </a:t>
            </a:r>
            <a:r>
              <a:rPr lang="en-US" altLang="ko-KR" baseline="0" dirty="0" smtClean="0"/>
              <a:t>Biz </a:t>
            </a:r>
            <a:r>
              <a:rPr lang="ko-KR" altLang="en-US" baseline="0" dirty="0" smtClean="0"/>
              <a:t>오류에 대해서도 담당자들에게 문자 발송 환경을 구축하여 선제대응이 가능하게 했다는 점도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성능테스트를 통한 어플리케이션 및 인프라 자원의 최적화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컨테이너 서비스 이미지에 대한 개별 구축을 통해 보안 취약성 조치 했다는 점도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이번 프로젝트의 성과라고 할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2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진행하였던 프로젝트에 대한 저의 발표를 마치겠습니다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궁금하신 점이 있으시면 질문을 받도록 하겠습니다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7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2B696B-EBF7-4182-BA10-44714482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5CD9808-D6AE-4B51-A2CD-3E4BEEE84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D107CE-C609-4DC0-8A8D-43B653A9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114F92-BF42-40B5-AC2F-ACCC7770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E4843E-B395-4D64-BE2F-8C6C64E1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3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F44800-E686-4F5A-894B-C8BA119D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618E175-639C-43BB-92F1-BB91F6A0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C66AF8-37DE-4809-85F1-1D5B2C80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2745B36-5B0B-44FA-A233-290702C1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D382504-5648-41C8-8834-4F742AA7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F1D6B81-E524-4B30-877F-C9AA8C6A8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01D5305-4EEA-47F2-B3A2-D9F11E825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2AE5710-9FA6-43FD-87A2-6827C63C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AC08FF-1F1B-4392-9401-3FBD1611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5F9E04-082E-4BB4-8DB6-6A622FF5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2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52B06D-A330-4484-B444-86273B55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C6886E-1B5B-4B76-B272-ACDA660E3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E9E9B9-D9B6-4322-B3CF-A4BC00DD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9C614B-10C1-44A2-91C6-25D3FFBC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4817A4-DD4E-4F69-A783-70F61A8B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17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02ADC1-31BC-4C7E-B5B9-F451F6B0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182E764-7F64-4237-B990-AFFF2348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839836-C944-49B4-AE0B-ABD9626C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C2C594D-30C3-4DE3-8152-A7F57615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7DC4CC-B7D4-4C16-A00A-1EE86ED1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8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26C6DB-AFC6-4366-8E3D-CEFEC761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82421E-9303-48A0-B00F-C5159F0F2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B4FC65C-EC33-4788-9C75-5FDD77F99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9D58B0-95AE-4322-8ECD-66BCA0E4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3A40D9F-4941-4F57-9319-4CF4EC8F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B5F6A5F-67C1-4B39-AFE9-F770D99D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35948F-AF32-4996-871C-D34354CC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34890E-6864-49D7-A0B8-24E5020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7B5851E-6756-4EB1-A5BD-08A36A45C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10F1496-2B9F-42CE-862E-08EBE4C02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A4862E6-E0A5-449B-AAF9-92322D4FA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1D14407-51C0-42F3-8CD0-3C975EB9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36E6ADE-4E04-4A46-8582-472E53B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DBE1BFD-6F12-4EFF-9319-07FBDE90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4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05D1F1-D444-4D7E-BF7B-7B0C33E3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501F1F-883F-4667-9076-6BFAB1CF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4BD2203-AC27-4725-AEEF-D705633D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CF32416-2360-458B-8FE3-8114C37B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7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34B4101-A33D-41C1-B473-FF657D0E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CE19C46-32CC-4540-9194-D515C688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2A7B040-49C1-4A68-87A1-CEC64A88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2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A7BDC4-CC69-4EB1-961A-167A6DE2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F45F715-FCAD-4FAD-AF16-84A19182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622AB61-7086-4F9D-8978-6B173729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A46CAF-B872-459C-A21F-6BB2185D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AB33D3B-29CF-47F3-9F36-34578BE0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7278FA0-E26D-4345-9292-F246D908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9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337898-6AAB-4002-9199-8717F5B8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621E82F-8368-4A64-8EC1-83D49BC4E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94CD06-D3BC-4830-B088-31C008D1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4DCAA68-3469-4DF2-AFBB-ADD1A167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6F4F648-BD25-4962-9601-B7B8023E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6A2E1B3-1FE2-4711-8AB2-82CE04F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1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B4785E5-6C6C-4869-B8BC-F9FB2809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61BC46B-E342-4F4E-8CC2-502AB186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8490E7-6972-4224-8D7F-FD5DF2881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7153-12C2-4655-8764-D37E061E7609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D852E86-3681-4E5F-8B4E-40A5B1E3B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731A79-F5E2-4758-BB67-C1638119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6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26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24" Type="http://schemas.openxmlformats.org/officeDocument/2006/relationships/image" Target="../media/image9.png"/><Relationship Id="rId32" Type="http://schemas.openxmlformats.org/officeDocument/2006/relationships/image" Target="../media/image17.png"/><Relationship Id="rId5" Type="http://schemas.openxmlformats.org/officeDocument/2006/relationships/image" Target="../media/image3.png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31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2" Type="http://schemas.openxmlformats.org/officeDocument/2006/relationships/image" Target="../media/image12.svg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17" Type="http://schemas.openxmlformats.org/officeDocument/2006/relationships/image" Target="../media/image28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6.png"/><Relationship Id="rId24" Type="http://schemas.openxmlformats.org/officeDocument/2006/relationships/image" Target="../media/image32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1.png"/><Relationship Id="rId10" Type="http://schemas.openxmlformats.org/officeDocument/2006/relationships/image" Target="../media/image5.png"/><Relationship Id="rId19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14" Type="http://schemas.openxmlformats.org/officeDocument/2006/relationships/image" Target="../media/image25.png"/><Relationship Id="rId22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DE68D82-7517-4A4D-8A67-1E5F0C083DAA}"/>
              </a:ext>
            </a:extLst>
          </p:cNvPr>
          <p:cNvSpPr/>
          <p:nvPr/>
        </p:nvSpPr>
        <p:spPr>
          <a:xfrm>
            <a:off x="4977586" y="3308647"/>
            <a:ext cx="2234923" cy="45719"/>
          </a:xfrm>
          <a:prstGeom prst="roundRect">
            <a:avLst/>
          </a:prstGeom>
          <a:solidFill>
            <a:srgbClr val="D83B01"/>
          </a:solidFill>
          <a:ln>
            <a:noFill/>
          </a:ln>
          <a:effectLst>
            <a:outerShdw blurRad="254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48E4D00-C393-45A6-A687-602D8042BE35}"/>
              </a:ext>
            </a:extLst>
          </p:cNvPr>
          <p:cNvSpPr txBox="1"/>
          <p:nvPr/>
        </p:nvSpPr>
        <p:spPr>
          <a:xfrm>
            <a:off x="5324772" y="2664744"/>
            <a:ext cx="154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B3700"/>
                </a:solidFill>
              </a:rPr>
              <a:t>SK telecom </a:t>
            </a:r>
          </a:p>
          <a:p>
            <a:pPr algn="ctr"/>
            <a:r>
              <a:rPr lang="en-US" altLang="ko-KR" b="1" dirty="0">
                <a:solidFill>
                  <a:srgbClr val="CB3700"/>
                </a:solidFill>
              </a:rPr>
              <a:t>Portfolio</a:t>
            </a:r>
            <a:endParaRPr lang="ko-KR" altLang="en-US" b="1" dirty="0">
              <a:solidFill>
                <a:srgbClr val="CB37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6B3399CE-AB80-422A-9425-80A34CED2C0A}"/>
              </a:ext>
            </a:extLst>
          </p:cNvPr>
          <p:cNvSpPr/>
          <p:nvPr/>
        </p:nvSpPr>
        <p:spPr>
          <a:xfrm>
            <a:off x="-1" y="0"/>
            <a:ext cx="238023" cy="6857999"/>
          </a:xfrm>
          <a:prstGeom prst="rect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C7FB011-CD8C-4659-B4FA-E656E8793224}"/>
              </a:ext>
            </a:extLst>
          </p:cNvPr>
          <p:cNvSpPr/>
          <p:nvPr/>
        </p:nvSpPr>
        <p:spPr>
          <a:xfrm>
            <a:off x="4977586" y="3350622"/>
            <a:ext cx="2234923" cy="2366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 병 수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10CE111-57D1-45E1-A580-1CC727120A65}"/>
              </a:ext>
            </a:extLst>
          </p:cNvPr>
          <p:cNvSpPr/>
          <p:nvPr/>
        </p:nvSpPr>
        <p:spPr>
          <a:xfrm>
            <a:off x="0" y="4960079"/>
            <a:ext cx="12191999" cy="18977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6A82F0-968F-4BBC-A694-77C234740248}"/>
              </a:ext>
            </a:extLst>
          </p:cNvPr>
          <p:cNvSpPr txBox="1"/>
          <p:nvPr/>
        </p:nvSpPr>
        <p:spPr>
          <a:xfrm>
            <a:off x="3483227" y="3131176"/>
            <a:ext cx="143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B37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LG </a:t>
            </a:r>
            <a:r>
              <a:rPr lang="ko-KR" altLang="en-US" sz="1200" b="1" dirty="0" smtClean="0">
                <a:solidFill>
                  <a:srgbClr val="CB37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화학 </a:t>
            </a:r>
            <a:r>
              <a:rPr lang="en-US" altLang="ko-KR" sz="1200" b="1" dirty="0" smtClean="0">
                <a:solidFill>
                  <a:srgbClr val="CB37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AWS </a:t>
            </a:r>
            <a:r>
              <a:rPr lang="ko-KR" altLang="en-US" sz="1200" b="1" dirty="0" smtClean="0">
                <a:solidFill>
                  <a:srgbClr val="CB37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전환</a:t>
            </a:r>
            <a:endParaRPr lang="en-US" altLang="ko-KR" sz="1200" b="1" dirty="0" smtClean="0">
              <a:solidFill>
                <a:srgbClr val="CB37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ko-KR" altLang="en-US" sz="1200" b="1" dirty="0" smtClean="0">
                <a:solidFill>
                  <a:srgbClr val="CB37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프로젝트</a:t>
            </a:r>
            <a:endParaRPr lang="ko-KR" altLang="en-US" sz="1200" b="1" dirty="0">
              <a:solidFill>
                <a:srgbClr val="CB37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ABED2742-B337-4756-9D80-9B11A0081D5B}"/>
              </a:ext>
            </a:extLst>
          </p:cNvPr>
          <p:cNvSpPr/>
          <p:nvPr/>
        </p:nvSpPr>
        <p:spPr>
          <a:xfrm>
            <a:off x="3238247" y="3126073"/>
            <a:ext cx="275021" cy="275021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107772D-5DE8-4D08-8758-167381633D1A}"/>
              </a:ext>
            </a:extLst>
          </p:cNvPr>
          <p:cNvSpPr txBox="1"/>
          <p:nvPr/>
        </p:nvSpPr>
        <p:spPr>
          <a:xfrm>
            <a:off x="534674" y="230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목차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0D25084-CCC9-4B85-8FE3-10B7E10BA0C8}"/>
              </a:ext>
            </a:extLst>
          </p:cNvPr>
          <p:cNvSpPr txBox="1"/>
          <p:nvPr/>
        </p:nvSpPr>
        <p:spPr>
          <a:xfrm>
            <a:off x="7012811" y="3111642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B37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KB</a:t>
            </a:r>
            <a:r>
              <a:rPr lang="ko-KR" altLang="en-US" sz="1200" b="1" dirty="0">
                <a:solidFill>
                  <a:srgbClr val="CB37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카드 </a:t>
            </a:r>
            <a:r>
              <a:rPr lang="ko-KR" altLang="en-US" sz="1200" b="1" dirty="0" err="1">
                <a:solidFill>
                  <a:srgbClr val="CB37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마이데이터</a:t>
            </a:r>
            <a:endParaRPr lang="en-US" altLang="ko-KR" sz="1200" b="1" dirty="0">
              <a:solidFill>
                <a:srgbClr val="CB37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ko-KR" altLang="en-US" sz="1200" b="1" dirty="0">
                <a:solidFill>
                  <a:srgbClr val="CB37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프로젝트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54153C6F-4FAD-4F2F-A642-B14C67E6EF3B}"/>
              </a:ext>
            </a:extLst>
          </p:cNvPr>
          <p:cNvSpPr/>
          <p:nvPr/>
        </p:nvSpPr>
        <p:spPr>
          <a:xfrm>
            <a:off x="6767831" y="3103205"/>
            <a:ext cx="275021" cy="275021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1621FB81-4D28-4BDE-9B40-D7CBFD1A06F9}"/>
              </a:ext>
            </a:extLst>
          </p:cNvPr>
          <p:cNvCxnSpPr>
            <a:cxnSpLocks/>
          </p:cNvCxnSpPr>
          <p:nvPr/>
        </p:nvCxnSpPr>
        <p:spPr>
          <a:xfrm rot="5400000">
            <a:off x="4330834" y="2642345"/>
            <a:ext cx="0" cy="1910153"/>
          </a:xfrm>
          <a:prstGeom prst="line">
            <a:avLst/>
          </a:prstGeom>
          <a:ln w="9525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C8DB84E9-AE98-4A34-AAA4-BD9A6E838E65}"/>
              </a:ext>
            </a:extLst>
          </p:cNvPr>
          <p:cNvCxnSpPr>
            <a:cxnSpLocks/>
          </p:cNvCxnSpPr>
          <p:nvPr/>
        </p:nvCxnSpPr>
        <p:spPr>
          <a:xfrm rot="5400000">
            <a:off x="7860418" y="2619477"/>
            <a:ext cx="0" cy="1910153"/>
          </a:xfrm>
          <a:prstGeom prst="line">
            <a:avLst/>
          </a:prstGeom>
          <a:ln w="9525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908D19C-DFC3-46A8-82DC-ACE6F87B47CF}"/>
              </a:ext>
            </a:extLst>
          </p:cNvPr>
          <p:cNvSpPr/>
          <p:nvPr/>
        </p:nvSpPr>
        <p:spPr>
          <a:xfrm>
            <a:off x="9458066" y="712157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9C69E452-77C3-44F7-ADF2-A0AAB4632D8F}"/>
              </a:ext>
            </a:extLst>
          </p:cNvPr>
          <p:cNvSpPr/>
          <p:nvPr/>
        </p:nvSpPr>
        <p:spPr>
          <a:xfrm>
            <a:off x="9076316" y="71221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908D19C-DFC3-46A8-82DC-ACE6F87B47CF}"/>
              </a:ext>
            </a:extLst>
          </p:cNvPr>
          <p:cNvSpPr/>
          <p:nvPr/>
        </p:nvSpPr>
        <p:spPr>
          <a:xfrm>
            <a:off x="8683707" y="716274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2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5101094-4BCA-467C-A8A5-029B963EE412}"/>
              </a:ext>
            </a:extLst>
          </p:cNvPr>
          <p:cNvSpPr/>
          <p:nvPr/>
        </p:nvSpPr>
        <p:spPr>
          <a:xfrm>
            <a:off x="0" y="1"/>
            <a:ext cx="2870791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A421AE3-45E5-40C9-96D7-5465BC88955D}"/>
              </a:ext>
            </a:extLst>
          </p:cNvPr>
          <p:cNvSpPr txBox="1"/>
          <p:nvPr/>
        </p:nvSpPr>
        <p:spPr>
          <a:xfrm>
            <a:off x="534674" y="23014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LG</a:t>
            </a:r>
            <a:r>
              <a:rPr lang="ko-KR" altLang="en-US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화학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3B7C62E-44FC-48E3-857B-73F75533964C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06ECD6DD-84D7-441C-8C83-4452DAD9736D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88C04E72-27A0-4EC4-8AE0-371C7E6DABD4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B0562B0-B749-4AB5-8775-675A44753211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1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805A0F5-BC7E-4D1C-8783-2F4D2225E148}"/>
              </a:ext>
            </a:extLst>
          </p:cNvPr>
          <p:cNvSpPr txBox="1"/>
          <p:nvPr/>
        </p:nvSpPr>
        <p:spPr>
          <a:xfrm>
            <a:off x="3310462" y="258799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en-US" altLang="ko-KR" sz="1200" b="1" dirty="0" smtClean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-1</a:t>
            </a:r>
            <a:r>
              <a:rPr lang="en-US" altLang="ko-KR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en-US" altLang="ko-KR" sz="1200" b="1" dirty="0" smtClean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Migration </a:t>
            </a:r>
            <a:r>
              <a:rPr lang="ko-KR" altLang="en-US" sz="1200" b="1" dirty="0" smtClean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프로젝트 주요업무</a:t>
            </a:r>
            <a:endParaRPr lang="ko-KR" altLang="en-US" sz="1200" b="1" dirty="0">
              <a:solidFill>
                <a:srgbClr val="CB37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오각형 74">
            <a:extLst>
              <a:ext uri="{FF2B5EF4-FFF2-40B4-BE49-F238E27FC236}">
                <a16:creationId xmlns:a16="http://schemas.microsoft.com/office/drawing/2014/main" xmlns="" id="{506B28F7-FACE-4E5A-8B0F-271F00CD0C8A}"/>
              </a:ext>
            </a:extLst>
          </p:cNvPr>
          <p:cNvSpPr/>
          <p:nvPr/>
        </p:nvSpPr>
        <p:spPr>
          <a:xfrm>
            <a:off x="19458" y="3441833"/>
            <a:ext cx="3192376" cy="514392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Legacy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시스템 분석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갈매기형 수장 75">
            <a:extLst>
              <a:ext uri="{FF2B5EF4-FFF2-40B4-BE49-F238E27FC236}">
                <a16:creationId xmlns:a16="http://schemas.microsoft.com/office/drawing/2014/main" xmlns="" id="{43EED3EA-2E2B-4189-81A8-418C6F0564CC}"/>
              </a:ext>
            </a:extLst>
          </p:cNvPr>
          <p:cNvSpPr/>
          <p:nvPr/>
        </p:nvSpPr>
        <p:spPr>
          <a:xfrm>
            <a:off x="2994162" y="3441833"/>
            <a:ext cx="3176360" cy="51439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Cloud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환경 아키텍처 설계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갈매기형 수장 76">
            <a:extLst>
              <a:ext uri="{FF2B5EF4-FFF2-40B4-BE49-F238E27FC236}">
                <a16:creationId xmlns:a16="http://schemas.microsoft.com/office/drawing/2014/main" xmlns="" id="{EB8FBB25-02AE-44AE-B4CA-01D61D46EC69}"/>
              </a:ext>
            </a:extLst>
          </p:cNvPr>
          <p:cNvSpPr/>
          <p:nvPr/>
        </p:nvSpPr>
        <p:spPr>
          <a:xfrm>
            <a:off x="5960157" y="3441833"/>
            <a:ext cx="3176360" cy="514392"/>
          </a:xfrm>
          <a:prstGeom prst="chevron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Cloud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환경 시스템 구축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갈매기형 수장 77">
            <a:extLst>
              <a:ext uri="{FF2B5EF4-FFF2-40B4-BE49-F238E27FC236}">
                <a16:creationId xmlns:a16="http://schemas.microsoft.com/office/drawing/2014/main" xmlns="" id="{F3CBA4A0-DE47-4F4A-B0AE-33EC4BDE6332}"/>
              </a:ext>
            </a:extLst>
          </p:cNvPr>
          <p:cNvSpPr/>
          <p:nvPr/>
        </p:nvSpPr>
        <p:spPr>
          <a:xfrm>
            <a:off x="8919622" y="3441834"/>
            <a:ext cx="3176360" cy="514392"/>
          </a:xfrm>
          <a:prstGeom prst="chevron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오픈 및 안정화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5D53EB9-04E6-4E8F-BC9C-D1EA3E20D476}"/>
              </a:ext>
            </a:extLst>
          </p:cNvPr>
          <p:cNvSpPr txBox="1"/>
          <p:nvPr/>
        </p:nvSpPr>
        <p:spPr>
          <a:xfrm>
            <a:off x="5936" y="4225553"/>
            <a:ext cx="32143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 접속 및 실제 운영 프로세스 사용 여부 파악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Access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시스템 로그를 통한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운영 현황 파악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업무 담당자 미팅을 통한 인터뷰 진행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현황 파악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Third-Party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솔루션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파일시스템 크기 및 사용여부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 영향도 따른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Sprint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이관 차수 선정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B5E93D1-DBFB-466A-85E9-5038BB4F1155}"/>
              </a:ext>
            </a:extLst>
          </p:cNvPr>
          <p:cNvSpPr txBox="1"/>
          <p:nvPr/>
        </p:nvSpPr>
        <p:spPr>
          <a:xfrm>
            <a:off x="3362964" y="4216844"/>
            <a:ext cx="24545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Replatform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표준 정책 수립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(OS, WEB, WAS, DB Platform)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Auto-Scale WEB/WAS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아키텍처 설계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WEB/WAS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가용성 설계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Session Clustering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배포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CI/CD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시스템 이관 방안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6496708-C7BC-474A-A628-EFB150F29D5E}"/>
              </a:ext>
            </a:extLst>
          </p:cNvPr>
          <p:cNvSpPr txBox="1"/>
          <p:nvPr/>
        </p:nvSpPr>
        <p:spPr>
          <a:xfrm>
            <a:off x="6194217" y="4262804"/>
            <a:ext cx="20633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WEB/WAS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환경 구축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Redis Session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ALB, NLB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및 인증서 환경 설정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CDN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배포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CI/CD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환경 설계 및 구축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가용성 테스트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이슈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F/W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1FC02D6-4559-4F85-AE91-FE4F059CC6D6}"/>
              </a:ext>
            </a:extLst>
          </p:cNvPr>
          <p:cNvSpPr txBox="1"/>
          <p:nvPr/>
        </p:nvSpPr>
        <p:spPr>
          <a:xfrm>
            <a:off x="9235486" y="4216844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트러블 슈팅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안정화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23E3664C-8312-484F-A0F7-5FF89C42E922}"/>
              </a:ext>
            </a:extLst>
          </p:cNvPr>
          <p:cNvSpPr/>
          <p:nvPr/>
        </p:nvSpPr>
        <p:spPr>
          <a:xfrm>
            <a:off x="1002028" y="1751389"/>
            <a:ext cx="1220416" cy="12204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Legacy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1AA02679-5B59-4182-9475-30B733DF927B}"/>
              </a:ext>
            </a:extLst>
          </p:cNvPr>
          <p:cNvSpPr/>
          <p:nvPr/>
        </p:nvSpPr>
        <p:spPr>
          <a:xfrm>
            <a:off x="5450210" y="1751389"/>
            <a:ext cx="1220416" cy="12204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Migration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261EC15E-9A0A-4B81-85B6-8FDBD0FBA882}"/>
              </a:ext>
            </a:extLst>
          </p:cNvPr>
          <p:cNvSpPr/>
          <p:nvPr/>
        </p:nvSpPr>
        <p:spPr>
          <a:xfrm>
            <a:off x="10100410" y="1751389"/>
            <a:ext cx="1220416" cy="12204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04167CCC-EF43-48BD-9E26-B0B74BCCBB5D}"/>
              </a:ext>
            </a:extLst>
          </p:cNvPr>
          <p:cNvCxnSpPr>
            <a:cxnSpLocks/>
            <a:endCxn id="50" idx="6"/>
          </p:cNvCxnSpPr>
          <p:nvPr/>
        </p:nvCxnSpPr>
        <p:spPr>
          <a:xfrm flipH="1">
            <a:off x="2222444" y="2347481"/>
            <a:ext cx="3227766" cy="141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22AD62B4-9329-402B-8070-0D4CA0FE642A}"/>
              </a:ext>
            </a:extLst>
          </p:cNvPr>
          <p:cNvCxnSpPr>
            <a:cxnSpLocks/>
            <a:stCxn id="55" idx="2"/>
          </p:cNvCxnSpPr>
          <p:nvPr/>
        </p:nvCxnSpPr>
        <p:spPr>
          <a:xfrm flipH="1" flipV="1">
            <a:off x="6670626" y="2347481"/>
            <a:ext cx="3429784" cy="141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1908D19C-DFC3-46A8-82DC-ACE6F87B47CF}"/>
              </a:ext>
            </a:extLst>
          </p:cNvPr>
          <p:cNvSpPr/>
          <p:nvPr/>
        </p:nvSpPr>
        <p:spPr>
          <a:xfrm>
            <a:off x="9458066" y="712157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C69E452-77C3-44F7-ADF2-A0AAB4632D8F}"/>
              </a:ext>
            </a:extLst>
          </p:cNvPr>
          <p:cNvSpPr/>
          <p:nvPr/>
        </p:nvSpPr>
        <p:spPr>
          <a:xfrm>
            <a:off x="9076316" y="71221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1908D19C-DFC3-46A8-82DC-ACE6F87B47CF}"/>
              </a:ext>
            </a:extLst>
          </p:cNvPr>
          <p:cNvSpPr/>
          <p:nvPr/>
        </p:nvSpPr>
        <p:spPr>
          <a:xfrm>
            <a:off x="8683707" y="716274"/>
            <a:ext cx="164957" cy="1649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5101094-4BCA-467C-A8A5-029B963EE412}"/>
              </a:ext>
            </a:extLst>
          </p:cNvPr>
          <p:cNvSpPr/>
          <p:nvPr/>
        </p:nvSpPr>
        <p:spPr>
          <a:xfrm>
            <a:off x="0" y="1"/>
            <a:ext cx="2870791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A421AE3-45E5-40C9-96D7-5465BC88955D}"/>
              </a:ext>
            </a:extLst>
          </p:cNvPr>
          <p:cNvSpPr txBox="1"/>
          <p:nvPr/>
        </p:nvSpPr>
        <p:spPr>
          <a:xfrm>
            <a:off x="534674" y="23014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LG</a:t>
            </a:r>
            <a:r>
              <a:rPr lang="ko-KR" altLang="en-US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화학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3B7C62E-44FC-48E3-857B-73F75533964C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06ECD6DD-84D7-441C-8C83-4452DAD9736D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88C04E72-27A0-4EC4-8AE0-371C7E6DABD4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B0562B0-B749-4AB5-8775-675A44753211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1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805A0F5-BC7E-4D1C-8783-2F4D2225E148}"/>
              </a:ext>
            </a:extLst>
          </p:cNvPr>
          <p:cNvSpPr txBox="1"/>
          <p:nvPr/>
        </p:nvSpPr>
        <p:spPr>
          <a:xfrm>
            <a:off x="3310462" y="258799"/>
            <a:ext cx="16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2-2. </a:t>
            </a:r>
            <a:r>
              <a:rPr lang="ko-KR" altLang="en-US" sz="1200" b="1" dirty="0" smtClean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아키텍처 재구성</a:t>
            </a:r>
            <a:endParaRPr lang="ko-KR" altLang="en-US" sz="1200" b="1" dirty="0">
              <a:solidFill>
                <a:srgbClr val="CB37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6" name="Rectangle 10">
            <a:extLst>
              <a:ext uri="{FF2B5EF4-FFF2-40B4-BE49-F238E27FC236}">
                <a16:creationId xmlns:a16="http://schemas.microsoft.com/office/drawing/2014/main" xmlns="" id="{D246DAA1-0260-E449-8CA2-92FF0101149D}"/>
              </a:ext>
            </a:extLst>
          </p:cNvPr>
          <p:cNvSpPr/>
          <p:nvPr/>
        </p:nvSpPr>
        <p:spPr>
          <a:xfrm>
            <a:off x="4144760" y="1957668"/>
            <a:ext cx="6167640" cy="44957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7" name="그룹 256"/>
          <p:cNvGrpSpPr/>
          <p:nvPr/>
        </p:nvGrpSpPr>
        <p:grpSpPr>
          <a:xfrm>
            <a:off x="5525968" y="4390374"/>
            <a:ext cx="4004591" cy="1940767"/>
            <a:chOff x="4836660" y="2481039"/>
            <a:chExt cx="4004591" cy="1940767"/>
          </a:xfrm>
        </p:grpSpPr>
        <p:grpSp>
          <p:nvGrpSpPr>
            <p:cNvPr id="258" name="그룹 257"/>
            <p:cNvGrpSpPr/>
            <p:nvPr/>
          </p:nvGrpSpPr>
          <p:grpSpPr>
            <a:xfrm>
              <a:off x="4836660" y="2481039"/>
              <a:ext cx="4004591" cy="1940767"/>
              <a:chOff x="1996100" y="2379563"/>
              <a:chExt cx="3247019" cy="1940767"/>
            </a:xfrm>
            <a:solidFill>
              <a:schemeClr val="bg1"/>
            </a:solidFill>
          </p:grpSpPr>
          <p:sp>
            <p:nvSpPr>
              <p:cNvPr id="271" name="Rectangle 10">
                <a:extLst>
                  <a:ext uri="{FF2B5EF4-FFF2-40B4-BE49-F238E27FC236}">
                    <a16:creationId xmlns:a16="http://schemas.microsoft.com/office/drawing/2014/main" xmlns="" id="{D246DAA1-0260-E449-8CA2-92FF0101149D}"/>
                  </a:ext>
                </a:extLst>
              </p:cNvPr>
              <p:cNvSpPr/>
              <p:nvPr/>
            </p:nvSpPr>
            <p:spPr>
              <a:xfrm>
                <a:off x="1996100" y="2379563"/>
                <a:ext cx="3247019" cy="1940767"/>
              </a:xfrm>
              <a:prstGeom prst="rect">
                <a:avLst/>
              </a:prstGeom>
              <a:grpFill/>
              <a:ln w="635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2" name="Graphic 23">
                <a:extLst>
                  <a:ext uri="{FF2B5EF4-FFF2-40B4-BE49-F238E27FC236}">
                    <a16:creationId xmlns:a16="http://schemas.microsoft.com/office/drawing/2014/main" xmlns="" id="{E5F6AC04-C349-254C-8012-835D0BB04D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6100" y="2386252"/>
                <a:ext cx="200077" cy="2467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9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5046876" y="3063012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6398903" y="3064410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1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936" y="3563268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262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7743751" y="3080748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3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7784" y="3579606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pic>
          <p:nvPicPr>
            <p:cNvPr id="264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909" y="3570259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044" y="3873759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LGC </a:t>
              </a:r>
              <a:r>
                <a:rPr lang="ko-KR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홈페이지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071" y="3875157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제품 홍보사이트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6919" y="3891495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사내 사보 시스템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8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085" y="2890965"/>
              <a:ext cx="280228" cy="280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9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058" y="2889303"/>
              <a:ext cx="280228" cy="280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0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695" y="2908701"/>
              <a:ext cx="280228" cy="280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3" name="그룹 272"/>
          <p:cNvGrpSpPr/>
          <p:nvPr/>
        </p:nvGrpSpPr>
        <p:grpSpPr>
          <a:xfrm>
            <a:off x="5147061" y="3689470"/>
            <a:ext cx="4004591" cy="1940767"/>
            <a:chOff x="4836660" y="2481039"/>
            <a:chExt cx="4004591" cy="1940767"/>
          </a:xfrm>
        </p:grpSpPr>
        <p:grpSp>
          <p:nvGrpSpPr>
            <p:cNvPr id="274" name="그룹 273"/>
            <p:cNvGrpSpPr/>
            <p:nvPr/>
          </p:nvGrpSpPr>
          <p:grpSpPr>
            <a:xfrm>
              <a:off x="4836660" y="2481039"/>
              <a:ext cx="4004591" cy="1940767"/>
              <a:chOff x="1996100" y="2379563"/>
              <a:chExt cx="3247019" cy="1940767"/>
            </a:xfrm>
            <a:solidFill>
              <a:schemeClr val="bg1"/>
            </a:solidFill>
          </p:grpSpPr>
          <p:sp>
            <p:nvSpPr>
              <p:cNvPr id="287" name="Rectangle 10">
                <a:extLst>
                  <a:ext uri="{FF2B5EF4-FFF2-40B4-BE49-F238E27FC236}">
                    <a16:creationId xmlns:a16="http://schemas.microsoft.com/office/drawing/2014/main" xmlns="" id="{D246DAA1-0260-E449-8CA2-92FF0101149D}"/>
                  </a:ext>
                </a:extLst>
              </p:cNvPr>
              <p:cNvSpPr/>
              <p:nvPr/>
            </p:nvSpPr>
            <p:spPr>
              <a:xfrm>
                <a:off x="1996100" y="2379563"/>
                <a:ext cx="3247019" cy="1940767"/>
              </a:xfrm>
              <a:prstGeom prst="rect">
                <a:avLst/>
              </a:prstGeom>
              <a:grpFill/>
              <a:ln w="635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88" name="Graphic 23">
                <a:extLst>
                  <a:ext uri="{FF2B5EF4-FFF2-40B4-BE49-F238E27FC236}">
                    <a16:creationId xmlns:a16="http://schemas.microsoft.com/office/drawing/2014/main" xmlns="" id="{E5F6AC04-C349-254C-8012-835D0BB04D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6100" y="2386252"/>
                <a:ext cx="200077" cy="2467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5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5046876" y="3063012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6398903" y="3064410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7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936" y="3563268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278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7743751" y="3080748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9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7784" y="3579606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pic>
          <p:nvPicPr>
            <p:cNvPr id="280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909" y="3570259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044" y="3873759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LGC </a:t>
              </a:r>
              <a:r>
                <a:rPr lang="ko-KR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홈페이지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071" y="3875157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제품 홍보사이트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6919" y="3891495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사내 사보 시스템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4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085" y="2890965"/>
              <a:ext cx="280228" cy="280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5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058" y="2889303"/>
              <a:ext cx="280228" cy="280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695" y="2908701"/>
              <a:ext cx="280228" cy="280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209" y="2474933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err="1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0" name="Graphic 6">
            <a:extLst>
              <a:ext uri="{FF2B5EF4-FFF2-40B4-BE49-F238E27FC236}">
                <a16:creationId xmlns:a16="http://schemas.microsoft.com/office/drawing/2014/main" xmlns="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7284015" y="1770075"/>
            <a:ext cx="332790" cy="33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TextBox 290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977" y="2044728"/>
            <a:ext cx="7207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209" y="2012662"/>
            <a:ext cx="7071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ECS </a:t>
            </a:r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Rectangle 9">
            <a:extLst>
              <a:ext uri="{FF2B5EF4-FFF2-40B4-BE49-F238E27FC236}">
                <a16:creationId xmlns:a16="http://schemas.microsoft.com/office/drawing/2014/main" xmlns="" id="{BEFEC4D9-0FF6-0740-BBB7-9A904CD0D43A}"/>
              </a:ext>
            </a:extLst>
          </p:cNvPr>
          <p:cNvSpPr/>
          <p:nvPr/>
        </p:nvSpPr>
        <p:spPr>
          <a:xfrm>
            <a:off x="3831146" y="1665825"/>
            <a:ext cx="6626807" cy="50306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94" name="Graphic 20">
            <a:extLst>
              <a:ext uri="{FF2B5EF4-FFF2-40B4-BE49-F238E27FC236}">
                <a16:creationId xmlns:a16="http://schemas.microsoft.com/office/drawing/2014/main" xmlns="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146" y="1665825"/>
            <a:ext cx="291843" cy="29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5" name="구부러진 연결선 294"/>
          <p:cNvCxnSpPr>
            <a:stCxn id="328" idx="2"/>
            <a:endCxn id="367" idx="3"/>
          </p:cNvCxnSpPr>
          <p:nvPr/>
        </p:nvCxnSpPr>
        <p:spPr>
          <a:xfrm rot="5400000">
            <a:off x="6424948" y="885133"/>
            <a:ext cx="184222" cy="13107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" name="Graphic 20">
            <a:extLst>
              <a:ext uri="{FF2B5EF4-FFF2-40B4-BE49-F238E27FC236}">
                <a16:creationId xmlns:a16="http://schemas.microsoft.com/office/drawing/2014/main" xmlns="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4" y="1657781"/>
            <a:ext cx="291843" cy="29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" name="TextBox 296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91" y="2852360"/>
            <a:ext cx="867942" cy="2000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Bitbucket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Rectangle 9">
            <a:extLst>
              <a:ext uri="{FF2B5EF4-FFF2-40B4-BE49-F238E27FC236}">
                <a16:creationId xmlns:a16="http://schemas.microsoft.com/office/drawing/2014/main" xmlns="" id="{BEFEC4D9-0FF6-0740-BBB7-9A904CD0D43A}"/>
              </a:ext>
            </a:extLst>
          </p:cNvPr>
          <p:cNvSpPr/>
          <p:nvPr/>
        </p:nvSpPr>
        <p:spPr>
          <a:xfrm>
            <a:off x="679319" y="1672510"/>
            <a:ext cx="2851851" cy="24932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</a:t>
            </a:r>
            <a:r>
              <a:rPr lang="ko-KR" altLang="en-US" sz="7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배포</a:t>
            </a:r>
            <a:endParaRPr lang="en-US" sz="7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9" name="Graphic 20">
            <a:extLst>
              <a:ext uri="{FF2B5EF4-FFF2-40B4-BE49-F238E27FC236}">
                <a16:creationId xmlns:a16="http://schemas.microsoft.com/office/drawing/2014/main" xmlns="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65" y="3427130"/>
            <a:ext cx="376737" cy="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962" y="3781106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1" name="직선 화살표 연결선 300"/>
          <p:cNvCxnSpPr>
            <a:stCxn id="332" idx="2"/>
            <a:endCxn id="299" idx="0"/>
          </p:cNvCxnSpPr>
          <p:nvPr/>
        </p:nvCxnSpPr>
        <p:spPr>
          <a:xfrm>
            <a:off x="1961220" y="3056918"/>
            <a:ext cx="5914" cy="3702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구부러진 연결선 301"/>
          <p:cNvCxnSpPr>
            <a:stCxn id="331" idx="3"/>
            <a:endCxn id="337" idx="1"/>
          </p:cNvCxnSpPr>
          <p:nvPr/>
        </p:nvCxnSpPr>
        <p:spPr>
          <a:xfrm>
            <a:off x="2218608" y="2684890"/>
            <a:ext cx="583549" cy="593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20">
            <a:extLst>
              <a:ext uri="{FF2B5EF4-FFF2-40B4-BE49-F238E27FC236}">
                <a16:creationId xmlns:a16="http://schemas.microsoft.com/office/drawing/2014/main" xmlns="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3" y="4338850"/>
            <a:ext cx="291843" cy="29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" name="Rectangle 9">
            <a:extLst>
              <a:ext uri="{FF2B5EF4-FFF2-40B4-BE49-F238E27FC236}">
                <a16:creationId xmlns:a16="http://schemas.microsoft.com/office/drawing/2014/main" xmlns="" id="{BEFEC4D9-0FF6-0740-BBB7-9A904CD0D43A}"/>
              </a:ext>
            </a:extLst>
          </p:cNvPr>
          <p:cNvSpPr/>
          <p:nvPr/>
        </p:nvSpPr>
        <p:spPr>
          <a:xfrm>
            <a:off x="691810" y="4338850"/>
            <a:ext cx="2851851" cy="23576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로깅</a:t>
            </a:r>
            <a:endParaRPr lang="en-US" sz="7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직선 화살표 연결선 304"/>
          <p:cNvCxnSpPr>
            <a:stCxn id="352" idx="1"/>
            <a:endCxn id="359" idx="3"/>
          </p:cNvCxnSpPr>
          <p:nvPr/>
        </p:nvCxnSpPr>
        <p:spPr>
          <a:xfrm flipH="1" flipV="1">
            <a:off x="2311902" y="4941060"/>
            <a:ext cx="718466" cy="2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6" name="Graphic 23">
            <a:extLst>
              <a:ext uri="{FF2B5EF4-FFF2-40B4-BE49-F238E27FC236}">
                <a16:creationId xmlns=""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0" y="527624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" name="구부러진 연결선 306"/>
          <p:cNvCxnSpPr>
            <a:stCxn id="306" idx="0"/>
            <a:endCxn id="359" idx="1"/>
          </p:cNvCxnSpPr>
          <p:nvPr/>
        </p:nvCxnSpPr>
        <p:spPr>
          <a:xfrm rot="5400000" flipH="1" flipV="1">
            <a:off x="935164" y="4240847"/>
            <a:ext cx="335185" cy="17356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" name="Graphic 18">
            <a:extLst>
              <a:ext uri="{FF2B5EF4-FFF2-40B4-BE49-F238E27FC236}">
                <a16:creationId xmlns:a16="http://schemas.microsoft.com/office/drawing/2014/main" xmlns="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31" y="2000778"/>
            <a:ext cx="258198" cy="25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9" name="그룹 308"/>
          <p:cNvGrpSpPr/>
          <p:nvPr/>
        </p:nvGrpSpPr>
        <p:grpSpPr>
          <a:xfrm>
            <a:off x="4755985" y="3067177"/>
            <a:ext cx="4004591" cy="1940767"/>
            <a:chOff x="4836660" y="2481039"/>
            <a:chExt cx="4004591" cy="1940767"/>
          </a:xfrm>
        </p:grpSpPr>
        <p:grpSp>
          <p:nvGrpSpPr>
            <p:cNvPr id="310" name="그룹 309"/>
            <p:cNvGrpSpPr/>
            <p:nvPr/>
          </p:nvGrpSpPr>
          <p:grpSpPr>
            <a:xfrm>
              <a:off x="4836660" y="2481039"/>
              <a:ext cx="4004591" cy="1940767"/>
              <a:chOff x="1996100" y="2379563"/>
              <a:chExt cx="3247019" cy="1940767"/>
            </a:xfrm>
            <a:solidFill>
              <a:schemeClr val="bg1"/>
            </a:solidFill>
          </p:grpSpPr>
          <p:sp>
            <p:nvSpPr>
              <p:cNvPr id="323" name="Rectangle 10">
                <a:extLst>
                  <a:ext uri="{FF2B5EF4-FFF2-40B4-BE49-F238E27FC236}">
                    <a16:creationId xmlns:a16="http://schemas.microsoft.com/office/drawing/2014/main" xmlns="" id="{D246DAA1-0260-E449-8CA2-92FF0101149D}"/>
                  </a:ext>
                </a:extLst>
              </p:cNvPr>
              <p:cNvSpPr/>
              <p:nvPr/>
            </p:nvSpPr>
            <p:spPr>
              <a:xfrm>
                <a:off x="1996100" y="2379563"/>
                <a:ext cx="3247019" cy="1940767"/>
              </a:xfrm>
              <a:prstGeom prst="rect">
                <a:avLst/>
              </a:prstGeom>
              <a:grpFill/>
              <a:ln w="635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24" name="Graphic 23">
                <a:extLst>
                  <a:ext uri="{FF2B5EF4-FFF2-40B4-BE49-F238E27FC236}">
                    <a16:creationId xmlns:a16="http://schemas.microsoft.com/office/drawing/2014/main" xmlns="" id="{E5F6AC04-C349-254C-8012-835D0BB04D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6100" y="2386252"/>
                <a:ext cx="200077" cy="2467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1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5046876" y="3063012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6398903" y="3064410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3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936" y="3563268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314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7743751" y="3080748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5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7784" y="3579606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pic>
          <p:nvPicPr>
            <p:cNvPr id="316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909" y="3570259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044" y="3873759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LGC </a:t>
              </a:r>
              <a:r>
                <a:rPr lang="ko-KR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홈페이지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071" y="3875157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제품 홍보사이트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6919" y="3891495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사내 사보 시스템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0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085" y="2890965"/>
              <a:ext cx="280228" cy="280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1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058" y="2889303"/>
              <a:ext cx="280228" cy="280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2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695" y="2908701"/>
              <a:ext cx="280228" cy="280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25" name="구부러진 연결선 324"/>
          <p:cNvCxnSpPr>
            <a:stCxn id="291" idx="2"/>
            <a:endCxn id="321" idx="0"/>
          </p:cNvCxnSpPr>
          <p:nvPr/>
        </p:nvCxnSpPr>
        <p:spPr>
          <a:xfrm rot="5400000">
            <a:off x="6382584" y="2429696"/>
            <a:ext cx="1230658" cy="86083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6" name="Graphic 8">
            <a:extLst>
              <a:ext uri="{FF2B5EF4-FFF2-40B4-BE49-F238E27FC236}">
                <a16:creationId xmlns:a16="http://schemas.microsoft.com/office/drawing/2014/main" xmlns="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264" y="935602"/>
            <a:ext cx="315959" cy="31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" name="TextBox 326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367" y="1242657"/>
            <a:ext cx="7207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WAF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Rectangle 9">
            <a:extLst>
              <a:ext uri="{FF2B5EF4-FFF2-40B4-BE49-F238E27FC236}">
                <a16:creationId xmlns:a16="http://schemas.microsoft.com/office/drawing/2014/main" xmlns="" id="{BEFEC4D9-0FF6-0740-BBB7-9A904CD0D43A}"/>
              </a:ext>
            </a:extLst>
          </p:cNvPr>
          <p:cNvSpPr/>
          <p:nvPr/>
        </p:nvSpPr>
        <p:spPr>
          <a:xfrm>
            <a:off x="3827828" y="912575"/>
            <a:ext cx="6689247" cy="535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n-US" sz="7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9" name="Graphic 20">
            <a:extLst>
              <a:ext uri="{FF2B5EF4-FFF2-40B4-BE49-F238E27FC236}">
                <a16:creationId xmlns:a16="http://schemas.microsoft.com/office/drawing/2014/main" xmlns="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219" y="926024"/>
            <a:ext cx="291843" cy="29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" name="그림 32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89215" y="2501760"/>
            <a:ext cx="408066" cy="366692"/>
          </a:xfrm>
          <a:prstGeom prst="rect">
            <a:avLst/>
          </a:prstGeom>
        </p:spPr>
      </p:pic>
      <p:pic>
        <p:nvPicPr>
          <p:cNvPr id="331" name="그림 33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759150" y="2452332"/>
            <a:ext cx="459458" cy="465116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249" y="2856863"/>
            <a:ext cx="867942" cy="2000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" name="직선 화살표 연결선 332"/>
          <p:cNvCxnSpPr>
            <a:stCxn id="330" idx="3"/>
            <a:endCxn id="331" idx="1"/>
          </p:cNvCxnSpPr>
          <p:nvPr/>
        </p:nvCxnSpPr>
        <p:spPr>
          <a:xfrm flipV="1">
            <a:off x="1297281" y="2684890"/>
            <a:ext cx="461869" cy="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4" name="Graphic 19">
            <a:extLst>
              <a:ext uri="{FF2B5EF4-FFF2-40B4-BE49-F238E27FC236}">
                <a16:creationId xmlns:a16="http://schemas.microsoft.com/office/drawing/2014/main" xmlns="" id="{70ABF1B1-099A-1647-8323-287578B7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14" y="2505160"/>
            <a:ext cx="363676" cy="363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5" name="직선 화살표 연결선 334"/>
          <p:cNvCxnSpPr>
            <a:stCxn id="331" idx="3"/>
            <a:endCxn id="334" idx="1"/>
          </p:cNvCxnSpPr>
          <p:nvPr/>
        </p:nvCxnSpPr>
        <p:spPr>
          <a:xfrm>
            <a:off x="2218608" y="2684890"/>
            <a:ext cx="573406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498" y="2835872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CodeBuild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7" name="Graphic 23">
            <a:extLst>
              <a:ext uri="{FF2B5EF4-FFF2-40B4-BE49-F238E27FC236}">
                <a16:creationId xmlns:a16="http://schemas.microsoft.com/office/drawing/2014/main" xmlns="" id="{4195114D-A1FD-B441-86FA-58F93E671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57" y="3096888"/>
            <a:ext cx="363312" cy="36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" name="TextBox 337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468" y="3432574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9" name="구부러진 연결선 338"/>
          <p:cNvCxnSpPr>
            <a:stCxn id="337" idx="3"/>
            <a:endCxn id="308" idx="1"/>
          </p:cNvCxnSpPr>
          <p:nvPr/>
        </p:nvCxnSpPr>
        <p:spPr>
          <a:xfrm flipV="1">
            <a:off x="3165469" y="2129877"/>
            <a:ext cx="1005362" cy="11486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1499" y="1248492"/>
            <a:ext cx="7207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UTM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1" name="Graphic 23">
            <a:extLst>
              <a:ext uri="{FF2B5EF4-FFF2-40B4-BE49-F238E27FC236}">
                <a16:creationId xmlns:a16="http://schemas.microsoft.com/office/drawing/2014/main" xmlns="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82" y="951962"/>
            <a:ext cx="341339" cy="291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2" name="Graphic 23">
            <a:extLst>
              <a:ext uri="{FF2B5EF4-FFF2-40B4-BE49-F238E27FC236}">
                <a16:creationId xmlns=""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2766791" y="1063707"/>
            <a:ext cx="335943" cy="335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3" name="구부러진 연결선 342"/>
          <p:cNvCxnSpPr>
            <a:stCxn id="342" idx="0"/>
            <a:endCxn id="328" idx="0"/>
          </p:cNvCxnSpPr>
          <p:nvPr/>
        </p:nvCxnSpPr>
        <p:spPr>
          <a:xfrm rot="5400000" flipH="1" flipV="1">
            <a:off x="4978041" y="-1130704"/>
            <a:ext cx="151132" cy="4237690"/>
          </a:xfrm>
          <a:prstGeom prst="curvedConnector3">
            <a:avLst>
              <a:gd name="adj1" fmla="val 1749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411" y="1367247"/>
            <a:ext cx="7207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외부사용자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5" name="Graphic 23">
            <a:extLst>
              <a:ext uri="{FF2B5EF4-FFF2-40B4-BE49-F238E27FC236}">
                <a16:creationId xmlns=""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1003032" y="247216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6" name="TextBox 345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2591" y="2958867"/>
            <a:ext cx="7207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700" dirty="0" err="1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내부망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구부러진 연결선 346"/>
          <p:cNvCxnSpPr>
            <a:stCxn id="346" idx="2"/>
            <a:endCxn id="290" idx="3"/>
          </p:cNvCxnSpPr>
          <p:nvPr/>
        </p:nvCxnSpPr>
        <p:spPr>
          <a:xfrm rot="5400000" flipH="1">
            <a:off x="8813648" y="739627"/>
            <a:ext cx="1222452" cy="3616138"/>
          </a:xfrm>
          <a:prstGeom prst="curvedConnector4">
            <a:avLst>
              <a:gd name="adj1" fmla="val -71936"/>
              <a:gd name="adj2" fmla="val 392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" name="Graphic 23">
            <a:extLst>
              <a:ext uri="{FF2B5EF4-FFF2-40B4-BE49-F238E27FC236}">
                <a16:creationId xmlns=""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4646" y="245529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9" name="직선 화살표 연결선 348"/>
          <p:cNvCxnSpPr>
            <a:stCxn id="348" idx="1"/>
            <a:endCxn id="330" idx="1"/>
          </p:cNvCxnSpPr>
          <p:nvPr/>
        </p:nvCxnSpPr>
        <p:spPr>
          <a:xfrm flipV="1">
            <a:off x="484546" y="2685106"/>
            <a:ext cx="404669" cy="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구부러진 연결선 349"/>
          <p:cNvCxnSpPr>
            <a:stCxn id="291" idx="2"/>
          </p:cNvCxnSpPr>
          <p:nvPr/>
        </p:nvCxnSpPr>
        <p:spPr>
          <a:xfrm rot="16200000" flipH="1">
            <a:off x="7073440" y="2599671"/>
            <a:ext cx="1205087" cy="49530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구부러진 연결선 350"/>
          <p:cNvCxnSpPr>
            <a:stCxn id="291" idx="2"/>
            <a:endCxn id="320" idx="0"/>
          </p:cNvCxnSpPr>
          <p:nvPr/>
        </p:nvCxnSpPr>
        <p:spPr>
          <a:xfrm rot="5400000">
            <a:off x="5703267" y="1752041"/>
            <a:ext cx="1232320" cy="221780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2" name="Graphic 19">
            <a:extLst>
              <a:ext uri="{FF2B5EF4-FFF2-40B4-BE49-F238E27FC236}">
                <a16:creationId xmlns:a16="http://schemas.microsoft.com/office/drawing/2014/main" xmlns="" id="{1FC33CE7-C98D-E547-BC90-92306552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368" y="4762329"/>
            <a:ext cx="362573" cy="36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3" name="TextBox 352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276" y="5097953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EFS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568" y="3725358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294" y="3745900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515" y="3742034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724" y="3045625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087" y="5095601"/>
            <a:ext cx="7207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9" name="Graphic 23">
            <a:extLst>
              <a:ext uri="{FF2B5EF4-FFF2-40B4-BE49-F238E27FC236}">
                <a16:creationId xmlns:a16="http://schemas.microsoft.com/office/drawing/2014/main" xmlns="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63" y="4764209"/>
            <a:ext cx="341339" cy="35370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0" name="구부러진 연결선 359"/>
          <p:cNvCxnSpPr>
            <a:stCxn id="311" idx="1"/>
            <a:endCxn id="352" idx="3"/>
          </p:cNvCxnSpPr>
          <p:nvPr/>
        </p:nvCxnSpPr>
        <p:spPr>
          <a:xfrm rot="10800000" flipV="1">
            <a:off x="3392941" y="4233258"/>
            <a:ext cx="1573260" cy="7103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구부러진 연결선 360"/>
          <p:cNvCxnSpPr>
            <a:stCxn id="312" idx="1"/>
            <a:endCxn id="352" idx="3"/>
          </p:cNvCxnSpPr>
          <p:nvPr/>
        </p:nvCxnSpPr>
        <p:spPr>
          <a:xfrm rot="10800000" flipV="1">
            <a:off x="3392942" y="4234656"/>
            <a:ext cx="2925287" cy="708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구부러진 연결선 361"/>
          <p:cNvCxnSpPr>
            <a:stCxn id="314" idx="1"/>
            <a:endCxn id="352" idx="3"/>
          </p:cNvCxnSpPr>
          <p:nvPr/>
        </p:nvCxnSpPr>
        <p:spPr>
          <a:xfrm rot="10800000" flipV="1">
            <a:off x="3392942" y="4250994"/>
            <a:ext cx="4270135" cy="6926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3" name="Graphic 18">
            <a:extLst>
              <a:ext uri="{FF2B5EF4-FFF2-40B4-BE49-F238E27FC236}">
                <a16:creationId xmlns:a16="http://schemas.microsoft.com/office/drawing/2014/main" xmlns="" id="{8BCAF9FF-B46E-ED43-8E22-B2FC29E5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678" y="3855413"/>
            <a:ext cx="310963" cy="31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4" name="TextBox 363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3282" y="4148779"/>
            <a:ext cx="7207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ectangle 14">
            <a:extLst>
              <a:ext uri="{FF2B5EF4-FFF2-40B4-BE49-F238E27FC236}">
                <a16:creationId xmlns:a16="http://schemas.microsoft.com/office/drawing/2014/main" xmlns="" id="{2C20A410-6A05-8049-8DF4-A7A4612F5A71}"/>
              </a:ext>
            </a:extLst>
          </p:cNvPr>
          <p:cNvSpPr/>
          <p:nvPr/>
        </p:nvSpPr>
        <p:spPr>
          <a:xfrm>
            <a:off x="10611818" y="1665824"/>
            <a:ext cx="1198162" cy="1902411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</a:t>
            </a:r>
            <a:endParaRPr lang="en-US" sz="7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6" name="Graphic 22">
            <a:extLst>
              <a:ext uri="{FF2B5EF4-FFF2-40B4-BE49-F238E27FC236}">
                <a16:creationId xmlns:a16="http://schemas.microsoft.com/office/drawing/2014/main" xmlns="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992" y="1665825"/>
            <a:ext cx="328744" cy="32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7" name="Graphic 19">
            <a:extLst>
              <a:ext uri="{FF2B5EF4-FFF2-40B4-BE49-F238E27FC236}">
                <a16:creationId xmlns:a16="http://schemas.microsoft.com/office/drawing/2014/main" xmlns="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55" y="1457381"/>
            <a:ext cx="350511" cy="35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" name="TextBox 367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818" y="1781321"/>
            <a:ext cx="7207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err="1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9" name="Graphic 22">
            <a:extLst>
              <a:ext uri="{FF2B5EF4-FFF2-40B4-BE49-F238E27FC236}">
                <a16:creationId xmlns:a16="http://schemas.microsoft.com/office/drawing/2014/main" xmlns="" id="{90B60A4F-DA79-BA4F-8580-3358B151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731" y="778692"/>
            <a:ext cx="372222" cy="37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" name="TextBox 369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682" y="1121452"/>
            <a:ext cx="10548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Accelerator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6373" y="5720353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5453" y="2890527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개발자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3" name="구부러진 연결선 372"/>
          <p:cNvCxnSpPr>
            <a:endCxn id="290" idx="1"/>
          </p:cNvCxnSpPr>
          <p:nvPr/>
        </p:nvCxnSpPr>
        <p:spPr>
          <a:xfrm>
            <a:off x="5917446" y="1664495"/>
            <a:ext cx="1366569" cy="27197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구부러진 연결선 373"/>
          <p:cNvCxnSpPr>
            <a:endCxn id="328" idx="2"/>
          </p:cNvCxnSpPr>
          <p:nvPr/>
        </p:nvCxnSpPr>
        <p:spPr>
          <a:xfrm flipV="1">
            <a:off x="5917446" y="1448415"/>
            <a:ext cx="1255006" cy="18422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타원 374">
            <a:extLst>
              <a:ext uri="{FF2B5EF4-FFF2-40B4-BE49-F238E27FC236}">
                <a16:creationId xmlns:a16="http://schemas.microsoft.com/office/drawing/2014/main" xmlns="" id="{1908D19C-DFC3-46A8-82DC-ACE6F87B47CF}"/>
              </a:ext>
            </a:extLst>
          </p:cNvPr>
          <p:cNvSpPr/>
          <p:nvPr/>
        </p:nvSpPr>
        <p:spPr>
          <a:xfrm>
            <a:off x="9458066" y="712157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xmlns="" id="{9C69E452-77C3-44F7-ADF2-A0AAB4632D8F}"/>
              </a:ext>
            </a:extLst>
          </p:cNvPr>
          <p:cNvSpPr/>
          <p:nvPr/>
        </p:nvSpPr>
        <p:spPr>
          <a:xfrm>
            <a:off x="9076316" y="712213"/>
            <a:ext cx="164957" cy="1649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xmlns="" id="{1908D19C-DFC3-46A8-82DC-ACE6F87B47CF}"/>
              </a:ext>
            </a:extLst>
          </p:cNvPr>
          <p:cNvSpPr/>
          <p:nvPr/>
        </p:nvSpPr>
        <p:spPr>
          <a:xfrm>
            <a:off x="8683707" y="716274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9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5101094-4BCA-467C-A8A5-029B963EE412}"/>
              </a:ext>
            </a:extLst>
          </p:cNvPr>
          <p:cNvSpPr/>
          <p:nvPr/>
        </p:nvSpPr>
        <p:spPr>
          <a:xfrm>
            <a:off x="0" y="1"/>
            <a:ext cx="2870791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A421AE3-45E5-40C9-96D7-5465BC88955D}"/>
              </a:ext>
            </a:extLst>
          </p:cNvPr>
          <p:cNvSpPr txBox="1"/>
          <p:nvPr/>
        </p:nvSpPr>
        <p:spPr>
          <a:xfrm>
            <a:off x="534674" y="23014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LG</a:t>
            </a:r>
            <a:r>
              <a:rPr lang="ko-KR" altLang="en-US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화학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3B7C62E-44FC-48E3-857B-73F75533964C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06ECD6DD-84D7-441C-8C83-4452DAD9736D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88C04E72-27A0-4EC4-8AE0-371C7E6DABD4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B0562B0-B749-4AB5-8775-675A44753211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1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805A0F5-BC7E-4D1C-8783-2F4D2225E148}"/>
              </a:ext>
            </a:extLst>
          </p:cNvPr>
          <p:cNvSpPr txBox="1"/>
          <p:nvPr/>
        </p:nvSpPr>
        <p:spPr>
          <a:xfrm>
            <a:off x="3310462" y="258799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2-3. </a:t>
            </a:r>
            <a:r>
              <a:rPr lang="ko-KR" altLang="en-US" sz="1200" b="1" dirty="0" smtClean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프로젝트 주요성과</a:t>
            </a:r>
            <a:endParaRPr lang="ko-KR" altLang="en-US" sz="1200" b="1" dirty="0">
              <a:solidFill>
                <a:srgbClr val="CB37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FF25B22-0B21-4D1C-ACE8-5743D89EAD90}"/>
              </a:ext>
            </a:extLst>
          </p:cNvPr>
          <p:cNvSpPr txBox="1"/>
          <p:nvPr/>
        </p:nvSpPr>
        <p:spPr>
          <a:xfrm>
            <a:off x="290534" y="1170478"/>
            <a:ext cx="11272816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LG</a:t>
            </a:r>
            <a:r>
              <a:rPr lang="ko-KR" altLang="en-US" sz="1400" b="1" dirty="0" smtClean="0"/>
              <a:t>화학 메인 홈페이지 및 제품 홍보사이트 </a:t>
            </a:r>
            <a:r>
              <a:rPr lang="en-US" altLang="ko-KR" sz="1400" b="1" dirty="0" smtClean="0"/>
              <a:t>CDN (</a:t>
            </a:r>
            <a:r>
              <a:rPr lang="en-US" altLang="ko-KR" sz="1400" b="1" dirty="0" err="1" smtClean="0"/>
              <a:t>Cloudfront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적용을 통한 성능 향상</a:t>
            </a: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WEB/WAS </a:t>
            </a:r>
            <a:r>
              <a:rPr lang="en-US" altLang="ko-KR" sz="1400" b="1" dirty="0"/>
              <a:t>Scale-Out</a:t>
            </a:r>
            <a:r>
              <a:rPr lang="ko-KR" altLang="en-US" sz="1400" b="1" dirty="0"/>
              <a:t>이 가능 한 구조로 대규모 </a:t>
            </a:r>
            <a:r>
              <a:rPr lang="ko-KR" altLang="en-US" sz="1400" b="1" dirty="0" err="1"/>
              <a:t>트래픽을</a:t>
            </a:r>
            <a:r>
              <a:rPr lang="ko-KR" altLang="en-US" sz="1400" b="1" dirty="0"/>
              <a:t> 받아도 안정적인 서비스 </a:t>
            </a:r>
            <a:r>
              <a:rPr lang="ko-KR" altLang="en-US" sz="1400" b="1" dirty="0" smtClean="0"/>
              <a:t>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OS </a:t>
            </a:r>
            <a:r>
              <a:rPr lang="ko-KR" altLang="en-US" sz="1400" b="1" dirty="0" smtClean="0"/>
              <a:t>버전 업그레이드 및 </a:t>
            </a:r>
            <a:r>
              <a:rPr lang="en-US" altLang="ko-KR" sz="1400" b="1" dirty="0" smtClean="0"/>
              <a:t>WAS </a:t>
            </a:r>
            <a:r>
              <a:rPr lang="ko-KR" altLang="en-US" sz="1400" b="1" dirty="0" smtClean="0"/>
              <a:t>전환 등을 통해 </a:t>
            </a:r>
            <a:r>
              <a:rPr lang="en-US" altLang="ko-KR" sz="1400" b="1" dirty="0" smtClean="0"/>
              <a:t>EOS </a:t>
            </a:r>
            <a:r>
              <a:rPr lang="ko-KR" altLang="en-US" sz="1400" b="1" dirty="0" smtClean="0"/>
              <a:t>시스템 대상 버전 업그레이드 진행</a:t>
            </a: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AWS </a:t>
            </a:r>
            <a:r>
              <a:rPr lang="ko-KR" altLang="en-US" sz="1400" b="1" dirty="0" smtClean="0"/>
              <a:t>아키텍처 설계를 통해 표준 컨테이너 및 </a:t>
            </a:r>
            <a:r>
              <a:rPr lang="en-US" altLang="ko-KR" sz="1400" b="1" dirty="0" smtClean="0"/>
              <a:t>CI/CD </a:t>
            </a:r>
            <a:r>
              <a:rPr lang="ko-KR" altLang="en-US" sz="1400" b="1" dirty="0" smtClean="0"/>
              <a:t>환경 구성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배포 자동화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(AWS ECS, AWS ECR, Bitbucket, Jenkins, </a:t>
            </a:r>
            <a:r>
              <a:rPr lang="en-US" altLang="ko-KR" sz="1400" b="1" dirty="0" err="1" smtClean="0"/>
              <a:t>Codebuild</a:t>
            </a:r>
            <a:r>
              <a:rPr lang="en-US" altLang="ko-KR" sz="1400" b="1" dirty="0" smtClean="0"/>
              <a:t>, CodeDeploy)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LG</a:t>
            </a:r>
            <a:r>
              <a:rPr lang="ko-KR" altLang="en-US" sz="1400" b="1" dirty="0"/>
              <a:t>화학 </a:t>
            </a:r>
            <a:r>
              <a:rPr lang="en-US" altLang="ko-KR" sz="1400" b="1" dirty="0"/>
              <a:t>Cloud </a:t>
            </a:r>
            <a:r>
              <a:rPr lang="ko-KR" altLang="en-US" sz="1400" b="1" dirty="0"/>
              <a:t>전환에 대한 성공적인 평가 및 컨테이너 전환에 대한 표준 구축 </a:t>
            </a:r>
            <a:endParaRPr lang="en-US" altLang="ko-KR" sz="1400" b="1" dirty="0" smtClean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4" y="1502221"/>
            <a:ext cx="7062282" cy="273640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1908D19C-DFC3-46A8-82DC-ACE6F87B47CF}"/>
              </a:ext>
            </a:extLst>
          </p:cNvPr>
          <p:cNvSpPr/>
          <p:nvPr/>
        </p:nvSpPr>
        <p:spPr>
          <a:xfrm>
            <a:off x="9458066" y="712157"/>
            <a:ext cx="164957" cy="1649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9C69E452-77C3-44F7-ADF2-A0AAB4632D8F}"/>
              </a:ext>
            </a:extLst>
          </p:cNvPr>
          <p:cNvSpPr/>
          <p:nvPr/>
        </p:nvSpPr>
        <p:spPr>
          <a:xfrm>
            <a:off x="9076316" y="71221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1908D19C-DFC3-46A8-82DC-ACE6F87B47CF}"/>
              </a:ext>
            </a:extLst>
          </p:cNvPr>
          <p:cNvSpPr/>
          <p:nvPr/>
        </p:nvSpPr>
        <p:spPr>
          <a:xfrm>
            <a:off x="8683707" y="716274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0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5101094-4BCA-467C-A8A5-029B963EE412}"/>
              </a:ext>
            </a:extLst>
          </p:cNvPr>
          <p:cNvSpPr/>
          <p:nvPr/>
        </p:nvSpPr>
        <p:spPr>
          <a:xfrm>
            <a:off x="0" y="1"/>
            <a:ext cx="2870791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A421AE3-45E5-40C9-96D7-5465BC88955D}"/>
              </a:ext>
            </a:extLst>
          </p:cNvPr>
          <p:cNvSpPr txBox="1"/>
          <p:nvPr/>
        </p:nvSpPr>
        <p:spPr>
          <a:xfrm>
            <a:off x="534674" y="23014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KB</a:t>
            </a:r>
            <a:r>
              <a:rPr lang="ko-KR" altLang="en-US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카드 </a:t>
            </a:r>
            <a:r>
              <a:rPr lang="ko-KR" altLang="en-US" b="1" dirty="0" err="1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마이데이터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3B7C62E-44FC-48E3-857B-73F75533964C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06ECD6DD-84D7-441C-8C83-4452DAD9736D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88C04E72-27A0-4EC4-8AE0-371C7E6DABD4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B0562B0-B749-4AB5-8775-675A44753211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2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805A0F5-BC7E-4D1C-8783-2F4D2225E148}"/>
              </a:ext>
            </a:extLst>
          </p:cNvPr>
          <p:cNvSpPr txBox="1"/>
          <p:nvPr/>
        </p:nvSpPr>
        <p:spPr>
          <a:xfrm>
            <a:off x="3310462" y="258799"/>
            <a:ext cx="3244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en-US" altLang="ko-KR" sz="1200" b="1" dirty="0" smtClean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-1</a:t>
            </a:r>
            <a:r>
              <a:rPr lang="en-US" altLang="ko-KR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1200" b="1" dirty="0" smtClean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신규 </a:t>
            </a:r>
            <a:r>
              <a:rPr lang="en-US" altLang="ko-KR" sz="1200" b="1" dirty="0" smtClean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Kubernetes </a:t>
            </a:r>
            <a:r>
              <a:rPr lang="ko-KR" altLang="en-US" sz="1200" b="1" dirty="0" smtClean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기반 프로젝트 주요업무</a:t>
            </a:r>
            <a:endParaRPr lang="ko-KR" altLang="en-US" sz="1200" b="1" dirty="0">
              <a:solidFill>
                <a:srgbClr val="CB37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갈매기형 수장 75">
            <a:extLst>
              <a:ext uri="{FF2B5EF4-FFF2-40B4-BE49-F238E27FC236}">
                <a16:creationId xmlns:a16="http://schemas.microsoft.com/office/drawing/2014/main" xmlns="" id="{43EED3EA-2E2B-4189-81A8-418C6F0564CC}"/>
              </a:ext>
            </a:extLst>
          </p:cNvPr>
          <p:cNvSpPr/>
          <p:nvPr/>
        </p:nvSpPr>
        <p:spPr>
          <a:xfrm>
            <a:off x="1384437" y="3441833"/>
            <a:ext cx="3176360" cy="51439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Cloud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환경 아키텍처 설계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갈매기형 수장 76">
            <a:extLst>
              <a:ext uri="{FF2B5EF4-FFF2-40B4-BE49-F238E27FC236}">
                <a16:creationId xmlns:a16="http://schemas.microsoft.com/office/drawing/2014/main" xmlns="" id="{EB8FBB25-02AE-44AE-B4CA-01D61D46EC69}"/>
              </a:ext>
            </a:extLst>
          </p:cNvPr>
          <p:cNvSpPr/>
          <p:nvPr/>
        </p:nvSpPr>
        <p:spPr>
          <a:xfrm>
            <a:off x="4350432" y="3441833"/>
            <a:ext cx="3176360" cy="514392"/>
          </a:xfrm>
          <a:prstGeom prst="chevron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Cloud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환경 시스템 구축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갈매기형 수장 77">
            <a:extLst>
              <a:ext uri="{FF2B5EF4-FFF2-40B4-BE49-F238E27FC236}">
                <a16:creationId xmlns:a16="http://schemas.microsoft.com/office/drawing/2014/main" xmlns="" id="{F3CBA4A0-DE47-4F4A-B0AE-33EC4BDE6332}"/>
              </a:ext>
            </a:extLst>
          </p:cNvPr>
          <p:cNvSpPr/>
          <p:nvPr/>
        </p:nvSpPr>
        <p:spPr>
          <a:xfrm>
            <a:off x="7309897" y="3441834"/>
            <a:ext cx="3176360" cy="514392"/>
          </a:xfrm>
          <a:prstGeom prst="chevron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오픈 및 안정화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B5E93D1-DBFB-466A-85E9-5038BB4F1155}"/>
              </a:ext>
            </a:extLst>
          </p:cNvPr>
          <p:cNvSpPr txBox="1"/>
          <p:nvPr/>
        </p:nvSpPr>
        <p:spPr>
          <a:xfrm>
            <a:off x="1753239" y="4216844"/>
            <a:ext cx="20874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EKS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아키텍처 설계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Gitlab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CI/CD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아키텍처 설계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Docker Image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보안 방안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EFK Monitoring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아키텍처 설계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WEB/WAS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환경 구축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6496708-C7BC-474A-A628-EFB150F29D5E}"/>
              </a:ext>
            </a:extLst>
          </p:cNvPr>
          <p:cNvSpPr txBox="1"/>
          <p:nvPr/>
        </p:nvSpPr>
        <p:spPr>
          <a:xfrm>
            <a:off x="4584492" y="4262804"/>
            <a:ext cx="2712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EKS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환경 구축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KB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카드 통합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CI/CD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환경 구축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Frism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배포 솔루션과 연계 작업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Application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파이프라인 구축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EFK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환경 구축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Kibana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AWS SNS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연동을 통한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문자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알람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서비스 구축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Container Base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구축 작업을 통한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보안 취약성 조치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가용성 테스트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성능 테스트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이슈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F/W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1FC02D6-4559-4F85-AE91-FE4F059CC6D6}"/>
              </a:ext>
            </a:extLst>
          </p:cNvPr>
          <p:cNvSpPr txBox="1"/>
          <p:nvPr/>
        </p:nvSpPr>
        <p:spPr>
          <a:xfrm>
            <a:off x="7625761" y="4216844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트러블 슈팅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안정화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261EC15E-9A0A-4B81-85B6-8FDBD0FBA882}"/>
              </a:ext>
            </a:extLst>
          </p:cNvPr>
          <p:cNvSpPr/>
          <p:nvPr/>
        </p:nvSpPr>
        <p:spPr>
          <a:xfrm>
            <a:off x="5366485" y="1751389"/>
            <a:ext cx="1220416" cy="12204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AWS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1908D19C-DFC3-46A8-82DC-ACE6F87B47CF}"/>
              </a:ext>
            </a:extLst>
          </p:cNvPr>
          <p:cNvSpPr/>
          <p:nvPr/>
        </p:nvSpPr>
        <p:spPr>
          <a:xfrm>
            <a:off x="9458066" y="712157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9C69E452-77C3-44F7-ADF2-A0AAB4632D8F}"/>
              </a:ext>
            </a:extLst>
          </p:cNvPr>
          <p:cNvSpPr/>
          <p:nvPr/>
        </p:nvSpPr>
        <p:spPr>
          <a:xfrm>
            <a:off x="9076316" y="71221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908D19C-DFC3-46A8-82DC-ACE6F87B47CF}"/>
              </a:ext>
            </a:extLst>
          </p:cNvPr>
          <p:cNvSpPr/>
          <p:nvPr/>
        </p:nvSpPr>
        <p:spPr>
          <a:xfrm>
            <a:off x="8683707" y="716274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5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5101094-4BCA-467C-A8A5-029B963EE412}"/>
              </a:ext>
            </a:extLst>
          </p:cNvPr>
          <p:cNvSpPr/>
          <p:nvPr/>
        </p:nvSpPr>
        <p:spPr>
          <a:xfrm>
            <a:off x="0" y="1"/>
            <a:ext cx="2870791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A421AE3-45E5-40C9-96D7-5465BC88955D}"/>
              </a:ext>
            </a:extLst>
          </p:cNvPr>
          <p:cNvSpPr txBox="1"/>
          <p:nvPr/>
        </p:nvSpPr>
        <p:spPr>
          <a:xfrm>
            <a:off x="534674" y="23014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KB</a:t>
            </a:r>
            <a:r>
              <a:rPr lang="ko-KR" altLang="en-US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카드 </a:t>
            </a:r>
            <a:r>
              <a:rPr lang="ko-KR" altLang="en-US" b="1" dirty="0" err="1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마이데이터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3B7C62E-44FC-48E3-857B-73F75533964C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06ECD6DD-84D7-441C-8C83-4452DAD9736D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88C04E72-27A0-4EC4-8AE0-371C7E6DABD4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B0562B0-B749-4AB5-8775-675A44753211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1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805A0F5-BC7E-4D1C-8783-2F4D2225E148}"/>
              </a:ext>
            </a:extLst>
          </p:cNvPr>
          <p:cNvSpPr txBox="1"/>
          <p:nvPr/>
        </p:nvSpPr>
        <p:spPr>
          <a:xfrm>
            <a:off x="3310462" y="258799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2-2. </a:t>
            </a:r>
            <a:r>
              <a:rPr lang="ko-KR" altLang="en-US" sz="1200" b="1" dirty="0" smtClean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아키텍처 재구성</a:t>
            </a:r>
            <a:endParaRPr lang="ko-KR" altLang="en-US" sz="1200" b="1" dirty="0">
              <a:solidFill>
                <a:srgbClr val="CB37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70" name="Rectangle 10">
            <a:extLst>
              <a:ext uri="{FF2B5EF4-FFF2-40B4-BE49-F238E27FC236}">
                <a16:creationId xmlns:a16="http://schemas.microsoft.com/office/drawing/2014/main" xmlns="" id="{D246DAA1-0260-E449-8CA2-92FF0101149D}"/>
              </a:ext>
            </a:extLst>
          </p:cNvPr>
          <p:cNvSpPr/>
          <p:nvPr/>
        </p:nvSpPr>
        <p:spPr>
          <a:xfrm>
            <a:off x="4357416" y="1991827"/>
            <a:ext cx="6167640" cy="44957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1" name="Graphic 23">
            <a:extLst>
              <a:ext uri="{FF2B5EF4-FFF2-40B4-BE49-F238E27FC236}">
                <a16:creationId xmlns:a16="http://schemas.microsoft.com/office/drawing/2014/main" xmlns="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957" y="1991827"/>
            <a:ext cx="280889" cy="28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Graphic 6">
            <a:extLst>
              <a:ext uri="{FF2B5EF4-FFF2-40B4-BE49-F238E27FC236}">
                <a16:creationId xmlns:a16="http://schemas.microsoft.com/office/drawing/2014/main" xmlns="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7477055" y="1820308"/>
            <a:ext cx="332790" cy="33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TextBox 272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017" y="2094961"/>
            <a:ext cx="7207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249" y="2013467"/>
            <a:ext cx="7071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Cluster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5" name="그림 2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915" y="2384840"/>
            <a:ext cx="357115" cy="329451"/>
          </a:xfrm>
          <a:prstGeom prst="rect">
            <a:avLst/>
          </a:prstGeom>
        </p:spPr>
      </p:pic>
      <p:grpSp>
        <p:nvGrpSpPr>
          <p:cNvPr id="276" name="그룹 275"/>
          <p:cNvGrpSpPr/>
          <p:nvPr/>
        </p:nvGrpSpPr>
        <p:grpSpPr>
          <a:xfrm>
            <a:off x="5869563" y="4475729"/>
            <a:ext cx="4004591" cy="1940767"/>
            <a:chOff x="1935490" y="2444308"/>
            <a:chExt cx="4004591" cy="1940767"/>
          </a:xfrm>
        </p:grpSpPr>
        <p:grpSp>
          <p:nvGrpSpPr>
            <p:cNvPr id="277" name="그룹 276"/>
            <p:cNvGrpSpPr/>
            <p:nvPr/>
          </p:nvGrpSpPr>
          <p:grpSpPr>
            <a:xfrm>
              <a:off x="1935490" y="2444308"/>
              <a:ext cx="4004591" cy="1940767"/>
              <a:chOff x="1996100" y="2379563"/>
              <a:chExt cx="3247019" cy="1940767"/>
            </a:xfrm>
            <a:solidFill>
              <a:schemeClr val="bg1"/>
            </a:solidFill>
          </p:grpSpPr>
          <p:sp>
            <p:nvSpPr>
              <p:cNvPr id="290" name="Rectangle 10">
                <a:extLst>
                  <a:ext uri="{FF2B5EF4-FFF2-40B4-BE49-F238E27FC236}">
                    <a16:creationId xmlns:a16="http://schemas.microsoft.com/office/drawing/2014/main" xmlns="" id="{D246DAA1-0260-E449-8CA2-92FF0101149D}"/>
                  </a:ext>
                </a:extLst>
              </p:cNvPr>
              <p:cNvSpPr/>
              <p:nvPr/>
            </p:nvSpPr>
            <p:spPr>
              <a:xfrm>
                <a:off x="1996100" y="2379563"/>
                <a:ext cx="3247019" cy="1940767"/>
              </a:xfrm>
              <a:prstGeom prst="rect">
                <a:avLst/>
              </a:prstGeom>
              <a:grpFill/>
              <a:ln w="635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91" name="Graphic 23">
                <a:extLst>
                  <a:ext uri="{FF2B5EF4-FFF2-40B4-BE49-F238E27FC236}">
                    <a16:creationId xmlns:a16="http://schemas.microsoft.com/office/drawing/2014/main" xmlns="" id="{E5F6AC04-C349-254C-8012-835D0BB04D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6100" y="2386252"/>
                <a:ext cx="274201" cy="2742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8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2145706" y="3026281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3497733" y="3027679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0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766" y="3526537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pic>
          <p:nvPicPr>
            <p:cNvPr id="281" name="그림 28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61718" y="2810663"/>
              <a:ext cx="393154" cy="3593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82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4842581" y="3044017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3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14" y="3542875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pic>
          <p:nvPicPr>
            <p:cNvPr id="284" name="그림 28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06566" y="2827001"/>
              <a:ext cx="393154" cy="35930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85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739" y="3533528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pic>
          <p:nvPicPr>
            <p:cNvPr id="286" name="그림 28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09691" y="2809265"/>
              <a:ext cx="393154" cy="3593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8874" y="3837028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API-1 Container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901" y="3838426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API-2 Container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5749" y="3854764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API-2 Container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2" name="그룹 291"/>
          <p:cNvGrpSpPr/>
          <p:nvPr/>
        </p:nvGrpSpPr>
        <p:grpSpPr>
          <a:xfrm>
            <a:off x="5363197" y="3719647"/>
            <a:ext cx="4004591" cy="1940767"/>
            <a:chOff x="1935490" y="2444308"/>
            <a:chExt cx="4004591" cy="1940767"/>
          </a:xfrm>
        </p:grpSpPr>
        <p:grpSp>
          <p:nvGrpSpPr>
            <p:cNvPr id="293" name="그룹 292"/>
            <p:cNvGrpSpPr/>
            <p:nvPr/>
          </p:nvGrpSpPr>
          <p:grpSpPr>
            <a:xfrm>
              <a:off x="1935490" y="2444308"/>
              <a:ext cx="4004591" cy="1940767"/>
              <a:chOff x="1996100" y="2379563"/>
              <a:chExt cx="3247019" cy="1940767"/>
            </a:xfrm>
            <a:solidFill>
              <a:schemeClr val="bg1"/>
            </a:solidFill>
          </p:grpSpPr>
          <p:sp>
            <p:nvSpPr>
              <p:cNvPr id="306" name="Rectangle 10">
                <a:extLst>
                  <a:ext uri="{FF2B5EF4-FFF2-40B4-BE49-F238E27FC236}">
                    <a16:creationId xmlns:a16="http://schemas.microsoft.com/office/drawing/2014/main" xmlns="" id="{D246DAA1-0260-E449-8CA2-92FF0101149D}"/>
                  </a:ext>
                </a:extLst>
              </p:cNvPr>
              <p:cNvSpPr/>
              <p:nvPr/>
            </p:nvSpPr>
            <p:spPr>
              <a:xfrm>
                <a:off x="1996100" y="2379563"/>
                <a:ext cx="3247019" cy="1940767"/>
              </a:xfrm>
              <a:prstGeom prst="rect">
                <a:avLst/>
              </a:prstGeom>
              <a:grpFill/>
              <a:ln w="635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07" name="Graphic 23">
                <a:extLst>
                  <a:ext uri="{FF2B5EF4-FFF2-40B4-BE49-F238E27FC236}">
                    <a16:creationId xmlns:a16="http://schemas.microsoft.com/office/drawing/2014/main" xmlns="" id="{E5F6AC04-C349-254C-8012-835D0BB04D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6100" y="2386252"/>
                <a:ext cx="274201" cy="2742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4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2145706" y="3026281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3497733" y="3027679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6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766" y="3526537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pic>
          <p:nvPicPr>
            <p:cNvPr id="297" name="그림 2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61718" y="2810663"/>
              <a:ext cx="393154" cy="3593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98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4842581" y="3044017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9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14" y="3542875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pic>
          <p:nvPicPr>
            <p:cNvPr id="300" name="그림 29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06566" y="2827001"/>
              <a:ext cx="393154" cy="35930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01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739" y="3533528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pic>
          <p:nvPicPr>
            <p:cNvPr id="302" name="그림 30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09691" y="2809265"/>
              <a:ext cx="393154" cy="3593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8874" y="3837028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API-1 Container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901" y="3838426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API-2 Container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5749" y="3854764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API-2 Container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" name="그룹 307"/>
          <p:cNvGrpSpPr/>
          <p:nvPr/>
        </p:nvGrpSpPr>
        <p:grpSpPr>
          <a:xfrm>
            <a:off x="4949025" y="3067982"/>
            <a:ext cx="4004591" cy="1940767"/>
            <a:chOff x="1935490" y="2444308"/>
            <a:chExt cx="4004591" cy="1940767"/>
          </a:xfrm>
        </p:grpSpPr>
        <p:grpSp>
          <p:nvGrpSpPr>
            <p:cNvPr id="309" name="그룹 308"/>
            <p:cNvGrpSpPr/>
            <p:nvPr/>
          </p:nvGrpSpPr>
          <p:grpSpPr>
            <a:xfrm>
              <a:off x="1935490" y="2444308"/>
              <a:ext cx="4004591" cy="1940767"/>
              <a:chOff x="1996100" y="2379563"/>
              <a:chExt cx="3247019" cy="1940767"/>
            </a:xfrm>
            <a:solidFill>
              <a:schemeClr val="bg1"/>
            </a:solidFill>
          </p:grpSpPr>
          <p:sp>
            <p:nvSpPr>
              <p:cNvPr id="322" name="Rectangle 10">
                <a:extLst>
                  <a:ext uri="{FF2B5EF4-FFF2-40B4-BE49-F238E27FC236}">
                    <a16:creationId xmlns:a16="http://schemas.microsoft.com/office/drawing/2014/main" xmlns="" id="{D246DAA1-0260-E449-8CA2-92FF0101149D}"/>
                  </a:ext>
                </a:extLst>
              </p:cNvPr>
              <p:cNvSpPr/>
              <p:nvPr/>
            </p:nvSpPr>
            <p:spPr>
              <a:xfrm>
                <a:off x="1996100" y="2379563"/>
                <a:ext cx="3247019" cy="1940767"/>
              </a:xfrm>
              <a:prstGeom prst="rect">
                <a:avLst/>
              </a:prstGeom>
              <a:grpFill/>
              <a:ln w="635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23" name="Graphic 23">
                <a:extLst>
                  <a:ext uri="{FF2B5EF4-FFF2-40B4-BE49-F238E27FC236}">
                    <a16:creationId xmlns:a16="http://schemas.microsoft.com/office/drawing/2014/main" xmlns="" id="{E5F6AC04-C349-254C-8012-835D0BB04D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6100" y="2386252"/>
                <a:ext cx="222329" cy="2742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0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2145706" y="3026281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3497733" y="3027679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2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766" y="3526537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pic>
          <p:nvPicPr>
            <p:cNvPr id="313" name="그림 3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61718" y="2810663"/>
              <a:ext cx="393154" cy="3593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14" name="Rectangle 10">
              <a:extLst>
                <a:ext uri="{FF2B5EF4-FFF2-40B4-BE49-F238E27FC236}">
                  <a16:creationId xmlns:a16="http://schemas.microsoft.com/office/drawing/2014/main" xmlns="" id="{D246DAA1-0260-E449-8CA2-92FF0101149D}"/>
                </a:ext>
              </a:extLst>
            </p:cNvPr>
            <p:cNvSpPr/>
            <p:nvPr/>
          </p:nvSpPr>
          <p:spPr>
            <a:xfrm>
              <a:off x="4842581" y="3044017"/>
              <a:ext cx="891110" cy="11682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5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14" y="3542875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pic>
          <p:nvPicPr>
            <p:cNvPr id="316" name="그림 3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06566" y="2827001"/>
              <a:ext cx="393154" cy="35930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17" name="Graphic 32">
              <a:extLst>
                <a:ext uri="{FF2B5EF4-FFF2-40B4-BE49-F238E27FC236}">
                  <a16:creationId xmlns:a16="http://schemas.microsoft.com/office/drawing/2014/main" xmlns="" id="{C327E70E-44D3-764E-8F2B-2AF2A8D5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739" y="3533528"/>
              <a:ext cx="346212" cy="346212"/>
            </a:xfrm>
            <a:prstGeom prst="rect">
              <a:avLst/>
            </a:prstGeom>
            <a:noFill/>
            <a:ln>
              <a:noFill/>
            </a:ln>
            <a:extLst/>
          </p:spPr>
        </p:pic>
        <p:pic>
          <p:nvPicPr>
            <p:cNvPr id="318" name="그림 3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09691" y="2809265"/>
              <a:ext cx="393154" cy="3593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8874" y="3837028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API-1 Container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901" y="3838426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API-2 Container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xmlns="" id="{A50E05FC-D93B-EB49-A861-99CBADF7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5749" y="3854764"/>
              <a:ext cx="867942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API-2 Container</a:t>
              </a:r>
              <a:endParaRPr lang="en-US" altLang="en-US" sz="7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4" name="그림 3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865" y="2385024"/>
            <a:ext cx="357115" cy="329451"/>
          </a:xfrm>
          <a:prstGeom prst="rect">
            <a:avLst/>
          </a:prstGeom>
        </p:spPr>
      </p:pic>
      <p:pic>
        <p:nvPicPr>
          <p:cNvPr id="325" name="그림 3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670" y="2393034"/>
            <a:ext cx="357115" cy="329451"/>
          </a:xfrm>
          <a:prstGeom prst="rect">
            <a:avLst/>
          </a:prstGeom>
        </p:spPr>
      </p:pic>
      <p:cxnSp>
        <p:nvCxnSpPr>
          <p:cNvPr id="326" name="구부러진 연결선 325"/>
          <p:cNvCxnSpPr>
            <a:stCxn id="318" idx="0"/>
            <a:endCxn id="275" idx="2"/>
          </p:cNvCxnSpPr>
          <p:nvPr/>
        </p:nvCxnSpPr>
        <p:spPr>
          <a:xfrm rot="5400000" flipH="1" flipV="1">
            <a:off x="5757814" y="2376280"/>
            <a:ext cx="718648" cy="1394670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구부러진 연결선 326"/>
          <p:cNvCxnSpPr>
            <a:stCxn id="313" idx="0"/>
            <a:endCxn id="324" idx="2"/>
          </p:cNvCxnSpPr>
          <p:nvPr/>
        </p:nvCxnSpPr>
        <p:spPr>
          <a:xfrm rot="5400000" flipH="1" flipV="1">
            <a:off x="6805695" y="2680610"/>
            <a:ext cx="719862" cy="787593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구부러진 연결선 327"/>
          <p:cNvCxnSpPr>
            <a:stCxn id="325" idx="2"/>
            <a:endCxn id="316" idx="0"/>
          </p:cNvCxnSpPr>
          <p:nvPr/>
        </p:nvCxnSpPr>
        <p:spPr>
          <a:xfrm rot="5400000">
            <a:off x="7834358" y="3004805"/>
            <a:ext cx="728190" cy="1635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17">
            <a:extLst>
              <a:ext uri="{FF2B5EF4-FFF2-40B4-BE49-F238E27FC236}">
                <a16:creationId xmlns:a16="http://schemas.microsoft.com/office/drawing/2014/main" xmlns="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9095620" y="1666629"/>
            <a:ext cx="311414" cy="31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245" y="1978532"/>
            <a:ext cx="7207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Rectangle 9">
            <a:extLst>
              <a:ext uri="{FF2B5EF4-FFF2-40B4-BE49-F238E27FC236}">
                <a16:creationId xmlns:a16="http://schemas.microsoft.com/office/drawing/2014/main" xmlns="" id="{BEFEC4D9-0FF6-0740-BBB7-9A904CD0D43A}"/>
              </a:ext>
            </a:extLst>
          </p:cNvPr>
          <p:cNvSpPr/>
          <p:nvPr/>
        </p:nvSpPr>
        <p:spPr>
          <a:xfrm>
            <a:off x="4024186" y="1666630"/>
            <a:ext cx="6626807" cy="50306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32" name="Graphic 20">
            <a:extLst>
              <a:ext uri="{FF2B5EF4-FFF2-40B4-BE49-F238E27FC236}">
                <a16:creationId xmlns:a16="http://schemas.microsoft.com/office/drawing/2014/main" xmlns="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86" y="1666630"/>
            <a:ext cx="291843" cy="29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" name="Rectangle 14">
            <a:extLst>
              <a:ext uri="{FF2B5EF4-FFF2-40B4-BE49-F238E27FC236}">
                <a16:creationId xmlns:a16="http://schemas.microsoft.com/office/drawing/2014/main" xmlns="" id="{2C20A410-6A05-8049-8DF4-A7A4612F5A71}"/>
              </a:ext>
            </a:extLst>
          </p:cNvPr>
          <p:cNvSpPr/>
          <p:nvPr/>
        </p:nvSpPr>
        <p:spPr>
          <a:xfrm>
            <a:off x="10804858" y="1666629"/>
            <a:ext cx="1198162" cy="1902411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</a:t>
            </a:r>
            <a:endParaRPr lang="en-US" sz="7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4" name="Graphic 22">
            <a:extLst>
              <a:ext uri="{FF2B5EF4-FFF2-40B4-BE49-F238E27FC236}">
                <a16:creationId xmlns:a16="http://schemas.microsoft.com/office/drawing/2014/main" xmlns="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032" y="1666630"/>
            <a:ext cx="328744" cy="32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5" name="구부러진 연결선 334"/>
          <p:cNvCxnSpPr>
            <a:stCxn id="324" idx="0"/>
            <a:endCxn id="273" idx="2"/>
          </p:cNvCxnSpPr>
          <p:nvPr/>
        </p:nvCxnSpPr>
        <p:spPr>
          <a:xfrm rot="5400000" flipH="1" flipV="1">
            <a:off x="7545392" y="2309047"/>
            <a:ext cx="90008" cy="61946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구부러진 연결선 335"/>
          <p:cNvCxnSpPr>
            <a:stCxn id="275" idx="0"/>
          </p:cNvCxnSpPr>
          <p:nvPr/>
        </p:nvCxnSpPr>
        <p:spPr>
          <a:xfrm rot="5400000" flipH="1" flipV="1">
            <a:off x="7165362" y="1908959"/>
            <a:ext cx="124992" cy="82677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구부러진 연결선 336"/>
          <p:cNvCxnSpPr>
            <a:stCxn id="329" idx="1"/>
            <a:endCxn id="272" idx="3"/>
          </p:cNvCxnSpPr>
          <p:nvPr/>
        </p:nvCxnSpPr>
        <p:spPr>
          <a:xfrm rot="10800000" flipV="1">
            <a:off x="7809846" y="1822335"/>
            <a:ext cx="1285775" cy="16436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구부러진 연결선 337"/>
          <p:cNvCxnSpPr>
            <a:stCxn id="273" idx="2"/>
            <a:endCxn id="325" idx="0"/>
          </p:cNvCxnSpPr>
          <p:nvPr/>
        </p:nvCxnSpPr>
        <p:spPr>
          <a:xfrm rot="16200000" flipH="1">
            <a:off x="7901789" y="2014595"/>
            <a:ext cx="98018" cy="6588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11082546" y="2259848"/>
            <a:ext cx="66004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EAI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11082546" y="2753719"/>
            <a:ext cx="66004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MCI</a:t>
            </a:r>
            <a:endParaRPr lang="ko-KR" altLang="en-US" sz="900" dirty="0"/>
          </a:p>
        </p:txBody>
      </p:sp>
      <p:pic>
        <p:nvPicPr>
          <p:cNvPr id="341" name="Graphic 20">
            <a:extLst>
              <a:ext uri="{FF2B5EF4-FFF2-40B4-BE49-F238E27FC236}">
                <a16:creationId xmlns:a16="http://schemas.microsoft.com/office/drawing/2014/main" xmlns="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24" y="1658586"/>
            <a:ext cx="291843" cy="29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2" name="TextBox 341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051" y="3083828"/>
            <a:ext cx="867942" cy="2000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err="1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CI/CD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angle 9">
            <a:extLst>
              <a:ext uri="{FF2B5EF4-FFF2-40B4-BE49-F238E27FC236}">
                <a16:creationId xmlns:a16="http://schemas.microsoft.com/office/drawing/2014/main" xmlns="" id="{BEFEC4D9-0FF6-0740-BBB7-9A904CD0D43A}"/>
              </a:ext>
            </a:extLst>
          </p:cNvPr>
          <p:cNvSpPr/>
          <p:nvPr/>
        </p:nvSpPr>
        <p:spPr>
          <a:xfrm>
            <a:off x="872359" y="1673315"/>
            <a:ext cx="2851851" cy="24932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</a:t>
            </a:r>
            <a:r>
              <a:rPr lang="ko-KR" altLang="en-US" sz="7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배포</a:t>
            </a:r>
            <a:endParaRPr lang="en-US" sz="7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4" name="Graphic 20">
            <a:extLst>
              <a:ext uri="{FF2B5EF4-FFF2-40B4-BE49-F238E27FC236}">
                <a16:creationId xmlns:a16="http://schemas.microsoft.com/office/drawing/2014/main" xmlns="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22" y="3542814"/>
            <a:ext cx="388812" cy="38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" name="TextBox 344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943" y="3970932"/>
            <a:ext cx="867942" cy="2000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6" name="직선 화살표 연결선 345"/>
          <p:cNvCxnSpPr>
            <a:stCxn id="342" idx="2"/>
            <a:endCxn id="344" idx="0"/>
          </p:cNvCxnSpPr>
          <p:nvPr/>
        </p:nvCxnSpPr>
        <p:spPr>
          <a:xfrm>
            <a:off x="1592022" y="3283883"/>
            <a:ext cx="606" cy="2589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구부러진 연결선 346"/>
          <p:cNvCxnSpPr>
            <a:stCxn id="378" idx="1"/>
            <a:endCxn id="274" idx="2"/>
          </p:cNvCxnSpPr>
          <p:nvPr/>
        </p:nvCxnSpPr>
        <p:spPr>
          <a:xfrm flipV="1">
            <a:off x="1785629" y="2213522"/>
            <a:ext cx="3150182" cy="70595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" name="그림 3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41078" y="2470085"/>
            <a:ext cx="485122" cy="477462"/>
          </a:xfrm>
          <a:prstGeom prst="rect">
            <a:avLst/>
          </a:prstGeom>
        </p:spPr>
      </p:pic>
      <p:pic>
        <p:nvPicPr>
          <p:cNvPr id="349" name="Graphic 20">
            <a:extLst>
              <a:ext uri="{FF2B5EF4-FFF2-40B4-BE49-F238E27FC236}">
                <a16:creationId xmlns:a16="http://schemas.microsoft.com/office/drawing/2014/main" xmlns="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3" y="4339655"/>
            <a:ext cx="291843" cy="29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0" name="그림 3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86362" y="4818171"/>
            <a:ext cx="365968" cy="290993"/>
          </a:xfrm>
          <a:prstGeom prst="rect">
            <a:avLst/>
          </a:prstGeom>
        </p:spPr>
      </p:pic>
      <p:sp>
        <p:nvSpPr>
          <p:cNvPr id="351" name="TextBox 350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911" y="5057702"/>
            <a:ext cx="7071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err="1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FluentD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2" name="그림 35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36128" y="5446599"/>
            <a:ext cx="365968" cy="290993"/>
          </a:xfrm>
          <a:prstGeom prst="rect">
            <a:avLst/>
          </a:prstGeom>
        </p:spPr>
      </p:pic>
      <p:sp>
        <p:nvSpPr>
          <p:cNvPr id="353" name="TextBox 352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677" y="5686130"/>
            <a:ext cx="7071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err="1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FluentD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4" name="그림 3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47917" y="6085245"/>
            <a:ext cx="365968" cy="290993"/>
          </a:xfrm>
          <a:prstGeom prst="rect">
            <a:avLst/>
          </a:prstGeom>
        </p:spPr>
      </p:pic>
      <p:sp>
        <p:nvSpPr>
          <p:cNvPr id="355" name="TextBox 354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2466" y="6324776"/>
            <a:ext cx="7071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err="1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FluentD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6" name="구부러진 연결선 355"/>
          <p:cNvCxnSpPr>
            <a:stCxn id="350" idx="1"/>
            <a:endCxn id="365" idx="3"/>
          </p:cNvCxnSpPr>
          <p:nvPr/>
        </p:nvCxnSpPr>
        <p:spPr>
          <a:xfrm rot="10800000">
            <a:off x="3576940" y="4954428"/>
            <a:ext cx="1309423" cy="9240"/>
          </a:xfrm>
          <a:prstGeom prst="curvedConnector3">
            <a:avLst>
              <a:gd name="adj1" fmla="val 506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구부러진 연결선 356"/>
          <p:cNvCxnSpPr>
            <a:stCxn id="352" idx="1"/>
            <a:endCxn id="365" idx="3"/>
          </p:cNvCxnSpPr>
          <p:nvPr/>
        </p:nvCxnSpPr>
        <p:spPr>
          <a:xfrm rot="10800000">
            <a:off x="3576940" y="4954428"/>
            <a:ext cx="1659189" cy="637668"/>
          </a:xfrm>
          <a:prstGeom prst="curvedConnector3">
            <a:avLst>
              <a:gd name="adj1" fmla="val 33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구부러진 연결선 357"/>
          <p:cNvCxnSpPr>
            <a:stCxn id="354" idx="1"/>
            <a:endCxn id="365" idx="3"/>
          </p:cNvCxnSpPr>
          <p:nvPr/>
        </p:nvCxnSpPr>
        <p:spPr>
          <a:xfrm rot="10800000">
            <a:off x="3576939" y="4954428"/>
            <a:ext cx="2170978" cy="12763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821" y="5089675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err="1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Rectangle 9">
            <a:extLst>
              <a:ext uri="{FF2B5EF4-FFF2-40B4-BE49-F238E27FC236}">
                <a16:creationId xmlns:a16="http://schemas.microsoft.com/office/drawing/2014/main" xmlns="" id="{BEFEC4D9-0FF6-0740-BBB7-9A904CD0D43A}"/>
              </a:ext>
            </a:extLst>
          </p:cNvPr>
          <p:cNvSpPr/>
          <p:nvPr/>
        </p:nvSpPr>
        <p:spPr>
          <a:xfrm>
            <a:off x="884850" y="4339655"/>
            <a:ext cx="2851851" cy="23576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EFK </a:t>
            </a:r>
            <a:r>
              <a:rPr lang="ko-KR" altLang="en-US" sz="7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모니터링</a:t>
            </a:r>
            <a:endParaRPr lang="en-US" sz="7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24" y="5105140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2" name="Graphic 7">
            <a:extLst>
              <a:ext uri="{FF2B5EF4-FFF2-40B4-BE49-F238E27FC236}">
                <a16:creationId xmlns:a16="http://schemas.microsoft.com/office/drawing/2014/main" xmlns="" id="{9C9009EB-15E0-7E48-961A-318398F4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45" y="4763928"/>
            <a:ext cx="390668" cy="3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3" name="직선 화살표 연결선 362"/>
          <p:cNvCxnSpPr>
            <a:stCxn id="365" idx="1"/>
            <a:endCxn id="362" idx="3"/>
          </p:cNvCxnSpPr>
          <p:nvPr/>
        </p:nvCxnSpPr>
        <p:spPr>
          <a:xfrm flipH="1">
            <a:off x="2825613" y="4954428"/>
            <a:ext cx="370326" cy="4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4" name="Graphic 18">
            <a:extLst>
              <a:ext uri="{FF2B5EF4-FFF2-40B4-BE49-F238E27FC236}">
                <a16:creationId xmlns:a16="http://schemas.microsoft.com/office/drawing/2014/main" xmlns="" id="{A4F5BDDE-5F7C-1E41-A1B0-2FD56A4D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39" y="4763134"/>
            <a:ext cx="401292" cy="40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5" name="Graphic 17">
            <a:extLst>
              <a:ext uri="{FF2B5EF4-FFF2-40B4-BE49-F238E27FC236}">
                <a16:creationId xmlns:a16="http://schemas.microsoft.com/office/drawing/2014/main" xmlns="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39" y="476392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6" name="TextBox 365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21" y="5120605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7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7" name="직선 화살표 연결선 366"/>
          <p:cNvCxnSpPr>
            <a:stCxn id="362" idx="1"/>
            <a:endCxn id="364" idx="3"/>
          </p:cNvCxnSpPr>
          <p:nvPr/>
        </p:nvCxnSpPr>
        <p:spPr>
          <a:xfrm flipH="1">
            <a:off x="2068531" y="4959262"/>
            <a:ext cx="366414" cy="4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" name="그림 36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6988" y="4738689"/>
            <a:ext cx="415775" cy="457123"/>
          </a:xfrm>
          <a:prstGeom prst="rect">
            <a:avLst/>
          </a:prstGeom>
        </p:spPr>
      </p:pic>
      <p:sp>
        <p:nvSpPr>
          <p:cNvPr id="369" name="TextBox 368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98" y="5128120"/>
            <a:ext cx="503106" cy="2000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700" dirty="0" err="1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Kibana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0" name="직선 화살표 연결선 369"/>
          <p:cNvCxnSpPr>
            <a:stCxn id="364" idx="1"/>
            <a:endCxn id="368" idx="3"/>
          </p:cNvCxnSpPr>
          <p:nvPr/>
        </p:nvCxnSpPr>
        <p:spPr>
          <a:xfrm flipH="1">
            <a:off x="1352763" y="4963780"/>
            <a:ext cx="314476" cy="3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1" name="Graphic 24">
            <a:extLst>
              <a:ext uri="{FF2B5EF4-FFF2-40B4-BE49-F238E27FC236}">
                <a16:creationId xmlns="" xmlns:a16="http://schemas.microsoft.com/office/drawing/2014/main" id="{3B648519-137D-9249-8386-436FF3FA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084" y="5701346"/>
            <a:ext cx="401704" cy="40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2" name="TextBox 371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597" y="6089041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3" name="직선 화살표 연결선 372"/>
          <p:cNvCxnSpPr>
            <a:stCxn id="369" idx="2"/>
            <a:endCxn id="371" idx="0"/>
          </p:cNvCxnSpPr>
          <p:nvPr/>
        </p:nvCxnSpPr>
        <p:spPr>
          <a:xfrm>
            <a:off x="1134751" y="5328176"/>
            <a:ext cx="362185" cy="37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4" name="Graphic 23">
            <a:extLst>
              <a:ext uri="{FF2B5EF4-FFF2-40B4-BE49-F238E27FC236}">
                <a16:creationId xmlns=""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93040" y="5277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5" name="TextBox 374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67800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6" name="구부러진 연결선 375"/>
          <p:cNvCxnSpPr>
            <a:stCxn id="374" idx="0"/>
            <a:endCxn id="368" idx="1"/>
          </p:cNvCxnSpPr>
          <p:nvPr/>
        </p:nvCxnSpPr>
        <p:spPr>
          <a:xfrm rot="5400000" flipH="1" flipV="1">
            <a:off x="527590" y="4867652"/>
            <a:ext cx="309799" cy="50899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구부러진 연결선 376"/>
          <p:cNvCxnSpPr>
            <a:stCxn id="371" idx="1"/>
            <a:endCxn id="374" idx="1"/>
          </p:cNvCxnSpPr>
          <p:nvPr/>
        </p:nvCxnSpPr>
        <p:spPr>
          <a:xfrm rot="10800000">
            <a:off x="662940" y="5512000"/>
            <a:ext cx="633144" cy="390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" name="그림 37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flipH="1">
            <a:off x="1391519" y="2746228"/>
            <a:ext cx="394110" cy="346494"/>
          </a:xfrm>
          <a:prstGeom prst="rect">
            <a:avLst/>
          </a:prstGeom>
        </p:spPr>
      </p:pic>
      <p:pic>
        <p:nvPicPr>
          <p:cNvPr id="379" name="Graphic 23">
            <a:extLst>
              <a:ext uri="{FF2B5EF4-FFF2-40B4-BE49-F238E27FC236}">
                <a16:creationId xmlns=""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207686" y="23160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0" name="직선 화살표 연결선 379"/>
          <p:cNvCxnSpPr>
            <a:stCxn id="379" idx="1"/>
            <a:endCxn id="383" idx="1"/>
          </p:cNvCxnSpPr>
          <p:nvPr/>
        </p:nvCxnSpPr>
        <p:spPr>
          <a:xfrm flipV="1">
            <a:off x="677586" y="2192697"/>
            <a:ext cx="710363" cy="35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0" y="2773214"/>
            <a:ext cx="86794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개발자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021" y="2895319"/>
            <a:ext cx="867942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</a:t>
            </a:r>
          </a:p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HPA</a:t>
            </a:r>
          </a:p>
        </p:txBody>
      </p:sp>
      <p:pic>
        <p:nvPicPr>
          <p:cNvPr id="383" name="Graphic 23">
            <a:extLst>
              <a:ext uri="{FF2B5EF4-FFF2-40B4-BE49-F238E27FC236}">
                <a16:creationId xmlns:a16="http://schemas.microsoft.com/office/drawing/2014/main" xmlns="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49" y="2000553"/>
            <a:ext cx="384287" cy="3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4" name="TextBox 383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574" y="2367467"/>
            <a:ext cx="1037776" cy="2000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err="1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Frism</a:t>
            </a:r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배포솔루션</a:t>
            </a:r>
            <a:r>
              <a:rPr lang="en-US" altLang="ko-KR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5" name="직선 화살표 연결선 384"/>
          <p:cNvCxnSpPr>
            <a:stCxn id="384" idx="2"/>
            <a:endCxn id="378" idx="0"/>
          </p:cNvCxnSpPr>
          <p:nvPr/>
        </p:nvCxnSpPr>
        <p:spPr>
          <a:xfrm>
            <a:off x="1585462" y="2567522"/>
            <a:ext cx="3112" cy="17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79" y="2142698"/>
            <a:ext cx="604140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고객승인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7" name="구부러진 연결선 386"/>
          <p:cNvCxnSpPr>
            <a:stCxn id="395" idx="2"/>
            <a:endCxn id="329" idx="0"/>
          </p:cNvCxnSpPr>
          <p:nvPr/>
        </p:nvCxnSpPr>
        <p:spPr>
          <a:xfrm rot="16200000" flipH="1">
            <a:off x="8195585" y="610887"/>
            <a:ext cx="225648" cy="18858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8" name="Graphic 18">
            <a:extLst>
              <a:ext uri="{FF2B5EF4-FFF2-40B4-BE49-F238E27FC236}">
                <a16:creationId xmlns:a16="http://schemas.microsoft.com/office/drawing/2014/main" xmlns="" id="{8BCAF9FF-B46E-ED43-8E22-B2FC29E5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18" y="3856218"/>
            <a:ext cx="310963" cy="31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" name="TextBox 388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6322" y="4149584"/>
            <a:ext cx="7207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0" name="Graphic 23">
            <a:extLst>
              <a:ext uri="{FF2B5EF4-FFF2-40B4-BE49-F238E27FC236}">
                <a16:creationId xmlns=""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1196072" y="3143985"/>
            <a:ext cx="383776" cy="38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1" name="구부러진 연결선 390"/>
          <p:cNvCxnSpPr>
            <a:stCxn id="333" idx="2"/>
            <a:endCxn id="329" idx="3"/>
          </p:cNvCxnSpPr>
          <p:nvPr/>
        </p:nvCxnSpPr>
        <p:spPr>
          <a:xfrm rot="5400000" flipH="1">
            <a:off x="9532135" y="1697236"/>
            <a:ext cx="1746704" cy="1996905"/>
          </a:xfrm>
          <a:prstGeom prst="curvedConnector4">
            <a:avLst>
              <a:gd name="adj1" fmla="val -23464"/>
              <a:gd name="adj2" fmla="val 6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034" y="3064197"/>
            <a:ext cx="7071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err="1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WorkerNode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3" name="Graphic 8">
            <a:extLst>
              <a:ext uri="{FF2B5EF4-FFF2-40B4-BE49-F238E27FC236}">
                <a16:creationId xmlns:a16="http://schemas.microsoft.com/office/drawing/2014/main" xmlns="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304" y="928168"/>
            <a:ext cx="315959" cy="31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4" name="TextBox 393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407" y="1235223"/>
            <a:ext cx="7207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WAF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Rectangle 9">
            <a:extLst>
              <a:ext uri="{FF2B5EF4-FFF2-40B4-BE49-F238E27FC236}">
                <a16:creationId xmlns:a16="http://schemas.microsoft.com/office/drawing/2014/main" xmlns="" id="{BEFEC4D9-0FF6-0740-BBB7-9A904CD0D43A}"/>
              </a:ext>
            </a:extLst>
          </p:cNvPr>
          <p:cNvSpPr/>
          <p:nvPr/>
        </p:nvSpPr>
        <p:spPr>
          <a:xfrm>
            <a:off x="4020868" y="905141"/>
            <a:ext cx="6689247" cy="535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n-US" sz="7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6" name="Graphic 20">
            <a:extLst>
              <a:ext uri="{FF2B5EF4-FFF2-40B4-BE49-F238E27FC236}">
                <a16:creationId xmlns:a16="http://schemas.microsoft.com/office/drawing/2014/main" xmlns="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59" y="918590"/>
            <a:ext cx="291843" cy="29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" name="TextBox 396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539" y="1241058"/>
            <a:ext cx="7207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UTM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8" name="Graphic 23">
            <a:extLst>
              <a:ext uri="{FF2B5EF4-FFF2-40B4-BE49-F238E27FC236}">
                <a16:creationId xmlns:a16="http://schemas.microsoft.com/office/drawing/2014/main" xmlns="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522" y="944528"/>
            <a:ext cx="341339" cy="291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" name="Graphic 23">
            <a:extLst>
              <a:ext uri="{FF2B5EF4-FFF2-40B4-BE49-F238E27FC236}">
                <a16:creationId xmlns=""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2959831" y="1056273"/>
            <a:ext cx="335943" cy="335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0" name="구부러진 연결선 399"/>
          <p:cNvCxnSpPr>
            <a:stCxn id="399" idx="0"/>
            <a:endCxn id="395" idx="0"/>
          </p:cNvCxnSpPr>
          <p:nvPr/>
        </p:nvCxnSpPr>
        <p:spPr>
          <a:xfrm rot="5400000" flipH="1" flipV="1">
            <a:off x="5171081" y="-1138138"/>
            <a:ext cx="151132" cy="4237690"/>
          </a:xfrm>
          <a:prstGeom prst="curvedConnector3">
            <a:avLst>
              <a:gd name="adj1" fmla="val 1749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xmlns="" id="{A50E05FC-D93B-EB49-A861-99CBADF7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451" y="1343338"/>
            <a:ext cx="7207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7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외부사용자</a:t>
            </a:r>
            <a:endParaRPr lang="en-US" altLang="en-US" sz="7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xmlns="" id="{1908D19C-DFC3-46A8-82DC-ACE6F87B47CF}"/>
              </a:ext>
            </a:extLst>
          </p:cNvPr>
          <p:cNvSpPr/>
          <p:nvPr/>
        </p:nvSpPr>
        <p:spPr>
          <a:xfrm>
            <a:off x="9458066" y="712157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xmlns="" id="{9C69E452-77C3-44F7-ADF2-A0AAB4632D8F}"/>
              </a:ext>
            </a:extLst>
          </p:cNvPr>
          <p:cNvSpPr/>
          <p:nvPr/>
        </p:nvSpPr>
        <p:spPr>
          <a:xfrm>
            <a:off x="9076316" y="71221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xmlns="" id="{1908D19C-DFC3-46A8-82DC-ACE6F87B47CF}"/>
              </a:ext>
            </a:extLst>
          </p:cNvPr>
          <p:cNvSpPr/>
          <p:nvPr/>
        </p:nvSpPr>
        <p:spPr>
          <a:xfrm>
            <a:off x="8683707" y="716274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8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5101094-4BCA-467C-A8A5-029B963EE412}"/>
              </a:ext>
            </a:extLst>
          </p:cNvPr>
          <p:cNvSpPr/>
          <p:nvPr/>
        </p:nvSpPr>
        <p:spPr>
          <a:xfrm>
            <a:off x="0" y="1"/>
            <a:ext cx="2870791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A421AE3-45E5-40C9-96D7-5465BC88955D}"/>
              </a:ext>
            </a:extLst>
          </p:cNvPr>
          <p:cNvSpPr txBox="1"/>
          <p:nvPr/>
        </p:nvSpPr>
        <p:spPr>
          <a:xfrm>
            <a:off x="534674" y="23014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KB</a:t>
            </a:r>
            <a:r>
              <a:rPr lang="ko-KR" altLang="en-US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카드 </a:t>
            </a:r>
            <a:r>
              <a:rPr lang="ko-KR" altLang="en-US" b="1" dirty="0" err="1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마이데이터</a:t>
            </a:r>
            <a:endParaRPr lang="en-US" altLang="ko-KR" b="1" dirty="0" smtClean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3B7C62E-44FC-48E3-857B-73F75533964C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06ECD6DD-84D7-441C-8C83-4452DAD9736D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88C04E72-27A0-4EC4-8AE0-371C7E6DABD4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B0562B0-B749-4AB5-8775-675A44753211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2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805A0F5-BC7E-4D1C-8783-2F4D2225E148}"/>
              </a:ext>
            </a:extLst>
          </p:cNvPr>
          <p:cNvSpPr txBox="1"/>
          <p:nvPr/>
        </p:nvSpPr>
        <p:spPr>
          <a:xfrm>
            <a:off x="3310462" y="258799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en-US" altLang="ko-KR" sz="1200" b="1" dirty="0" smtClean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-1</a:t>
            </a:r>
            <a:r>
              <a:rPr lang="en-US" altLang="ko-KR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1200" b="1" dirty="0" smtClean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프로젝트 주요성과</a:t>
            </a:r>
            <a:endParaRPr lang="ko-KR" altLang="en-US" sz="1200" b="1" dirty="0">
              <a:solidFill>
                <a:srgbClr val="CB37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FF25B22-0B21-4D1C-ACE8-5743D89EAD90}"/>
              </a:ext>
            </a:extLst>
          </p:cNvPr>
          <p:cNvSpPr txBox="1"/>
          <p:nvPr/>
        </p:nvSpPr>
        <p:spPr>
          <a:xfrm>
            <a:off x="290534" y="1170478"/>
            <a:ext cx="11272816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EKS </a:t>
            </a:r>
            <a:r>
              <a:rPr lang="ko-KR" altLang="en-US" sz="1400" b="1" dirty="0"/>
              <a:t>환경 구축을 </a:t>
            </a:r>
            <a:r>
              <a:rPr lang="ko-KR" altLang="en-US" sz="1400" b="1" dirty="0" smtClean="0"/>
              <a:t>컨테이너 기반의 인프라 환경 구축 </a:t>
            </a:r>
            <a:r>
              <a:rPr lang="en-US" altLang="ko-KR" sz="1400" b="1" dirty="0" smtClean="0"/>
              <a:t>(Node </a:t>
            </a:r>
            <a:r>
              <a:rPr lang="ko-KR" altLang="en-US" sz="1400" b="1" dirty="0" smtClean="0"/>
              <a:t>및 </a:t>
            </a:r>
            <a:r>
              <a:rPr lang="en-US" altLang="ko-KR" sz="1400" b="1" dirty="0" smtClean="0"/>
              <a:t>Pod Scale-Out</a:t>
            </a:r>
            <a:r>
              <a:rPr lang="ko-KR" altLang="en-US" sz="1400" b="1" dirty="0" smtClean="0"/>
              <a:t>을 통해 </a:t>
            </a:r>
            <a:r>
              <a:rPr lang="ko-KR" altLang="en-US" sz="1400" b="1" dirty="0" err="1" smtClean="0"/>
              <a:t>확장성</a:t>
            </a:r>
            <a:r>
              <a:rPr lang="ko-KR" altLang="en-US" sz="1400" b="1" dirty="0" smtClean="0"/>
              <a:t> 확보</a:t>
            </a:r>
            <a:r>
              <a:rPr lang="en-US" altLang="ko-KR" sz="1400" b="1" dirty="0" smtClean="0"/>
              <a:t>) </a:t>
            </a: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KB</a:t>
            </a:r>
            <a:r>
              <a:rPr lang="ko-KR" altLang="en-US" sz="1400" b="1" dirty="0" smtClean="0"/>
              <a:t>카드 통합 </a:t>
            </a:r>
            <a:r>
              <a:rPr lang="en-US" altLang="ko-KR" sz="1400" b="1" dirty="0" err="1" smtClean="0"/>
              <a:t>Gitlab</a:t>
            </a:r>
            <a:r>
              <a:rPr lang="en-US" altLang="ko-KR" sz="1400" b="1" dirty="0" smtClean="0"/>
              <a:t> CI/CD </a:t>
            </a:r>
            <a:r>
              <a:rPr lang="ko-KR" altLang="en-US" sz="1400" b="1" dirty="0" smtClean="0"/>
              <a:t>배포 환경 구축을 통해 배포의 자동화 및 빠른 </a:t>
            </a:r>
            <a:r>
              <a:rPr lang="en-US" altLang="ko-KR" sz="1400" b="1" dirty="0" smtClean="0"/>
              <a:t>Rollback </a:t>
            </a:r>
            <a:r>
              <a:rPr lang="ko-KR" altLang="en-US" sz="1400" b="1" dirty="0" smtClean="0"/>
              <a:t>프로세스 구현 </a:t>
            </a: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EFK</a:t>
            </a:r>
            <a:r>
              <a:rPr lang="ko-KR" altLang="en-US" sz="1400" b="1" dirty="0"/>
              <a:t>구축을 통한 </a:t>
            </a:r>
            <a:r>
              <a:rPr lang="en-US" altLang="ko-KR" sz="1400" b="1" dirty="0"/>
              <a:t>Kubernetes </a:t>
            </a:r>
            <a:r>
              <a:rPr lang="ko-KR" altLang="en-US" sz="1400" b="1" dirty="0"/>
              <a:t>표준 </a:t>
            </a:r>
            <a:r>
              <a:rPr lang="en-US" altLang="ko-KR" sz="1400" b="1" dirty="0"/>
              <a:t>Logging </a:t>
            </a:r>
            <a:r>
              <a:rPr lang="ko-KR" altLang="en-US" sz="1400" b="1" dirty="0"/>
              <a:t>환경 </a:t>
            </a:r>
            <a:r>
              <a:rPr lang="ko-KR" altLang="en-US" sz="1400" b="1" dirty="0" smtClean="0"/>
              <a:t>구축</a:t>
            </a: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err="1"/>
              <a:t>Kibana</a:t>
            </a:r>
            <a:r>
              <a:rPr lang="en-US" altLang="ko-KR" sz="1400" b="1" dirty="0"/>
              <a:t> – AWS SNS </a:t>
            </a:r>
            <a:r>
              <a:rPr lang="ko-KR" altLang="en-US" sz="1400" b="1" dirty="0"/>
              <a:t>연동을 통해 특정 </a:t>
            </a:r>
            <a:r>
              <a:rPr lang="en-US" altLang="ko-KR" sz="1400" b="1" dirty="0"/>
              <a:t>Log </a:t>
            </a:r>
            <a:r>
              <a:rPr lang="ko-KR" altLang="en-US" sz="1400" b="1" dirty="0"/>
              <a:t>패턴을 </a:t>
            </a:r>
            <a:r>
              <a:rPr lang="ko-KR" altLang="en-US" sz="1400" b="1" dirty="0" smtClean="0"/>
              <a:t>감지하여 실시간 </a:t>
            </a:r>
            <a:r>
              <a:rPr lang="en-US" altLang="ko-KR" sz="1400" b="1" dirty="0"/>
              <a:t>Biz Exception</a:t>
            </a:r>
            <a:r>
              <a:rPr lang="ko-KR" altLang="en-US" sz="1400" b="1" dirty="0"/>
              <a:t>에 대한 문자 발송 환경 </a:t>
            </a:r>
            <a:r>
              <a:rPr lang="ko-KR" altLang="en-US" sz="1400" b="1" dirty="0" smtClean="0"/>
              <a:t>구축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성능테스트를 통해 인프라 자원 및 시스템</a:t>
            </a:r>
            <a:r>
              <a:rPr lang="en-US" altLang="ko-KR" sz="1400" b="1" dirty="0" smtClean="0"/>
              <a:t>, Application </a:t>
            </a:r>
            <a:r>
              <a:rPr lang="ko-KR" altLang="en-US" sz="1400" b="1" dirty="0" smtClean="0"/>
              <a:t>최적화 </a:t>
            </a: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컨테이너 서비스 이미지에 대한 개별 이미지 구축 작업을 통해 보안 취약성 점검 및 </a:t>
            </a:r>
            <a:r>
              <a:rPr lang="ko-KR" altLang="en-US" sz="1400" b="1" dirty="0" smtClean="0"/>
              <a:t>조치</a:t>
            </a: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SI</a:t>
            </a:r>
            <a:r>
              <a:rPr lang="ko-KR" altLang="en-US" sz="1400" b="1" dirty="0"/>
              <a:t>를 진행하면서 발생되는 </a:t>
            </a:r>
            <a:r>
              <a:rPr lang="en-US" altLang="ko-KR" sz="1400" b="1" dirty="0"/>
              <a:t>Trouble Shooting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1908D19C-DFC3-46A8-82DC-ACE6F87B47CF}"/>
              </a:ext>
            </a:extLst>
          </p:cNvPr>
          <p:cNvSpPr/>
          <p:nvPr/>
        </p:nvSpPr>
        <p:spPr>
          <a:xfrm>
            <a:off x="9458066" y="712157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9C69E452-77C3-44F7-ADF2-A0AAB4632D8F}"/>
              </a:ext>
            </a:extLst>
          </p:cNvPr>
          <p:cNvSpPr/>
          <p:nvPr/>
        </p:nvSpPr>
        <p:spPr>
          <a:xfrm>
            <a:off x="9076316" y="71221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908D19C-DFC3-46A8-82DC-ACE6F87B47CF}"/>
              </a:ext>
            </a:extLst>
          </p:cNvPr>
          <p:cNvSpPr/>
          <p:nvPr/>
        </p:nvSpPr>
        <p:spPr>
          <a:xfrm>
            <a:off x="8683707" y="716274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1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7">
            <a:extLst>
              <a:ext uri="{FF2B5EF4-FFF2-40B4-BE49-F238E27FC236}">
                <a16:creationId xmlns:a16="http://schemas.microsoft.com/office/drawing/2014/main" xmlns="" id="{CDE68D82-7517-4A4D-8A67-1E5F0C083DAA}"/>
              </a:ext>
            </a:extLst>
          </p:cNvPr>
          <p:cNvSpPr/>
          <p:nvPr/>
        </p:nvSpPr>
        <p:spPr>
          <a:xfrm>
            <a:off x="4977586" y="3308647"/>
            <a:ext cx="2234923" cy="45719"/>
          </a:xfrm>
          <a:prstGeom prst="roundRect">
            <a:avLst/>
          </a:prstGeom>
          <a:solidFill>
            <a:srgbClr val="D83B01"/>
          </a:solidFill>
          <a:ln>
            <a:noFill/>
          </a:ln>
          <a:effectLst>
            <a:outerShdw blurRad="254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48E4D00-C393-45A6-A687-602D8042BE35}"/>
              </a:ext>
            </a:extLst>
          </p:cNvPr>
          <p:cNvSpPr txBox="1"/>
          <p:nvPr/>
        </p:nvSpPr>
        <p:spPr>
          <a:xfrm>
            <a:off x="5324772" y="2664744"/>
            <a:ext cx="154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B3700"/>
                </a:solidFill>
              </a:rPr>
              <a:t>SK telecom </a:t>
            </a:r>
          </a:p>
          <a:p>
            <a:pPr algn="ctr"/>
            <a:r>
              <a:rPr lang="en-US" altLang="ko-KR" b="1" dirty="0" smtClean="0">
                <a:solidFill>
                  <a:srgbClr val="CB3700"/>
                </a:solidFill>
              </a:rPr>
              <a:t>Portfolio</a:t>
            </a:r>
            <a:endParaRPr lang="ko-KR" altLang="en-US" b="1" dirty="0">
              <a:solidFill>
                <a:srgbClr val="CB3700"/>
              </a:solidFill>
            </a:endParaRPr>
          </a:p>
        </p:txBody>
      </p:sp>
      <p:sp>
        <p:nvSpPr>
          <p:cNvPr id="53" name="사각형: 둥근 모서리 53">
            <a:extLst>
              <a:ext uri="{FF2B5EF4-FFF2-40B4-BE49-F238E27FC236}">
                <a16:creationId xmlns:a16="http://schemas.microsoft.com/office/drawing/2014/main" xmlns="" id="{5C7FB011-CD8C-4659-B4FA-E656E8793224}"/>
              </a:ext>
            </a:extLst>
          </p:cNvPr>
          <p:cNvSpPr/>
          <p:nvPr/>
        </p:nvSpPr>
        <p:spPr>
          <a:xfrm>
            <a:off x="4977586" y="3350622"/>
            <a:ext cx="2234923" cy="2366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1609</Words>
  <Application>Microsoft Office PowerPoint</Application>
  <PresentationFormat>와이드스크린</PresentationFormat>
  <Paragraphs>319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Adobe 명조 Std M</vt:lpstr>
      <vt:lpstr>David</vt:lpstr>
      <vt:lpstr>Malgun Gothic Semilight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이선주 [twinklecream]</dc:creator>
  <cp:lastModifiedBy>고 병수</cp:lastModifiedBy>
  <cp:revision>200</cp:revision>
  <dcterms:created xsi:type="dcterms:W3CDTF">2021-01-27T06:04:35Z</dcterms:created>
  <dcterms:modified xsi:type="dcterms:W3CDTF">2021-08-16T14:34:31Z</dcterms:modified>
</cp:coreProperties>
</file>