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0" r:id="rId3"/>
    <p:sldId id="259" r:id="rId4"/>
  </p:sldIdLst>
  <p:sldSz cx="10972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rneberg, Dave" initials="BD" lastIdx="6" clrIdx="0">
    <p:extLst>
      <p:ext uri="{19B8F6BF-5375-455C-9EA6-DF929625EA0E}">
        <p15:presenceInfo xmlns:p15="http://schemas.microsoft.com/office/powerpoint/2012/main" userId="Bjorneberg, Dav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20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44726"/>
            <a:ext cx="9326880" cy="47752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204076"/>
            <a:ext cx="8229600" cy="331152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6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5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30250"/>
            <a:ext cx="236601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30250"/>
            <a:ext cx="6960870" cy="1162367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2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9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419479"/>
            <a:ext cx="9464040" cy="570547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178929"/>
            <a:ext cx="9464040" cy="300037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651250"/>
            <a:ext cx="466344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651250"/>
            <a:ext cx="466344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0253"/>
            <a:ext cx="946404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362326"/>
            <a:ext cx="4642008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010150"/>
            <a:ext cx="4642008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362326"/>
            <a:ext cx="4664869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010150"/>
            <a:ext cx="4664869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4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1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974853"/>
            <a:ext cx="5554980" cy="97472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114800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974853"/>
            <a:ext cx="5554980" cy="97472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114800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0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30253"/>
            <a:ext cx="946404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651250"/>
            <a:ext cx="946404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11BC-9369-45C7-BD26-37970CAEFC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2712703"/>
            <a:ext cx="37033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4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16" y="6171327"/>
            <a:ext cx="1077674" cy="817086"/>
          </a:xfrm>
          <a:prstGeom prst="rect">
            <a:avLst/>
          </a:prstGeom>
          <a:ln w="25400">
            <a:solidFill>
              <a:schemeClr val="dk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24" y="9263482"/>
            <a:ext cx="1186647" cy="862296"/>
          </a:xfrm>
          <a:prstGeom prst="rect">
            <a:avLst/>
          </a:prstGeom>
          <a:ln w="25400">
            <a:solidFill>
              <a:schemeClr val="dk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53" y="2297424"/>
            <a:ext cx="2449456" cy="1800793"/>
          </a:xfrm>
          <a:prstGeom prst="rect">
            <a:avLst/>
          </a:prstGeom>
          <a:ln w="25400">
            <a:solidFill>
              <a:schemeClr val="dk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30553" y="83553"/>
            <a:ext cx="1067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1: The Dairy Grand Challenge Project (DAPP) Illustrated – </a:t>
            </a:r>
            <a:r>
              <a:rPr lang="en-US" b="1" dirty="0" smtClean="0"/>
              <a:t>A Discover Model for Integrated </a:t>
            </a:r>
            <a:r>
              <a:rPr lang="en-US" b="1" dirty="0"/>
              <a:t>Dairy Systems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198" y="580997"/>
            <a:ext cx="5392623" cy="3064669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Global Objectives 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Develop sustainable dairy food production systems that improve human health and well-being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Understand </a:t>
            </a:r>
            <a:r>
              <a:rPr lang="en-US" sz="1400" dirty="0">
                <a:solidFill>
                  <a:schemeClr val="tx1"/>
                </a:solidFill>
              </a:rPr>
              <a:t>the GEM(S) iterative relationships among soils, forages, cows and dairy products.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Improve the productivity, efficiency, and sustainability of dairy systems on a landscape scale.</a:t>
            </a:r>
          </a:p>
          <a:p>
            <a:pPr marL="169863" indent="-169863">
              <a:spcAft>
                <a:spcPts val="600"/>
              </a:spcAft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system inefficiencies (leaks) and develop multi-disciplinary research based strategies to address them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69863" indent="-169863">
              <a:buFontTx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Determine </a:t>
            </a:r>
            <a:r>
              <a:rPr lang="en-US" sz="1400" dirty="0">
                <a:solidFill>
                  <a:schemeClr val="tx1"/>
                </a:solidFill>
              </a:rPr>
              <a:t>how public health related to dairy is influenced by integrated dairy production systems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1826" y="10330796"/>
            <a:ext cx="3321414" cy="9194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Soil health research</a:t>
            </a:r>
          </a:p>
          <a:p>
            <a:pPr marL="223838" indent="-223838">
              <a:buAutoNum type="arabicPeriod"/>
            </a:pPr>
            <a:r>
              <a:rPr lang="en-US" sz="1200" dirty="0"/>
              <a:t>Soil health and resilience, soil carbon</a:t>
            </a:r>
          </a:p>
          <a:p>
            <a:pPr marL="223838" indent="-223838">
              <a:buAutoNum type="arabicPeriod"/>
            </a:pPr>
            <a:r>
              <a:rPr lang="en-US" sz="1200" dirty="0"/>
              <a:t>Nutrient cycling, N and P retention and utility</a:t>
            </a:r>
          </a:p>
          <a:p>
            <a:pPr marL="223838" indent="-223838">
              <a:buAutoNum type="arabicPeriod"/>
            </a:pPr>
            <a:r>
              <a:rPr lang="en-US" sz="1200" dirty="0"/>
              <a:t>Soil erosion and water quality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553" y="5889303"/>
            <a:ext cx="2586156" cy="17366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Forage research</a:t>
            </a:r>
          </a:p>
          <a:p>
            <a:pPr marL="176213" indent="-176213">
              <a:buAutoNum type="arabicPeriod"/>
            </a:pPr>
            <a:r>
              <a:rPr lang="en-US" sz="1200" dirty="0"/>
              <a:t>Forage systems that protect and enhance ecosystems</a:t>
            </a:r>
            <a:endParaRPr lang="en-US" sz="1200" strike="sngStrike" dirty="0"/>
          </a:p>
          <a:p>
            <a:pPr marL="176213" indent="-176213">
              <a:buAutoNum type="arabicPeriod"/>
            </a:pPr>
            <a:r>
              <a:rPr lang="en-US" sz="1200" dirty="0"/>
              <a:t>Forage breeding, production and management to optimize cow performance and efficiency</a:t>
            </a:r>
          </a:p>
          <a:p>
            <a:pPr marL="176213" indent="-176213">
              <a:buAutoNum type="arabicPeriod"/>
            </a:pPr>
            <a:r>
              <a:rPr lang="en-US" sz="1200" dirty="0"/>
              <a:t>Economic values for ecosystem services provided by forages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1114" y="8442429"/>
            <a:ext cx="1100275" cy="47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Better soils</a:t>
            </a:r>
          </a:p>
          <a:p>
            <a:pPr algn="ctr"/>
            <a:r>
              <a:rPr lang="en-US" sz="1100" b="1" dirty="0"/>
              <a:t>Better forages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7134" y="9485100"/>
            <a:ext cx="2106112" cy="8512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Leaks</a:t>
            </a:r>
          </a:p>
          <a:p>
            <a:pPr algn="ctr"/>
            <a:r>
              <a:rPr lang="en-US" sz="1100" i="1" dirty="0"/>
              <a:t>soil erosion, </a:t>
            </a:r>
            <a:r>
              <a:rPr lang="en-US" sz="1100" i="1" dirty="0" smtClean="0"/>
              <a:t>organic C and </a:t>
            </a:r>
            <a:r>
              <a:rPr lang="en-US" sz="1100" i="1" dirty="0"/>
              <a:t>nutrients losses; air &amp; water quality; GHG emissions</a:t>
            </a:r>
          </a:p>
        </p:txBody>
      </p:sp>
      <p:sp>
        <p:nvSpPr>
          <p:cNvPr id="31" name="Circular Arrow 30"/>
          <p:cNvSpPr/>
          <p:nvPr/>
        </p:nvSpPr>
        <p:spPr>
          <a:xfrm rot="5400000">
            <a:off x="2688836" y="8808598"/>
            <a:ext cx="978408" cy="978408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96410" y="6182718"/>
            <a:ext cx="2457955" cy="13280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Dairy cow research</a:t>
            </a:r>
          </a:p>
          <a:p>
            <a:pPr marL="176213" indent="-176213">
              <a:buAutoNum type="arabicPeriod"/>
            </a:pPr>
            <a:r>
              <a:rPr lang="en-US" sz="1200" dirty="0"/>
              <a:t>Milk production and quality</a:t>
            </a:r>
          </a:p>
          <a:p>
            <a:pPr marL="176213" indent="-176213">
              <a:buAutoNum type="arabicPeriod"/>
            </a:pPr>
            <a:r>
              <a:rPr lang="en-US" sz="1200" dirty="0"/>
              <a:t>Feed and production efficiency</a:t>
            </a:r>
          </a:p>
          <a:p>
            <a:pPr marL="176213" indent="-176213">
              <a:buAutoNum type="arabicPeriod"/>
            </a:pPr>
            <a:r>
              <a:rPr lang="en-US" sz="1200" dirty="0"/>
              <a:t>Nutritional value of milk</a:t>
            </a:r>
          </a:p>
          <a:p>
            <a:pPr marL="176213" indent="-176213">
              <a:buAutoNum type="arabicPeriod"/>
            </a:pPr>
            <a:r>
              <a:rPr lang="en-US" sz="1200" dirty="0"/>
              <a:t>Animal health and well-being</a:t>
            </a:r>
          </a:p>
          <a:p>
            <a:pPr marL="176213" indent="-176213">
              <a:buAutoNum type="arabicPeriod"/>
            </a:pPr>
            <a:r>
              <a:rPr lang="en-US" sz="1200" dirty="0"/>
              <a:t>Manure management/recycling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92990" y="5754878"/>
            <a:ext cx="1082064" cy="47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Better forages</a:t>
            </a:r>
          </a:p>
          <a:p>
            <a:pPr algn="ctr"/>
            <a:r>
              <a:rPr lang="en-US" sz="1100" b="1" dirty="0"/>
              <a:t>Better cows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32613" y="8442429"/>
            <a:ext cx="1095615" cy="47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Better cows</a:t>
            </a:r>
          </a:p>
          <a:p>
            <a:pPr algn="ctr"/>
            <a:r>
              <a:rPr lang="en-US" sz="1100" b="1" dirty="0"/>
              <a:t>Better soils</a:t>
            </a:r>
          </a:p>
        </p:txBody>
      </p:sp>
      <p:sp>
        <p:nvSpPr>
          <p:cNvPr id="38" name="Circular Arrow 37"/>
          <p:cNvSpPr/>
          <p:nvPr/>
        </p:nvSpPr>
        <p:spPr>
          <a:xfrm rot="5400000" flipV="1">
            <a:off x="7121760" y="8629422"/>
            <a:ext cx="903635" cy="911400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08910" y="9328686"/>
            <a:ext cx="1824711" cy="8512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Leaks</a:t>
            </a:r>
          </a:p>
          <a:p>
            <a:pPr algn="ctr"/>
            <a:r>
              <a:rPr lang="en-US" sz="1100" i="1" dirty="0"/>
              <a:t>soil health, nutrient loss, water quality, pathogens, odors,</a:t>
            </a:r>
            <a:r>
              <a:rPr lang="en-US" sz="1100" i="1" dirty="0">
                <a:solidFill>
                  <a:srgbClr val="FF0000"/>
                </a:solidFill>
              </a:rPr>
              <a:t> </a:t>
            </a:r>
            <a:r>
              <a:rPr lang="en-US" sz="1100" i="1" dirty="0"/>
              <a:t>GHG emissions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05068" y="4479169"/>
            <a:ext cx="1814023" cy="8512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Leaks</a:t>
            </a:r>
          </a:p>
          <a:p>
            <a:pPr algn="ctr"/>
            <a:r>
              <a:rPr lang="en-US" sz="1100" i="1" dirty="0"/>
              <a:t>forage loss, feed quality, metabolic loss, forage &amp; cow production, efficiency</a:t>
            </a:r>
          </a:p>
        </p:txBody>
      </p:sp>
      <p:sp>
        <p:nvSpPr>
          <p:cNvPr id="41" name="Circular Arrow 40"/>
          <p:cNvSpPr/>
          <p:nvPr/>
        </p:nvSpPr>
        <p:spPr>
          <a:xfrm rot="16200000" flipV="1">
            <a:off x="4274114" y="4799609"/>
            <a:ext cx="903635" cy="911400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59761" y="4913833"/>
            <a:ext cx="1034851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Better cows</a:t>
            </a:r>
          </a:p>
          <a:p>
            <a:pPr algn="ctr"/>
            <a:r>
              <a:rPr lang="en-US" sz="1200" b="1" dirty="0"/>
              <a:t>Better milk</a:t>
            </a:r>
          </a:p>
        </p:txBody>
      </p:sp>
      <p:sp>
        <p:nvSpPr>
          <p:cNvPr id="43" name="Circular Arrow 42"/>
          <p:cNvSpPr/>
          <p:nvPr/>
        </p:nvSpPr>
        <p:spPr>
          <a:xfrm rot="1665404" flipV="1">
            <a:off x="8129711" y="4936322"/>
            <a:ext cx="903635" cy="911400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33400" y="4659946"/>
            <a:ext cx="1920965" cy="8512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Leaks</a:t>
            </a:r>
          </a:p>
          <a:p>
            <a:pPr algn="ctr"/>
            <a:r>
              <a:rPr lang="en-US" sz="1100" i="1" dirty="0"/>
              <a:t>nutritional value of milk, human health, novel products, consumer demand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635049" y="6231604"/>
            <a:ext cx="1569132" cy="674464"/>
            <a:chOff x="6142914" y="4880740"/>
            <a:chExt cx="2003357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6248137" y="4963968"/>
              <a:ext cx="1820414" cy="714117"/>
              <a:chOff x="3899884" y="3672055"/>
              <a:chExt cx="1526554" cy="5310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9884" y="3672055"/>
                <a:ext cx="761058" cy="523386"/>
              </a:xfrm>
              <a:prstGeom prst="roundRect">
                <a:avLst/>
              </a:prstGeom>
              <a:ln w="0">
                <a:noFill/>
              </a:ln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60941" y="3702368"/>
                <a:ext cx="765497" cy="500765"/>
              </a:xfrm>
              <a:prstGeom prst="roundRect">
                <a:avLst/>
              </a:prstGeom>
              <a:ln w="0">
                <a:noFill/>
              </a:ln>
            </p:spPr>
          </p:pic>
        </p:grpSp>
        <p:sp>
          <p:nvSpPr>
            <p:cNvPr id="46" name="Rectangle 45"/>
            <p:cNvSpPr/>
            <p:nvPr/>
          </p:nvSpPr>
          <p:spPr>
            <a:xfrm>
              <a:off x="6142914" y="4880740"/>
              <a:ext cx="2003357" cy="9144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19955" y="3896646"/>
            <a:ext cx="2033305" cy="8512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u="sng" dirty="0"/>
              <a:t>Externalities</a:t>
            </a:r>
          </a:p>
          <a:p>
            <a:pPr algn="ctr"/>
            <a:r>
              <a:rPr lang="en-US" sz="1100" i="1" dirty="0"/>
              <a:t>climate change, land price, competition, regulation , </a:t>
            </a:r>
            <a:r>
              <a:rPr lang="en-US" sz="1100" i="1" dirty="0">
                <a:solidFill>
                  <a:schemeClr val="tx1"/>
                </a:solidFill>
              </a:rPr>
              <a:t>water limitations, energy costs</a:t>
            </a:r>
          </a:p>
        </p:txBody>
      </p:sp>
      <p:sp>
        <p:nvSpPr>
          <p:cNvPr id="50" name="Circular Arrow 49"/>
          <p:cNvSpPr/>
          <p:nvPr/>
        </p:nvSpPr>
        <p:spPr>
          <a:xfrm rot="4345532">
            <a:off x="5274002" y="4494675"/>
            <a:ext cx="978408" cy="978408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35479" y="8203596"/>
            <a:ext cx="1876510" cy="8512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Externalities</a:t>
            </a:r>
          </a:p>
          <a:p>
            <a:pPr algn="ctr"/>
            <a:r>
              <a:rPr lang="en-US" sz="1100" i="1" dirty="0"/>
              <a:t>climate change, competition, regulation, consumer demand</a:t>
            </a:r>
          </a:p>
        </p:txBody>
      </p:sp>
      <p:sp>
        <p:nvSpPr>
          <p:cNvPr id="52" name="Circular Arrow 51"/>
          <p:cNvSpPr/>
          <p:nvPr/>
        </p:nvSpPr>
        <p:spPr>
          <a:xfrm rot="9141694">
            <a:off x="7416810" y="7871882"/>
            <a:ext cx="978408" cy="978408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3879" y="8175758"/>
            <a:ext cx="1963506" cy="10385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Externalities</a:t>
            </a:r>
          </a:p>
          <a:p>
            <a:pPr algn="ctr"/>
            <a:r>
              <a:rPr lang="en-US" sz="1100" i="1" dirty="0"/>
              <a:t>climate change, competition, regulation, nutrient availability, public demand, water limitations</a:t>
            </a:r>
          </a:p>
        </p:txBody>
      </p:sp>
      <p:sp>
        <p:nvSpPr>
          <p:cNvPr id="54" name="Circular Arrow 53"/>
          <p:cNvSpPr/>
          <p:nvPr/>
        </p:nvSpPr>
        <p:spPr>
          <a:xfrm rot="1365859" flipV="1">
            <a:off x="2373994" y="8017000"/>
            <a:ext cx="903635" cy="911400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 rot="1071018">
            <a:off x="3011440" y="6233781"/>
            <a:ext cx="3079412" cy="3435456"/>
            <a:chOff x="3006374" y="5040537"/>
            <a:chExt cx="3079412" cy="3435456"/>
          </a:xfrm>
        </p:grpSpPr>
        <p:sp>
          <p:nvSpPr>
            <p:cNvPr id="49" name="Circular Arrow 48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Circular Arrow 54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rot="8260672">
            <a:off x="3989043" y="5101387"/>
            <a:ext cx="3079412" cy="3435456"/>
            <a:chOff x="3006374" y="5040537"/>
            <a:chExt cx="3079412" cy="3435456"/>
          </a:xfrm>
        </p:grpSpPr>
        <p:sp>
          <p:nvSpPr>
            <p:cNvPr id="57" name="Circular Arrow 56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Circular Arrow 57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15405362">
            <a:off x="4511618" y="6395523"/>
            <a:ext cx="3079412" cy="3435456"/>
            <a:chOff x="3006374" y="5040537"/>
            <a:chExt cx="3079412" cy="3435456"/>
          </a:xfrm>
        </p:grpSpPr>
        <p:sp>
          <p:nvSpPr>
            <p:cNvPr id="60" name="Circular Arrow 59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ircular Arrow 60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rot="15162432">
            <a:off x="5601694" y="3152609"/>
            <a:ext cx="3079412" cy="3435456"/>
            <a:chOff x="3006374" y="5040537"/>
            <a:chExt cx="3079412" cy="3435456"/>
          </a:xfrm>
        </p:grpSpPr>
        <p:sp>
          <p:nvSpPr>
            <p:cNvPr id="63" name="Circular Arrow 62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ircular Arrow 63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198275" y="7142812"/>
            <a:ext cx="2361346" cy="783193"/>
          </a:xfrm>
          <a:prstGeom prst="roundRect">
            <a:avLst/>
          </a:prstGeom>
          <a:solidFill>
            <a:srgbClr val="DEAEA6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Sustainable Dairy Production Systems</a:t>
            </a:r>
            <a:endParaRPr lang="en-US" sz="2000" b="1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6765678" y="1162791"/>
            <a:ext cx="3246311" cy="9194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Dairy </a:t>
            </a:r>
            <a:r>
              <a:rPr lang="en-US" sz="1200" b="1" i="1" u="sng" dirty="0" smtClean="0"/>
              <a:t>product </a:t>
            </a:r>
            <a:r>
              <a:rPr lang="en-US" sz="1200" b="1" i="1" u="sng" dirty="0"/>
              <a:t>research</a:t>
            </a:r>
          </a:p>
          <a:p>
            <a:pPr marL="176213" indent="-176213">
              <a:buAutoNum type="arabicPeriod"/>
            </a:pPr>
            <a:r>
              <a:rPr lang="en-US" sz="1200" dirty="0" smtClean="0"/>
              <a:t>Nutritional value of milk for human health</a:t>
            </a:r>
          </a:p>
          <a:p>
            <a:pPr marL="176213" indent="-176213">
              <a:buAutoNum type="arabicPeriod"/>
            </a:pPr>
            <a:r>
              <a:rPr lang="en-US" sz="1200" dirty="0" smtClean="0"/>
              <a:t>Novel milk products</a:t>
            </a:r>
          </a:p>
          <a:p>
            <a:pPr marL="176213" indent="-176213">
              <a:buAutoNum type="arabicPeriod"/>
            </a:pPr>
            <a:r>
              <a:rPr lang="en-US" sz="1200" dirty="0"/>
              <a:t>V</a:t>
            </a:r>
            <a:r>
              <a:rPr lang="en-US" sz="1200" dirty="0" smtClean="0"/>
              <a:t>alue of milk products on-farm</a:t>
            </a:r>
          </a:p>
        </p:txBody>
      </p:sp>
    </p:spTree>
    <p:extLst>
      <p:ext uri="{BB962C8B-B14F-4D97-AF65-F5344CB8AC3E}">
        <p14:creationId xmlns:p14="http://schemas.microsoft.com/office/powerpoint/2010/main" val="137504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0553" y="83553"/>
            <a:ext cx="95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2: </a:t>
            </a:r>
            <a:r>
              <a:rPr lang="en-US" b="1" dirty="0"/>
              <a:t>The Dairy Grand Challenge Project (DAPP) Illustrated – </a:t>
            </a:r>
            <a:r>
              <a:rPr lang="en-US" b="1" dirty="0" smtClean="0"/>
              <a:t>Participants and Information Flow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3741" y="599411"/>
            <a:ext cx="9757791" cy="2043113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Global Objectives 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Develop sustainable dairy food production systems that improve human health and well-being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Understand </a:t>
            </a:r>
            <a:r>
              <a:rPr lang="en-US" sz="1600" dirty="0">
                <a:solidFill>
                  <a:schemeClr val="tx1"/>
                </a:solidFill>
              </a:rPr>
              <a:t>the GEM(S) iterative relationships among soils, forages, cows and dairy products.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Improve the productivity, efficiency, and sustainability of dairy systems on a landscape scale.</a:t>
            </a:r>
          </a:p>
          <a:p>
            <a:pPr marL="169863" indent="-169863">
              <a:spcAft>
                <a:spcPts val="600"/>
              </a:spcAft>
              <a:buFontTx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Identify system inefficiencies (leaks) and develop multi-disciplinary research based strategies to address them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69863" indent="-169863">
              <a:buFontTx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Determine </a:t>
            </a:r>
            <a:r>
              <a:rPr lang="en-US" sz="1600" dirty="0">
                <a:solidFill>
                  <a:schemeClr val="tx1"/>
                </a:solidFill>
              </a:rPr>
              <a:t>how public health related to dairy is influenced by integrated dairy production systems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922400" y="3196441"/>
            <a:ext cx="1569132" cy="674464"/>
            <a:chOff x="6142914" y="4880740"/>
            <a:chExt cx="2003357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6248137" y="4963968"/>
              <a:ext cx="1820414" cy="714117"/>
              <a:chOff x="3899884" y="3672055"/>
              <a:chExt cx="1526554" cy="5310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9884" y="3672055"/>
                <a:ext cx="761058" cy="523386"/>
              </a:xfrm>
              <a:prstGeom prst="roundRect">
                <a:avLst/>
              </a:prstGeom>
              <a:ln w="0">
                <a:noFill/>
              </a:ln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60941" y="3702368"/>
                <a:ext cx="765497" cy="500765"/>
              </a:xfrm>
              <a:prstGeom prst="roundRect">
                <a:avLst/>
              </a:prstGeom>
              <a:ln w="0">
                <a:noFill/>
              </a:ln>
            </p:spPr>
          </p:pic>
        </p:grpSp>
        <p:sp>
          <p:nvSpPr>
            <p:cNvPr id="46" name="Rectangle 45"/>
            <p:cNvSpPr/>
            <p:nvPr/>
          </p:nvSpPr>
          <p:spPr>
            <a:xfrm>
              <a:off x="6142914" y="4880740"/>
              <a:ext cx="2003357" cy="9144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3999" y="5656496"/>
            <a:ext cx="2690786" cy="2451735"/>
          </a:xfrm>
          <a:prstGeom prst="roundRect">
            <a:avLst/>
          </a:prstGeom>
          <a:solidFill>
            <a:srgbClr val="DEAEA6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USDA-ARS National Programs</a:t>
            </a:r>
          </a:p>
          <a:p>
            <a:pPr algn="ctr"/>
            <a:r>
              <a:rPr lang="en-US" sz="1400" b="1" i="1" dirty="0" smtClean="0"/>
              <a:t>NP107 Human Nutrition</a:t>
            </a:r>
            <a:endParaRPr lang="en-US" sz="1400" b="1" i="1" dirty="0"/>
          </a:p>
          <a:p>
            <a:pPr algn="ctr"/>
            <a:r>
              <a:rPr lang="en-US" sz="1400" b="1" i="1" dirty="0" smtClean="0"/>
              <a:t>NP306 Product Quality …</a:t>
            </a:r>
            <a:endParaRPr lang="en-US" sz="1400" b="1" i="1" dirty="0"/>
          </a:p>
          <a:p>
            <a:pPr algn="ctr"/>
            <a:r>
              <a:rPr lang="en-US" sz="1400" b="1" i="1" dirty="0" smtClean="0"/>
              <a:t>NP101 Food Animal Prod …</a:t>
            </a:r>
          </a:p>
          <a:p>
            <a:pPr algn="ctr"/>
            <a:r>
              <a:rPr lang="en-US" sz="1400" b="1" i="1" dirty="0" smtClean="0"/>
              <a:t>NP211 Water Availability …</a:t>
            </a:r>
          </a:p>
          <a:p>
            <a:pPr algn="ctr"/>
            <a:r>
              <a:rPr lang="en-US" sz="1400" b="1" i="1" dirty="0" smtClean="0"/>
              <a:t>NP212 Soil and Air</a:t>
            </a:r>
          </a:p>
          <a:p>
            <a:pPr algn="ctr"/>
            <a:r>
              <a:rPr lang="en-US" sz="1400" b="1" i="1" dirty="0" smtClean="0"/>
              <a:t>NP215 Grass, Forage and …</a:t>
            </a:r>
          </a:p>
          <a:p>
            <a:pPr algn="ctr"/>
            <a:r>
              <a:rPr lang="en-US" sz="1400" b="1" i="1" dirty="0" smtClean="0"/>
              <a:t>NP216 Sustainable Ag Systems</a:t>
            </a:r>
            <a:endParaRPr lang="en-US" sz="1400" b="1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8365837" y="5775123"/>
            <a:ext cx="2361346" cy="21112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USDA-ARS DAWG</a:t>
            </a:r>
          </a:p>
          <a:p>
            <a:pPr algn="ctr"/>
            <a:r>
              <a:rPr lang="en-US" sz="1400" b="1" i="1" dirty="0" smtClean="0"/>
              <a:t>Madison, WI</a:t>
            </a:r>
          </a:p>
          <a:p>
            <a:pPr algn="ctr"/>
            <a:r>
              <a:rPr lang="en-US" sz="1400" b="1" i="1" dirty="0" smtClean="0"/>
              <a:t>University Park, PA</a:t>
            </a:r>
          </a:p>
          <a:p>
            <a:pPr algn="ctr"/>
            <a:r>
              <a:rPr lang="en-US" sz="1400" b="1" i="1" dirty="0" smtClean="0"/>
              <a:t>Kimberly, ID</a:t>
            </a:r>
          </a:p>
          <a:p>
            <a:pPr algn="ctr"/>
            <a:r>
              <a:rPr lang="en-US" sz="1400" b="1" i="1" dirty="0" smtClean="0"/>
              <a:t>St. Paul, MN</a:t>
            </a:r>
          </a:p>
          <a:p>
            <a:pPr algn="ctr"/>
            <a:r>
              <a:rPr lang="en-US" sz="1400" b="1" i="1" dirty="0" smtClean="0"/>
              <a:t>Ames, IA</a:t>
            </a:r>
          </a:p>
          <a:p>
            <a:pPr algn="ctr"/>
            <a:r>
              <a:rPr lang="en-US" sz="1400" b="1" i="1" dirty="0" smtClean="0"/>
              <a:t>Bushland, TX</a:t>
            </a:r>
          </a:p>
          <a:p>
            <a:pPr algn="ctr"/>
            <a:r>
              <a:rPr lang="en-US" sz="1400" b="1" i="1" dirty="0" smtClean="0"/>
              <a:t>Fort Collins, CO</a:t>
            </a:r>
            <a:endParaRPr lang="en-US" sz="14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8000745" y="8684084"/>
            <a:ext cx="2425508" cy="17366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USDA-ARS LTAR</a:t>
            </a:r>
          </a:p>
          <a:p>
            <a:pPr algn="ctr"/>
            <a:r>
              <a:rPr lang="en-US" sz="1400" b="1" i="1" dirty="0" smtClean="0"/>
              <a:t>Ames, IA</a:t>
            </a:r>
          </a:p>
          <a:p>
            <a:pPr algn="ctr"/>
            <a:r>
              <a:rPr lang="en-US" sz="1400" b="1" i="1" dirty="0" smtClean="0"/>
              <a:t>University Park, PA</a:t>
            </a:r>
          </a:p>
          <a:p>
            <a:pPr algn="ctr"/>
            <a:r>
              <a:rPr lang="en-US" sz="1400" b="1" i="1" dirty="0" smtClean="0"/>
              <a:t>St </a:t>
            </a:r>
            <a:r>
              <a:rPr lang="en-US" sz="1400" b="1" i="1" dirty="0"/>
              <a:t>P</a:t>
            </a:r>
            <a:r>
              <a:rPr lang="en-US" sz="1400" b="1" i="1" dirty="0" smtClean="0"/>
              <a:t>aul, MN</a:t>
            </a:r>
          </a:p>
          <a:p>
            <a:pPr algn="ctr"/>
            <a:r>
              <a:rPr lang="en-US" sz="2000" b="1" i="1" dirty="0"/>
              <a:t>USDA-ARS </a:t>
            </a:r>
            <a:r>
              <a:rPr lang="en-US" sz="2000" b="1" i="1" dirty="0" err="1"/>
              <a:t>NUOnet</a:t>
            </a:r>
            <a:endParaRPr lang="en-US" sz="2000" b="1" i="1" dirty="0"/>
          </a:p>
          <a:p>
            <a:pPr algn="ctr"/>
            <a:r>
              <a:rPr lang="en-US" sz="1400" b="1" i="1" dirty="0"/>
              <a:t>Fort Collins, </a:t>
            </a:r>
            <a:r>
              <a:rPr lang="en-US" sz="1400" b="1" i="1" dirty="0" smtClean="0"/>
              <a:t>CO</a:t>
            </a:r>
            <a:endParaRPr lang="en-US" sz="1400" b="1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13054" y="3900610"/>
            <a:ext cx="2914129" cy="11577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USDA-ARS Dairy Science</a:t>
            </a:r>
          </a:p>
          <a:p>
            <a:pPr algn="ctr"/>
            <a:r>
              <a:rPr lang="en-US" sz="1400" b="1" i="1" dirty="0" smtClean="0"/>
              <a:t>Madison, WI</a:t>
            </a:r>
          </a:p>
          <a:p>
            <a:pPr algn="ctr"/>
            <a:r>
              <a:rPr lang="en-US" sz="1400" b="1" i="1" dirty="0"/>
              <a:t>Beltsville, MD</a:t>
            </a:r>
          </a:p>
          <a:p>
            <a:pPr algn="ctr"/>
            <a:r>
              <a:rPr lang="en-US" sz="1400" b="1" i="1" dirty="0" smtClean="0"/>
              <a:t>Clay Center, 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5992" y="3298471"/>
            <a:ext cx="2541802" cy="11577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USDA-ARS Nutrition</a:t>
            </a:r>
          </a:p>
          <a:p>
            <a:pPr algn="ctr"/>
            <a:r>
              <a:rPr lang="en-US" sz="1400" b="1" i="1" dirty="0" smtClean="0"/>
              <a:t>Beltsville, MD</a:t>
            </a:r>
          </a:p>
          <a:p>
            <a:pPr algn="ctr"/>
            <a:r>
              <a:rPr lang="en-US" sz="1400" b="1" i="1" dirty="0" smtClean="0"/>
              <a:t>Fargo, ND</a:t>
            </a:r>
          </a:p>
          <a:p>
            <a:pPr algn="ctr"/>
            <a:r>
              <a:rPr lang="en-US" sz="1400" b="1" i="1" dirty="0" err="1" smtClean="0"/>
              <a:t>Wyndmoor</a:t>
            </a:r>
            <a:r>
              <a:rPr lang="en-US" sz="1400" b="1" i="1" dirty="0" smtClean="0"/>
              <a:t>, PA</a:t>
            </a:r>
            <a:endParaRPr lang="en-US" sz="1400" b="1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1123279" y="8774127"/>
            <a:ext cx="2361346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University Partners</a:t>
            </a:r>
          </a:p>
          <a:p>
            <a:pPr algn="ctr"/>
            <a:r>
              <a:rPr lang="en-US" sz="1400" b="1" i="1" dirty="0" smtClean="0"/>
              <a:t>University of Wisconsin</a:t>
            </a:r>
          </a:p>
          <a:p>
            <a:pPr algn="ctr"/>
            <a:r>
              <a:rPr lang="en-US" sz="1400" b="1" i="1" dirty="0" smtClean="0"/>
              <a:t>University of CA - Davis</a:t>
            </a:r>
            <a:endParaRPr lang="en-US" sz="1400" b="1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827667" y="3294268"/>
            <a:ext cx="2361346" cy="14982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Industry Partners</a:t>
            </a:r>
          </a:p>
          <a:p>
            <a:pPr algn="ctr"/>
            <a:r>
              <a:rPr lang="en-US" sz="1400" b="1" i="1" dirty="0" smtClean="0"/>
              <a:t>US Dairy – DMI</a:t>
            </a:r>
          </a:p>
          <a:p>
            <a:pPr algn="ctr"/>
            <a:r>
              <a:rPr lang="en-US" sz="2000" b="1" i="1" dirty="0"/>
              <a:t>Funding Partners</a:t>
            </a:r>
          </a:p>
          <a:p>
            <a:pPr algn="ctr"/>
            <a:r>
              <a:rPr lang="en-US" sz="1400" b="1" i="1" dirty="0"/>
              <a:t>USDA-ARS</a:t>
            </a:r>
          </a:p>
          <a:p>
            <a:pPr algn="ctr"/>
            <a:r>
              <a:rPr lang="en-US" sz="1400" b="1" i="1" dirty="0" smtClean="0"/>
              <a:t>USDA-NIFA</a:t>
            </a:r>
            <a:endParaRPr lang="en-US" sz="1400" b="1" i="1" dirty="0"/>
          </a:p>
        </p:txBody>
      </p:sp>
      <p:sp>
        <p:nvSpPr>
          <p:cNvPr id="80" name="Left-Right Arrow 79"/>
          <p:cNvSpPr/>
          <p:nvPr/>
        </p:nvSpPr>
        <p:spPr>
          <a:xfrm rot="3234153">
            <a:off x="2973699" y="5046079"/>
            <a:ext cx="832323" cy="242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402757" y="5598146"/>
            <a:ext cx="4481369" cy="2465171"/>
            <a:chOff x="3402757" y="5598146"/>
            <a:chExt cx="4481369" cy="246517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757" y="5598146"/>
              <a:ext cx="4481369" cy="2465171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tx1"/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9" name="Rounded Rectangle 18"/>
            <p:cNvSpPr/>
            <p:nvPr/>
          </p:nvSpPr>
          <p:spPr>
            <a:xfrm>
              <a:off x="3703091" y="6399544"/>
              <a:ext cx="3909581" cy="914400"/>
            </a:xfrm>
            <a:prstGeom prst="roundRect">
              <a:avLst/>
            </a:prstGeom>
            <a:solidFill>
              <a:schemeClr val="bg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Sustainable Dairy for Human Health and Well-being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07864" y="9216179"/>
            <a:ext cx="2361346" cy="78319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USDA-ARS Data Management Team</a:t>
            </a:r>
          </a:p>
        </p:txBody>
      </p:sp>
      <p:sp>
        <p:nvSpPr>
          <p:cNvPr id="91" name="Left-Right Arrow 90"/>
          <p:cNvSpPr/>
          <p:nvPr/>
        </p:nvSpPr>
        <p:spPr>
          <a:xfrm>
            <a:off x="7908011" y="6750071"/>
            <a:ext cx="441304" cy="242316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eft-Right Arrow 91"/>
          <p:cNvSpPr/>
          <p:nvPr/>
        </p:nvSpPr>
        <p:spPr>
          <a:xfrm>
            <a:off x="6949907" y="4043408"/>
            <a:ext cx="817931" cy="249759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eft-Right Arrow 92"/>
          <p:cNvSpPr/>
          <p:nvPr/>
        </p:nvSpPr>
        <p:spPr>
          <a:xfrm rot="16200000">
            <a:off x="5119872" y="4901894"/>
            <a:ext cx="937330" cy="242316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-Right Arrow 98"/>
          <p:cNvSpPr/>
          <p:nvPr/>
        </p:nvSpPr>
        <p:spPr>
          <a:xfrm rot="5400000">
            <a:off x="8971153" y="5295590"/>
            <a:ext cx="597930" cy="242316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eft-Right Arrow 99"/>
          <p:cNvSpPr/>
          <p:nvPr/>
        </p:nvSpPr>
        <p:spPr>
          <a:xfrm rot="5400000">
            <a:off x="8930443" y="8164266"/>
            <a:ext cx="679350" cy="242316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-Right Arrow 100"/>
          <p:cNvSpPr/>
          <p:nvPr/>
        </p:nvSpPr>
        <p:spPr>
          <a:xfrm rot="5400000">
            <a:off x="5197376" y="8281339"/>
            <a:ext cx="986705" cy="674183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-Right Arrow 101"/>
          <p:cNvSpPr/>
          <p:nvPr/>
        </p:nvSpPr>
        <p:spPr>
          <a:xfrm rot="16200000">
            <a:off x="1369119" y="5106275"/>
            <a:ext cx="791424" cy="3090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-Right Arrow 102"/>
          <p:cNvSpPr/>
          <p:nvPr/>
        </p:nvSpPr>
        <p:spPr>
          <a:xfrm rot="2954540">
            <a:off x="7597552" y="8203888"/>
            <a:ext cx="819447" cy="242316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Left-Right Arrow 103"/>
          <p:cNvSpPr/>
          <p:nvPr/>
        </p:nvSpPr>
        <p:spPr>
          <a:xfrm rot="18215725">
            <a:off x="7484888" y="5209266"/>
            <a:ext cx="529076" cy="242316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Left-Right Arrow 104"/>
          <p:cNvSpPr/>
          <p:nvPr/>
        </p:nvSpPr>
        <p:spPr>
          <a:xfrm rot="18215725">
            <a:off x="2993732" y="8297965"/>
            <a:ext cx="689387" cy="242316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3732" y="10364844"/>
            <a:ext cx="5017849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</a:p>
          <a:p>
            <a:r>
              <a:rPr lang="en-US" dirty="0" smtClean="0"/>
              <a:t>DAWG: Dairy Agro-ecosystem Working Group</a:t>
            </a:r>
          </a:p>
          <a:p>
            <a:r>
              <a:rPr lang="en-US" dirty="0" smtClean="0"/>
              <a:t>LTAR: Long Term Agro-ecosystem Research Network</a:t>
            </a:r>
          </a:p>
          <a:p>
            <a:r>
              <a:rPr lang="en-US" dirty="0" err="1" smtClean="0"/>
              <a:t>NUOnet</a:t>
            </a:r>
            <a:r>
              <a:rPr lang="en-US" dirty="0" smtClean="0"/>
              <a:t>: Nutrient Use and Outcome Network</a:t>
            </a:r>
          </a:p>
          <a:p>
            <a:r>
              <a:rPr lang="en-US" dirty="0" smtClean="0"/>
              <a:t>          Information flow</a:t>
            </a:r>
          </a:p>
          <a:p>
            <a:r>
              <a:rPr lang="en-US" dirty="0" smtClean="0"/>
              <a:t>          Data and information flow/iteration</a:t>
            </a:r>
            <a:endParaRPr lang="en-US" dirty="0"/>
          </a:p>
        </p:txBody>
      </p:sp>
      <p:sp>
        <p:nvSpPr>
          <p:cNvPr id="107" name="Left-Right Arrow 106"/>
          <p:cNvSpPr/>
          <p:nvPr/>
        </p:nvSpPr>
        <p:spPr>
          <a:xfrm>
            <a:off x="420592" y="11555053"/>
            <a:ext cx="407075" cy="1651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Left-Right Arrow 107"/>
          <p:cNvSpPr/>
          <p:nvPr/>
        </p:nvSpPr>
        <p:spPr>
          <a:xfrm>
            <a:off x="408085" y="11848004"/>
            <a:ext cx="399655" cy="142563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>
            <a:off x="3189013" y="3726066"/>
            <a:ext cx="1218851" cy="2805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2774426" y="6799431"/>
            <a:ext cx="588570" cy="4306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 rot="5400000">
            <a:off x="1406979" y="8280799"/>
            <a:ext cx="715704" cy="3090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4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0553" y="83553"/>
            <a:ext cx="1010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1: </a:t>
            </a:r>
            <a:r>
              <a:rPr lang="en-US" b="1" dirty="0" smtClean="0"/>
              <a:t>Food Animal System Research Illustrated – A Discover Model for Integrated Production Systems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2705" y="1148948"/>
            <a:ext cx="6269701" cy="2775228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Global Objectives 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Develop sustainable </a:t>
            </a:r>
            <a:r>
              <a:rPr lang="en-US" sz="1600" dirty="0" smtClean="0">
                <a:solidFill>
                  <a:schemeClr val="tx1"/>
                </a:solidFill>
              </a:rPr>
              <a:t>food animal production </a:t>
            </a:r>
            <a:r>
              <a:rPr lang="en-US" sz="1600" dirty="0">
                <a:solidFill>
                  <a:schemeClr val="tx1"/>
                </a:solidFill>
              </a:rPr>
              <a:t>systems that improve human health and well-being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Understand </a:t>
            </a:r>
            <a:r>
              <a:rPr lang="en-US" sz="1600" dirty="0">
                <a:solidFill>
                  <a:schemeClr val="tx1"/>
                </a:solidFill>
              </a:rPr>
              <a:t>the GEM(S) iterative relationships among </a:t>
            </a:r>
            <a:r>
              <a:rPr lang="en-US" sz="1600" dirty="0" smtClean="0">
                <a:solidFill>
                  <a:schemeClr val="tx1"/>
                </a:solidFill>
              </a:rPr>
              <a:t>system factors – Genetics x Environment x Management </a:t>
            </a:r>
            <a:r>
              <a:rPr lang="en-US" sz="1600" dirty="0" smtClean="0"/>
              <a:t>x Socio-economic.</a:t>
            </a:r>
            <a:endParaRPr lang="en-US" sz="1600" dirty="0"/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600" dirty="0"/>
              <a:t>Improve the productivity, efficiency, and sustainability of </a:t>
            </a:r>
            <a:r>
              <a:rPr lang="en-US" sz="1600" dirty="0" smtClean="0"/>
              <a:t>food animal systems </a:t>
            </a:r>
            <a:r>
              <a:rPr lang="en-US" sz="1600" dirty="0"/>
              <a:t>on a landscape scale.</a:t>
            </a:r>
          </a:p>
          <a:p>
            <a:pPr marL="169863" indent="-169863">
              <a:spcAft>
                <a:spcPts val="600"/>
              </a:spcAft>
              <a:buFontTx/>
              <a:buAutoNum type="arabicPeriod"/>
            </a:pPr>
            <a:r>
              <a:rPr lang="en-US" sz="1600" dirty="0"/>
              <a:t>Identify system inefficiencies (leaks) and develop multi-disciplinary research based strategies to address them</a:t>
            </a:r>
            <a:r>
              <a:rPr lang="en-US" sz="1600" dirty="0" smtClean="0"/>
              <a:t>.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6099" y="9563314"/>
            <a:ext cx="2411196" cy="7831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Soil </a:t>
            </a:r>
            <a:r>
              <a:rPr lang="en-US" sz="2000" b="1" i="1" u="sng" dirty="0" smtClean="0"/>
              <a:t>Health &amp; Ecology Research</a:t>
            </a:r>
            <a:endParaRPr lang="en-US" sz="2000" b="1" i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2401854" y="6270970"/>
            <a:ext cx="1635121" cy="1123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smtClean="0"/>
              <a:t>Crop/Forage Production </a:t>
            </a:r>
            <a:r>
              <a:rPr lang="en-US" sz="2000" b="1" i="1" u="sng" dirty="0"/>
              <a:t>R</a:t>
            </a:r>
            <a:r>
              <a:rPr lang="en-US" sz="2000" b="1" i="1" u="sng" dirty="0" smtClean="0"/>
              <a:t>esearch</a:t>
            </a:r>
            <a:endParaRPr lang="en-US" sz="2000" b="1" i="1" u="sng" dirty="0"/>
          </a:p>
        </p:txBody>
      </p:sp>
      <p:sp>
        <p:nvSpPr>
          <p:cNvPr id="31" name="Circular Arrow 30"/>
          <p:cNvSpPr/>
          <p:nvPr/>
        </p:nvSpPr>
        <p:spPr>
          <a:xfrm rot="5400000">
            <a:off x="2688836" y="8808598"/>
            <a:ext cx="978408" cy="978408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0788" y="6200367"/>
            <a:ext cx="1497963" cy="1123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smtClean="0"/>
              <a:t>Animal Production </a:t>
            </a:r>
            <a:r>
              <a:rPr lang="en-US" sz="2000" b="1" i="1" u="sng" dirty="0"/>
              <a:t>R</a:t>
            </a:r>
            <a:r>
              <a:rPr lang="en-US" sz="2000" b="1" i="1" u="sng" dirty="0" smtClean="0"/>
              <a:t>esearch</a:t>
            </a:r>
            <a:endParaRPr lang="en-US" sz="2000" b="1" i="1" u="sng" dirty="0"/>
          </a:p>
        </p:txBody>
      </p:sp>
      <p:sp>
        <p:nvSpPr>
          <p:cNvPr id="38" name="Circular Arrow 37"/>
          <p:cNvSpPr/>
          <p:nvPr/>
        </p:nvSpPr>
        <p:spPr>
          <a:xfrm rot="5400000" flipV="1">
            <a:off x="7121760" y="8629422"/>
            <a:ext cx="903635" cy="911400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ircular Arrow 40"/>
          <p:cNvSpPr/>
          <p:nvPr/>
        </p:nvSpPr>
        <p:spPr>
          <a:xfrm rot="16200000" flipV="1">
            <a:off x="4278420" y="4961944"/>
            <a:ext cx="903635" cy="911400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1784" y="4685775"/>
            <a:ext cx="1121372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Iterative</a:t>
            </a:r>
          </a:p>
          <a:p>
            <a:pPr algn="ctr"/>
            <a:r>
              <a:rPr lang="en-US" sz="1200" b="1" dirty="0" smtClean="0"/>
              <a:t>Improvement</a:t>
            </a:r>
            <a:endParaRPr lang="en-US" sz="1200" b="1" dirty="0"/>
          </a:p>
        </p:txBody>
      </p:sp>
      <p:sp>
        <p:nvSpPr>
          <p:cNvPr id="43" name="Circular Arrow 42"/>
          <p:cNvSpPr/>
          <p:nvPr/>
        </p:nvSpPr>
        <p:spPr>
          <a:xfrm rot="1665404" flipV="1">
            <a:off x="8277395" y="4890219"/>
            <a:ext cx="903635" cy="911400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21650" y="4983879"/>
            <a:ext cx="1096949" cy="4767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 smtClean="0"/>
              <a:t>Researchable Leaks</a:t>
            </a:r>
            <a:endParaRPr lang="en-US" sz="1100" b="1" i="1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1612677" y="8394941"/>
            <a:ext cx="982716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u="sng" dirty="0" smtClean="0"/>
              <a:t>System Externalities</a:t>
            </a:r>
            <a:endParaRPr lang="en-US" sz="1100" b="1" u="sng" dirty="0"/>
          </a:p>
        </p:txBody>
      </p:sp>
      <p:sp>
        <p:nvSpPr>
          <p:cNvPr id="50" name="Circular Arrow 49"/>
          <p:cNvSpPr/>
          <p:nvPr/>
        </p:nvSpPr>
        <p:spPr>
          <a:xfrm rot="4345532">
            <a:off x="5402152" y="4634711"/>
            <a:ext cx="978408" cy="978408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ircular Arrow 51"/>
          <p:cNvSpPr/>
          <p:nvPr/>
        </p:nvSpPr>
        <p:spPr>
          <a:xfrm rot="9141694">
            <a:off x="7416810" y="7871882"/>
            <a:ext cx="978408" cy="978408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ircular Arrow 53"/>
          <p:cNvSpPr/>
          <p:nvPr/>
        </p:nvSpPr>
        <p:spPr>
          <a:xfrm rot="1365859" flipV="1">
            <a:off x="2373994" y="8017000"/>
            <a:ext cx="903635" cy="911400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 rot="1071018">
            <a:off x="3011440" y="6233781"/>
            <a:ext cx="3079412" cy="3435456"/>
            <a:chOff x="3006374" y="5040537"/>
            <a:chExt cx="3079412" cy="3435456"/>
          </a:xfrm>
        </p:grpSpPr>
        <p:sp>
          <p:nvSpPr>
            <p:cNvPr id="49" name="Circular Arrow 48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Circular Arrow 54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rot="8260672">
            <a:off x="4037279" y="5279603"/>
            <a:ext cx="3079412" cy="3435456"/>
            <a:chOff x="3006374" y="5040537"/>
            <a:chExt cx="3079412" cy="3435456"/>
          </a:xfrm>
        </p:grpSpPr>
        <p:sp>
          <p:nvSpPr>
            <p:cNvPr id="57" name="Circular Arrow 56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Circular Arrow 57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15405362">
            <a:off x="4511618" y="6395523"/>
            <a:ext cx="3079412" cy="3435456"/>
            <a:chOff x="3006374" y="5040537"/>
            <a:chExt cx="3079412" cy="3435456"/>
          </a:xfrm>
        </p:grpSpPr>
        <p:sp>
          <p:nvSpPr>
            <p:cNvPr id="60" name="Circular Arrow 59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ircular Arrow 60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rot="14762675">
            <a:off x="5780208" y="3076563"/>
            <a:ext cx="3079412" cy="3435456"/>
            <a:chOff x="3006374" y="5040537"/>
            <a:chExt cx="3079412" cy="3435456"/>
          </a:xfrm>
        </p:grpSpPr>
        <p:sp>
          <p:nvSpPr>
            <p:cNvPr id="63" name="Circular Arrow 62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ircular Arrow 63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319914" y="3023504"/>
            <a:ext cx="2196009" cy="7831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smtClean="0"/>
              <a:t>Food Animal Product </a:t>
            </a:r>
            <a:r>
              <a:rPr lang="en-US" sz="2000" b="1" i="1" u="sng" dirty="0"/>
              <a:t>R</a:t>
            </a:r>
            <a:r>
              <a:rPr lang="en-US" sz="2000" b="1" i="1" u="sng" dirty="0" smtClean="0"/>
              <a:t>esearch</a:t>
            </a:r>
            <a:endParaRPr lang="en-US" sz="2000" b="1" i="1" u="sng" dirty="0"/>
          </a:p>
        </p:txBody>
      </p:sp>
      <p:sp>
        <p:nvSpPr>
          <p:cNvPr id="67" name="TextBox 66"/>
          <p:cNvSpPr txBox="1"/>
          <p:nvPr/>
        </p:nvSpPr>
        <p:spPr>
          <a:xfrm>
            <a:off x="3559234" y="4747382"/>
            <a:ext cx="1096949" cy="4767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 smtClean="0"/>
              <a:t>Researchable Leaks</a:t>
            </a:r>
            <a:endParaRPr lang="en-US" sz="1100" b="1" i="1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4893250" y="5981721"/>
            <a:ext cx="1121372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Iterative</a:t>
            </a:r>
          </a:p>
          <a:p>
            <a:pPr algn="ctr"/>
            <a:r>
              <a:rPr lang="en-US" sz="1200" b="1" dirty="0" smtClean="0"/>
              <a:t>Improvement</a:t>
            </a:r>
            <a:endParaRPr 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955995" y="8249633"/>
            <a:ext cx="1121372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Iterative</a:t>
            </a:r>
          </a:p>
          <a:p>
            <a:pPr algn="ctr"/>
            <a:r>
              <a:rPr lang="en-US" sz="1200" b="1" dirty="0" smtClean="0"/>
              <a:t>Improvement</a:t>
            </a:r>
            <a:endParaRPr 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547023" y="8253733"/>
            <a:ext cx="1121372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Iterative</a:t>
            </a:r>
          </a:p>
          <a:p>
            <a:pPr algn="ctr"/>
            <a:r>
              <a:rPr lang="en-US" sz="1200" b="1" dirty="0" smtClean="0"/>
              <a:t>Improvement</a:t>
            </a:r>
            <a:endParaRPr 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481262" y="4424322"/>
            <a:ext cx="982716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u="sng" dirty="0" smtClean="0"/>
              <a:t>System Externalities</a:t>
            </a:r>
            <a:endParaRPr lang="en-US" sz="1100" b="1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8137855" y="8289154"/>
            <a:ext cx="982716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u="sng" dirty="0" smtClean="0"/>
              <a:t>System Externalities</a:t>
            </a:r>
            <a:endParaRPr lang="en-US" sz="1100" b="1" u="sng" dirty="0"/>
          </a:p>
        </p:txBody>
      </p:sp>
      <p:sp>
        <p:nvSpPr>
          <p:cNvPr id="73" name="TextBox 72"/>
          <p:cNvSpPr txBox="1"/>
          <p:nvPr/>
        </p:nvSpPr>
        <p:spPr>
          <a:xfrm>
            <a:off x="2025714" y="9427400"/>
            <a:ext cx="1096949" cy="4767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 smtClean="0"/>
              <a:t>Researchable Leaks</a:t>
            </a:r>
            <a:endParaRPr lang="en-US" sz="1100" b="1" i="1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7647632" y="9245923"/>
            <a:ext cx="1096949" cy="4767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 smtClean="0"/>
              <a:t>Researchable Leaks</a:t>
            </a:r>
            <a:endParaRPr lang="en-US" sz="1100" b="1" i="1" u="sng" dirty="0"/>
          </a:p>
        </p:txBody>
      </p:sp>
      <p:sp>
        <p:nvSpPr>
          <p:cNvPr id="75" name="TextBox 74"/>
          <p:cNvSpPr txBox="1"/>
          <p:nvPr/>
        </p:nvSpPr>
        <p:spPr>
          <a:xfrm>
            <a:off x="4287711" y="7217287"/>
            <a:ext cx="2267413" cy="783193"/>
          </a:xfrm>
          <a:prstGeom prst="roundRect">
            <a:avLst/>
          </a:prstGeom>
          <a:solidFill>
            <a:srgbClr val="DEAEA6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Food Animal Systems Research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75336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14911</TotalTime>
  <Words>697</Words>
  <Application>Microsoft Office PowerPoint</Application>
  <PresentationFormat>Custom</PresentationFormat>
  <Paragraphs>127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Boggess</dc:creator>
  <cp:lastModifiedBy>Jerry L. Hatfield</cp:lastModifiedBy>
  <cp:revision>82</cp:revision>
  <dcterms:created xsi:type="dcterms:W3CDTF">2018-04-18T16:36:31Z</dcterms:created>
  <dcterms:modified xsi:type="dcterms:W3CDTF">2018-04-30T20:22:30Z</dcterms:modified>
</cp:coreProperties>
</file>