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4" r:id="rId2"/>
    <p:sldId id="265" r:id="rId3"/>
    <p:sldId id="258" r:id="rId4"/>
    <p:sldId id="263" r:id="rId5"/>
    <p:sldId id="262" r:id="rId6"/>
  </p:sldIdLst>
  <p:sldSz cx="10972800" cy="137160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rneberg, Dave" initials="BD" lastIdx="6" clrIdx="0">
    <p:extLst>
      <p:ext uri="{19B8F6BF-5375-455C-9EA6-DF929625EA0E}">
        <p15:presenceInfo xmlns:p15="http://schemas.microsoft.com/office/powerpoint/2012/main" userId="Bjorneberg, Dav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9E11"/>
    <a:srgbClr val="FBD1DE"/>
    <a:srgbClr val="DEAE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230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244726"/>
            <a:ext cx="9326880" cy="47752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204077"/>
            <a:ext cx="8229600" cy="331152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6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5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2" y="730251"/>
            <a:ext cx="2366010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2" y="730251"/>
            <a:ext cx="6960870" cy="1162367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2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9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419479"/>
            <a:ext cx="9464040" cy="570547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9178929"/>
            <a:ext cx="9464040" cy="300037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8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651251"/>
            <a:ext cx="4663440" cy="87026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651251"/>
            <a:ext cx="4663440" cy="87026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0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0253"/>
            <a:ext cx="946404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362327"/>
            <a:ext cx="4642008" cy="164782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5010151"/>
            <a:ext cx="4642008" cy="7369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362327"/>
            <a:ext cx="4664869" cy="164782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5010151"/>
            <a:ext cx="4664869" cy="7369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4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1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914400"/>
            <a:ext cx="3539014" cy="32004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974853"/>
            <a:ext cx="5554980" cy="97472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4114801"/>
            <a:ext cx="3539014" cy="762317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7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914400"/>
            <a:ext cx="3539014" cy="32004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974853"/>
            <a:ext cx="5554980" cy="97472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4114801"/>
            <a:ext cx="3539014" cy="762317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0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730253"/>
            <a:ext cx="946404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651251"/>
            <a:ext cx="946404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2712703"/>
            <a:ext cx="24688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611BC-9369-45C7-BD26-37970CAEFC45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2712703"/>
            <a:ext cx="37033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2712703"/>
            <a:ext cx="24688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4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8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0554" y="83553"/>
            <a:ext cx="954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1: </a:t>
            </a:r>
            <a:r>
              <a:rPr lang="en-US" b="1" dirty="0"/>
              <a:t>The Dairy Grand Challenge Project (DAPP) Illustrated – Participants and Information Flow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3742" y="599411"/>
            <a:ext cx="9757791" cy="2315528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i="1" u="sng" dirty="0"/>
              <a:t>Global Objectives </a:t>
            </a:r>
          </a:p>
          <a:p>
            <a:pPr marL="169863" indent="-169863">
              <a:spcAft>
                <a:spcPts val="600"/>
              </a:spcAft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Develop sustainable dairy food production systems that improve human health and well-being.</a:t>
            </a:r>
          </a:p>
          <a:p>
            <a:pPr marL="169863" indent="-169863">
              <a:spcAft>
                <a:spcPts val="600"/>
              </a:spcAft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Understand the GEM(S) iterative relationships among soils, forages, cows and dairy products.</a:t>
            </a:r>
          </a:p>
          <a:p>
            <a:pPr marL="169863" indent="-169863">
              <a:spcAft>
                <a:spcPts val="600"/>
              </a:spcAft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Improve the productivity, efficiency, and sustainability of dairy systems on a landscape scale.</a:t>
            </a:r>
          </a:p>
          <a:p>
            <a:pPr marL="169863" indent="-169863">
              <a:spcAft>
                <a:spcPts val="600"/>
              </a:spcAft>
              <a:buFontTx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Identify system inefficiencies (leaks) and develop multi-disciplinary research based strategies to address them. </a:t>
            </a:r>
          </a:p>
          <a:p>
            <a:pPr marL="169863" indent="-169863">
              <a:buFontTx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Determine how public health related to dairy is influenced by integrated dairy production systems.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8922400" y="3196442"/>
            <a:ext cx="1569133" cy="674464"/>
            <a:chOff x="6142914" y="4880740"/>
            <a:chExt cx="2003357" cy="914400"/>
          </a:xfrm>
        </p:grpSpPr>
        <p:grpSp>
          <p:nvGrpSpPr>
            <p:cNvPr id="4" name="Group 3"/>
            <p:cNvGrpSpPr/>
            <p:nvPr/>
          </p:nvGrpSpPr>
          <p:grpSpPr>
            <a:xfrm>
              <a:off x="6248137" y="4963968"/>
              <a:ext cx="1820414" cy="714117"/>
              <a:chOff x="3899884" y="3672055"/>
              <a:chExt cx="1526554" cy="53107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9884" y="3672055"/>
                <a:ext cx="761058" cy="523386"/>
              </a:xfrm>
              <a:prstGeom prst="roundRect">
                <a:avLst/>
              </a:prstGeom>
              <a:ln w="0">
                <a:noFill/>
              </a:ln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60941" y="3702368"/>
                <a:ext cx="765497" cy="500765"/>
              </a:xfrm>
              <a:prstGeom prst="roundRect">
                <a:avLst/>
              </a:prstGeom>
              <a:ln w="0">
                <a:noFill/>
              </a:ln>
            </p:spPr>
          </p:pic>
        </p:grpSp>
        <p:sp>
          <p:nvSpPr>
            <p:cNvPr id="46" name="Rectangle 45"/>
            <p:cNvSpPr/>
            <p:nvPr/>
          </p:nvSpPr>
          <p:spPr>
            <a:xfrm>
              <a:off x="6142914" y="4880740"/>
              <a:ext cx="2003357" cy="9144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83742" y="5636106"/>
            <a:ext cx="2786153" cy="2451735"/>
          </a:xfrm>
          <a:prstGeom prst="roundRect">
            <a:avLst/>
          </a:prstGeom>
          <a:solidFill>
            <a:srgbClr val="DEAEA6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USDA-ARS National Programs</a:t>
            </a:r>
          </a:p>
          <a:p>
            <a:pPr algn="ctr"/>
            <a:r>
              <a:rPr lang="en-US" sz="1400" b="1" i="1" dirty="0"/>
              <a:t>NP107 Human Nutrition</a:t>
            </a:r>
          </a:p>
          <a:p>
            <a:pPr algn="ctr"/>
            <a:r>
              <a:rPr lang="en-US" sz="1400" b="1" i="1" dirty="0"/>
              <a:t>NP306 Product Quality …</a:t>
            </a:r>
          </a:p>
          <a:p>
            <a:pPr algn="ctr"/>
            <a:r>
              <a:rPr lang="en-US" sz="1400" b="1" i="1" dirty="0"/>
              <a:t>NP101 Food Animal Prod …</a:t>
            </a:r>
          </a:p>
          <a:p>
            <a:pPr algn="ctr"/>
            <a:r>
              <a:rPr lang="en-US" sz="1400" b="1" i="1" dirty="0"/>
              <a:t>NP211 Water Availability …</a:t>
            </a:r>
          </a:p>
          <a:p>
            <a:pPr algn="ctr"/>
            <a:r>
              <a:rPr lang="en-US" sz="1400" b="1" i="1" dirty="0"/>
              <a:t>NP212 Soil and Air</a:t>
            </a:r>
          </a:p>
          <a:p>
            <a:pPr algn="ctr"/>
            <a:r>
              <a:rPr lang="en-US" sz="1400" b="1" i="1" dirty="0"/>
              <a:t>NP215 Grass, Forage and …</a:t>
            </a:r>
          </a:p>
          <a:p>
            <a:pPr algn="ctr"/>
            <a:r>
              <a:rPr lang="en-US" sz="1400" b="1" i="1" dirty="0"/>
              <a:t>NP216 Sustainable Ag Systems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365838" y="5775125"/>
            <a:ext cx="2361346" cy="21112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USDA-ARS DAWG</a:t>
            </a:r>
          </a:p>
          <a:p>
            <a:pPr algn="ctr"/>
            <a:r>
              <a:rPr lang="en-US" sz="1400" b="1" i="1" dirty="0"/>
              <a:t>Madison, WI</a:t>
            </a:r>
          </a:p>
          <a:p>
            <a:pPr algn="ctr"/>
            <a:r>
              <a:rPr lang="en-US" sz="1400" b="1" i="1" dirty="0"/>
              <a:t>University Park, PA</a:t>
            </a:r>
          </a:p>
          <a:p>
            <a:pPr algn="ctr"/>
            <a:r>
              <a:rPr lang="en-US" sz="1400" b="1" i="1" dirty="0"/>
              <a:t>Kimberly, ID</a:t>
            </a:r>
          </a:p>
          <a:p>
            <a:pPr algn="ctr"/>
            <a:r>
              <a:rPr lang="en-US" sz="1400" b="1" i="1" dirty="0"/>
              <a:t>St. Paul, MN</a:t>
            </a:r>
          </a:p>
          <a:p>
            <a:pPr algn="ctr"/>
            <a:r>
              <a:rPr lang="en-US" sz="1400" b="1" i="1" dirty="0"/>
              <a:t>Ames, IA</a:t>
            </a:r>
          </a:p>
          <a:p>
            <a:pPr algn="ctr"/>
            <a:r>
              <a:rPr lang="en-US" sz="1400" b="1" i="1" dirty="0"/>
              <a:t>Bushland, TX</a:t>
            </a:r>
          </a:p>
          <a:p>
            <a:pPr algn="ctr"/>
            <a:r>
              <a:rPr lang="en-US" sz="1400" b="1" i="1" dirty="0"/>
              <a:t>Fort Collins, CO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96979" y="9015428"/>
            <a:ext cx="2425508" cy="17366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USDA-ARS LTAR</a:t>
            </a:r>
          </a:p>
          <a:p>
            <a:pPr algn="ctr"/>
            <a:r>
              <a:rPr lang="en-US" sz="1400" b="1" i="1" dirty="0"/>
              <a:t>Ames, IA</a:t>
            </a:r>
          </a:p>
          <a:p>
            <a:pPr algn="ctr"/>
            <a:r>
              <a:rPr lang="en-US" sz="1400" b="1" i="1" dirty="0"/>
              <a:t>University Park, PA</a:t>
            </a:r>
          </a:p>
          <a:p>
            <a:pPr algn="ctr"/>
            <a:r>
              <a:rPr lang="en-US" sz="1400" b="1" i="1" dirty="0"/>
              <a:t>St Paul, MN</a:t>
            </a:r>
          </a:p>
          <a:p>
            <a:pPr algn="ctr"/>
            <a:r>
              <a:rPr lang="en-US" sz="2000" b="1" i="1" dirty="0"/>
              <a:t>USDA-ARS </a:t>
            </a:r>
            <a:r>
              <a:rPr lang="en-US" sz="2000" b="1" i="1" dirty="0" err="1"/>
              <a:t>NUOnet</a:t>
            </a:r>
            <a:endParaRPr lang="en-US" sz="2000" b="1" i="1" dirty="0"/>
          </a:p>
          <a:p>
            <a:pPr algn="ctr"/>
            <a:r>
              <a:rPr lang="en-US" sz="1400" b="1" i="1" dirty="0"/>
              <a:t>Fort Collins, CO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813056" y="3900611"/>
            <a:ext cx="2914129" cy="11577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USDA-ARS Dairy Science</a:t>
            </a:r>
          </a:p>
          <a:p>
            <a:pPr algn="ctr"/>
            <a:r>
              <a:rPr lang="en-US" sz="1400" b="1" i="1" dirty="0"/>
              <a:t>Madison, WI</a:t>
            </a:r>
          </a:p>
          <a:p>
            <a:pPr algn="ctr"/>
            <a:r>
              <a:rPr lang="en-US" sz="1400" b="1" i="1" dirty="0"/>
              <a:t>Beltsville, MD</a:t>
            </a:r>
          </a:p>
          <a:p>
            <a:pPr algn="ctr"/>
            <a:r>
              <a:rPr lang="en-US" sz="1400" b="1" i="1" dirty="0"/>
              <a:t>Clay Center, 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45991" y="3056540"/>
            <a:ext cx="2541803" cy="13961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USDA-ARS Nutrition</a:t>
            </a:r>
          </a:p>
          <a:p>
            <a:pPr algn="ctr"/>
            <a:r>
              <a:rPr lang="en-US" sz="1400" b="1" i="1" dirty="0"/>
              <a:t>Beltsville, MD</a:t>
            </a:r>
          </a:p>
          <a:p>
            <a:pPr algn="ctr"/>
            <a:r>
              <a:rPr lang="en-US" sz="1400" b="1" i="1" dirty="0"/>
              <a:t>Davis, CA</a:t>
            </a:r>
          </a:p>
          <a:p>
            <a:pPr algn="ctr"/>
            <a:r>
              <a:rPr lang="en-US" sz="1400" b="1" i="1" dirty="0"/>
              <a:t>Grand Forks, ND</a:t>
            </a:r>
          </a:p>
          <a:p>
            <a:pPr algn="ctr"/>
            <a:r>
              <a:rPr lang="en-US" sz="1400" b="1" i="1" dirty="0" err="1"/>
              <a:t>Wyndmoor</a:t>
            </a:r>
            <a:r>
              <a:rPr lang="en-US" sz="1400" b="1" i="1" dirty="0"/>
              <a:t>, PA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84127" y="8706082"/>
            <a:ext cx="2478018" cy="11577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DAWG International</a:t>
            </a:r>
            <a:endParaRPr lang="en-US" sz="2000" b="1" i="1" dirty="0"/>
          </a:p>
          <a:p>
            <a:pPr algn="ctr"/>
            <a:r>
              <a:rPr lang="en-US" sz="1400" b="1" i="1" dirty="0" smtClean="0"/>
              <a:t>Canada</a:t>
            </a:r>
            <a:endParaRPr lang="en-US" sz="1400" b="1" i="1" dirty="0"/>
          </a:p>
          <a:p>
            <a:pPr algn="ctr"/>
            <a:r>
              <a:rPr lang="en-US" sz="1400" b="1" i="1" dirty="0" smtClean="0"/>
              <a:t>Ireland</a:t>
            </a:r>
            <a:endParaRPr lang="en-US" sz="1400" b="1" i="1" dirty="0"/>
          </a:p>
          <a:p>
            <a:pPr algn="ctr"/>
            <a:r>
              <a:rPr lang="en-US" sz="1400" b="1" i="1" dirty="0" smtClean="0"/>
              <a:t>Northern Ireland</a:t>
            </a:r>
            <a:endParaRPr lang="en-US" sz="1400" b="1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844328" y="3075697"/>
            <a:ext cx="2361346" cy="17366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Industry Partners</a:t>
            </a:r>
          </a:p>
          <a:p>
            <a:pPr algn="ctr"/>
            <a:r>
              <a:rPr lang="en-US" sz="1400" b="1" i="1" dirty="0"/>
              <a:t>US Dairy – DMI</a:t>
            </a:r>
          </a:p>
          <a:p>
            <a:pPr algn="ctr"/>
            <a:r>
              <a:rPr lang="en-US" sz="1400" b="1" i="1" dirty="0"/>
              <a:t>Stakeholder Cooperators</a:t>
            </a:r>
          </a:p>
          <a:p>
            <a:pPr algn="ctr"/>
            <a:r>
              <a:rPr lang="en-US" sz="2000" b="1" i="1" dirty="0"/>
              <a:t>Funding Partners</a:t>
            </a:r>
          </a:p>
          <a:p>
            <a:pPr algn="ctr"/>
            <a:r>
              <a:rPr lang="en-US" sz="1400" b="1" i="1" dirty="0"/>
              <a:t>USDA-ARS</a:t>
            </a:r>
          </a:p>
          <a:p>
            <a:pPr algn="ctr"/>
            <a:r>
              <a:rPr lang="en-US" sz="1400" b="1" i="1" dirty="0"/>
              <a:t>USDA-NIFA</a:t>
            </a:r>
          </a:p>
        </p:txBody>
      </p:sp>
      <p:sp>
        <p:nvSpPr>
          <p:cNvPr id="80" name="Left-Right Arrow 79"/>
          <p:cNvSpPr/>
          <p:nvPr/>
        </p:nvSpPr>
        <p:spPr>
          <a:xfrm rot="3234153">
            <a:off x="2947859" y="5069342"/>
            <a:ext cx="832323" cy="2423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516297" y="5598147"/>
            <a:ext cx="4367830" cy="2465171"/>
            <a:chOff x="3402757" y="5598146"/>
            <a:chExt cx="4481369" cy="246517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757" y="5598146"/>
              <a:ext cx="4481369" cy="2465171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tx1"/>
              </a:solidFill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9" name="Rounded Rectangle 18"/>
            <p:cNvSpPr/>
            <p:nvPr/>
          </p:nvSpPr>
          <p:spPr>
            <a:xfrm>
              <a:off x="3703091" y="6399544"/>
              <a:ext cx="3909581" cy="914400"/>
            </a:xfrm>
            <a:prstGeom prst="roundRect">
              <a:avLst/>
            </a:prstGeom>
            <a:solidFill>
              <a:schemeClr val="bg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Sustainable Dairy for Human Health and Well-being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384559" y="9232487"/>
            <a:ext cx="2612338" cy="783193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5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USDA-ARS Data Management Team</a:t>
            </a:r>
          </a:p>
        </p:txBody>
      </p:sp>
      <p:sp>
        <p:nvSpPr>
          <p:cNvPr id="91" name="Left-Right Arrow 90"/>
          <p:cNvSpPr/>
          <p:nvPr/>
        </p:nvSpPr>
        <p:spPr>
          <a:xfrm>
            <a:off x="7908012" y="6750072"/>
            <a:ext cx="441304" cy="242316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Left-Right Arrow 91"/>
          <p:cNvSpPr/>
          <p:nvPr/>
        </p:nvSpPr>
        <p:spPr>
          <a:xfrm>
            <a:off x="6949908" y="4043409"/>
            <a:ext cx="817931" cy="249759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Left-Right Arrow 92"/>
          <p:cNvSpPr/>
          <p:nvPr/>
        </p:nvSpPr>
        <p:spPr>
          <a:xfrm rot="16200000">
            <a:off x="5119873" y="4901895"/>
            <a:ext cx="937330" cy="242316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Left-Right Arrow 98"/>
          <p:cNvSpPr/>
          <p:nvPr/>
        </p:nvSpPr>
        <p:spPr>
          <a:xfrm rot="5400000">
            <a:off x="8971153" y="5295591"/>
            <a:ext cx="597930" cy="242316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Left-Right Arrow 99"/>
          <p:cNvSpPr/>
          <p:nvPr/>
        </p:nvSpPr>
        <p:spPr>
          <a:xfrm rot="5400000">
            <a:off x="8930443" y="8164267"/>
            <a:ext cx="679350" cy="242316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Left-Right Arrow 100"/>
          <p:cNvSpPr/>
          <p:nvPr/>
        </p:nvSpPr>
        <p:spPr>
          <a:xfrm rot="5400000">
            <a:off x="5166326" y="8312389"/>
            <a:ext cx="1048803" cy="674183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Left-Right Arrow 101"/>
          <p:cNvSpPr/>
          <p:nvPr/>
        </p:nvSpPr>
        <p:spPr>
          <a:xfrm>
            <a:off x="2886418" y="6641438"/>
            <a:ext cx="587822" cy="4306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Left-Right Arrow 102"/>
          <p:cNvSpPr/>
          <p:nvPr/>
        </p:nvSpPr>
        <p:spPr>
          <a:xfrm rot="2954540">
            <a:off x="7635470" y="8221265"/>
            <a:ext cx="773566" cy="242316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Left-Right Arrow 103"/>
          <p:cNvSpPr/>
          <p:nvPr/>
        </p:nvSpPr>
        <p:spPr>
          <a:xfrm rot="18215725">
            <a:off x="7484888" y="5209267"/>
            <a:ext cx="529076" cy="242316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Left-Right Arrow 104"/>
          <p:cNvSpPr/>
          <p:nvPr/>
        </p:nvSpPr>
        <p:spPr>
          <a:xfrm rot="18215725">
            <a:off x="2918469" y="8412096"/>
            <a:ext cx="996761" cy="242316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35789" y="10921963"/>
            <a:ext cx="4483600" cy="1600438"/>
            <a:chOff x="343732" y="10364844"/>
            <a:chExt cx="4483599" cy="1600437"/>
          </a:xfrm>
        </p:grpSpPr>
        <p:sp>
          <p:nvSpPr>
            <p:cNvPr id="21" name="TextBox 20"/>
            <p:cNvSpPr txBox="1"/>
            <p:nvPr/>
          </p:nvSpPr>
          <p:spPr>
            <a:xfrm>
              <a:off x="343732" y="10364844"/>
              <a:ext cx="4483599" cy="16004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Legend:</a:t>
              </a:r>
            </a:p>
            <a:p>
              <a:r>
                <a:rPr lang="en-US" sz="1600" dirty="0"/>
                <a:t>DAWG: Dairy Agro-ecosystem Working Group</a:t>
              </a:r>
            </a:p>
            <a:p>
              <a:r>
                <a:rPr lang="en-US" sz="1600" dirty="0"/>
                <a:t>LTAR: Long Term Agro-ecosystem Research Network</a:t>
              </a:r>
            </a:p>
            <a:p>
              <a:r>
                <a:rPr lang="en-US" sz="1600" dirty="0" err="1"/>
                <a:t>NUOnet</a:t>
              </a:r>
              <a:r>
                <a:rPr lang="en-US" sz="1600" dirty="0"/>
                <a:t>: Nutrient Use and Outcome Network</a:t>
              </a:r>
            </a:p>
            <a:p>
              <a:r>
                <a:rPr lang="en-US" sz="1600" dirty="0"/>
                <a:t>          Information flow</a:t>
              </a:r>
            </a:p>
            <a:p>
              <a:r>
                <a:rPr lang="en-US" sz="1600" dirty="0"/>
                <a:t>          Data and information flow/iteration</a:t>
              </a:r>
            </a:p>
          </p:txBody>
        </p:sp>
        <p:sp>
          <p:nvSpPr>
            <p:cNvPr id="107" name="Left-Right Arrow 106"/>
            <p:cNvSpPr/>
            <p:nvPr/>
          </p:nvSpPr>
          <p:spPr>
            <a:xfrm>
              <a:off x="450063" y="11455163"/>
              <a:ext cx="407075" cy="16517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Left-Right Arrow 107"/>
            <p:cNvSpPr/>
            <p:nvPr/>
          </p:nvSpPr>
          <p:spPr>
            <a:xfrm>
              <a:off x="450857" y="11721526"/>
              <a:ext cx="398861" cy="142563"/>
            </a:xfrm>
            <a:prstGeom prst="left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Left-Right Arrow 33"/>
          <p:cNvSpPr/>
          <p:nvPr/>
        </p:nvSpPr>
        <p:spPr>
          <a:xfrm>
            <a:off x="3250892" y="3836026"/>
            <a:ext cx="1032989" cy="2423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-Right Arrow 34"/>
          <p:cNvSpPr/>
          <p:nvPr/>
        </p:nvSpPr>
        <p:spPr>
          <a:xfrm rot="5400000">
            <a:off x="1371071" y="5103067"/>
            <a:ext cx="747850" cy="2423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-Right Arrow 35"/>
          <p:cNvSpPr/>
          <p:nvPr/>
        </p:nvSpPr>
        <p:spPr>
          <a:xfrm rot="5400000">
            <a:off x="1243959" y="8420646"/>
            <a:ext cx="833450" cy="2423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364" y="10415846"/>
            <a:ext cx="4547591" cy="30877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 flipH="1">
            <a:off x="442120" y="13195819"/>
            <a:ext cx="390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Photo credit: CA Milk Marketing Board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55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4" r="1432"/>
          <a:stretch/>
        </p:blipFill>
        <p:spPr>
          <a:xfrm>
            <a:off x="-12109" y="3571619"/>
            <a:ext cx="11015786" cy="7220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" y="1284688"/>
            <a:ext cx="2887211" cy="20847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923020" y="6291226"/>
            <a:ext cx="1636942" cy="715089"/>
          </a:xfrm>
          <a:prstGeom prst="roundRect">
            <a:avLst/>
          </a:prstGeom>
          <a:solidFill>
            <a:srgbClr val="00B050">
              <a:alpha val="7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Ames </a:t>
            </a:r>
            <a:r>
              <a:rPr lang="en-US" sz="1320" dirty="0"/>
              <a:t>(NLAE)</a:t>
            </a:r>
            <a:endParaRPr lang="en-US" sz="1320" dirty="0"/>
          </a:p>
          <a:p>
            <a:pPr algn="ctr"/>
            <a:r>
              <a:rPr lang="en-US" sz="1440" dirty="0"/>
              <a:t>Soils, Water, LTAR</a:t>
            </a:r>
            <a:endParaRPr lang="en-US" sz="1440" dirty="0"/>
          </a:p>
        </p:txBody>
      </p:sp>
      <p:pic>
        <p:nvPicPr>
          <p:cNvPr id="46" name="Picture 4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93320" y="6152652"/>
            <a:ext cx="225403" cy="23652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7" name="Picture 4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67917" y="6486739"/>
            <a:ext cx="225403" cy="23652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" name="Picture 2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1753" y="6058962"/>
            <a:ext cx="225403" cy="23652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79013" y="6391018"/>
            <a:ext cx="225403" cy="236528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" name="TextBox 59"/>
          <p:cNvSpPr txBox="1"/>
          <p:nvPr/>
        </p:nvSpPr>
        <p:spPr>
          <a:xfrm>
            <a:off x="8733371" y="7233658"/>
            <a:ext cx="2205533" cy="96026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60" dirty="0" err="1"/>
              <a:t>Wyndmoor</a:t>
            </a:r>
            <a:r>
              <a:rPr lang="en-US" sz="2160" dirty="0"/>
              <a:t> </a:t>
            </a:r>
            <a:r>
              <a:rPr lang="en-US" sz="1320" dirty="0"/>
              <a:t>(ERRC)</a:t>
            </a:r>
            <a:endParaRPr lang="en-US" sz="1320" dirty="0"/>
          </a:p>
          <a:p>
            <a:pPr algn="ctr"/>
            <a:r>
              <a:rPr lang="en-US" sz="1440" dirty="0"/>
              <a:t>Human Nutrition,  Food Safety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042541" y="7214972"/>
            <a:ext cx="2101742" cy="715089"/>
          </a:xfrm>
          <a:prstGeom prst="roundRect">
            <a:avLst/>
          </a:prstGeom>
          <a:solidFill>
            <a:schemeClr val="tx2">
              <a:lumMod val="40000"/>
              <a:lumOff val="60000"/>
              <a:alpha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160" dirty="0"/>
              <a:t>Beltsville </a:t>
            </a:r>
            <a:r>
              <a:rPr lang="en-US" sz="1320" dirty="0"/>
              <a:t>(AGIL)</a:t>
            </a:r>
            <a:endParaRPr lang="en-US" sz="1320" dirty="0"/>
          </a:p>
          <a:p>
            <a:pPr algn="ctr"/>
            <a:r>
              <a:rPr lang="en-US" sz="1440" dirty="0"/>
              <a:t>Dairy Genetics, </a:t>
            </a:r>
            <a:r>
              <a:rPr lang="en-US" sz="1440" dirty="0"/>
              <a:t>Nutrition</a:t>
            </a:r>
            <a:endParaRPr lang="en-US" sz="1440" dirty="0"/>
          </a:p>
        </p:txBody>
      </p:sp>
      <p:sp>
        <p:nvSpPr>
          <p:cNvPr id="32" name="TextBox 31"/>
          <p:cNvSpPr txBox="1"/>
          <p:nvPr/>
        </p:nvSpPr>
        <p:spPr>
          <a:xfrm>
            <a:off x="1936375" y="6624849"/>
            <a:ext cx="2483203" cy="715089"/>
          </a:xfrm>
          <a:prstGeom prst="roundRect">
            <a:avLst/>
          </a:prstGeom>
          <a:solidFill>
            <a:srgbClr val="00B050">
              <a:alpha val="7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Fort </a:t>
            </a:r>
            <a:r>
              <a:rPr lang="en-US" sz="2160" dirty="0"/>
              <a:t>Collins </a:t>
            </a:r>
            <a:r>
              <a:rPr lang="en-US" sz="1320" dirty="0"/>
              <a:t>(SMSBR)</a:t>
            </a:r>
            <a:endParaRPr lang="en-US" sz="1320" dirty="0"/>
          </a:p>
          <a:p>
            <a:pPr algn="ctr"/>
            <a:r>
              <a:rPr lang="en-US" sz="1440" dirty="0"/>
              <a:t>Soils, </a:t>
            </a:r>
            <a:r>
              <a:rPr lang="en-US" sz="1440" dirty="0"/>
              <a:t>Air and </a:t>
            </a:r>
            <a:r>
              <a:rPr lang="en-US" sz="1440" dirty="0"/>
              <a:t>Water, </a:t>
            </a:r>
            <a:r>
              <a:rPr lang="en-US" sz="1440" dirty="0" err="1"/>
              <a:t>NUOnet</a:t>
            </a:r>
            <a:endParaRPr lang="en-US" sz="1440" dirty="0"/>
          </a:p>
        </p:txBody>
      </p:sp>
      <p:pic>
        <p:nvPicPr>
          <p:cNvPr id="30" name="Picture 2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8547" y="7847012"/>
            <a:ext cx="225403" cy="236528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2385248" y="8034083"/>
            <a:ext cx="1909276" cy="715089"/>
          </a:xfrm>
          <a:prstGeom prst="roundRect">
            <a:avLst/>
          </a:prstGeom>
          <a:solidFill>
            <a:srgbClr val="00B050">
              <a:alpha val="7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Bushland </a:t>
            </a:r>
            <a:r>
              <a:rPr lang="en-US" sz="1320" dirty="0"/>
              <a:t>(CPRL)</a:t>
            </a:r>
            <a:endParaRPr lang="en-US" sz="1320" dirty="0"/>
          </a:p>
          <a:p>
            <a:pPr algn="ctr"/>
            <a:r>
              <a:rPr lang="en-US" sz="1440" dirty="0"/>
              <a:t>Soils, </a:t>
            </a:r>
            <a:r>
              <a:rPr lang="en-US" sz="1440" dirty="0"/>
              <a:t>Air and </a:t>
            </a:r>
            <a:r>
              <a:rPr lang="en-US" sz="1440" dirty="0"/>
              <a:t>Water</a:t>
            </a:r>
            <a:endParaRPr lang="en-US" sz="1440" dirty="0"/>
          </a:p>
        </p:txBody>
      </p:sp>
      <p:pic>
        <p:nvPicPr>
          <p:cNvPr id="42" name="Picture 4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40144" y="6474405"/>
            <a:ext cx="225403" cy="236528"/>
          </a:xfrm>
          <a:prstGeom prst="ellipse">
            <a:avLst/>
          </a:prstGeom>
          <a:noFill/>
          <a:ln>
            <a:noFill/>
          </a:ln>
        </p:spPr>
      </p:pic>
      <p:sp>
        <p:nvSpPr>
          <p:cNvPr id="63" name="TextBox 62"/>
          <p:cNvSpPr txBox="1"/>
          <p:nvPr/>
        </p:nvSpPr>
        <p:spPr>
          <a:xfrm>
            <a:off x="3303218" y="5310159"/>
            <a:ext cx="2496992" cy="715089"/>
          </a:xfrm>
          <a:prstGeom prst="roundRect">
            <a:avLst/>
          </a:prstGeom>
          <a:solidFill>
            <a:schemeClr val="tx2">
              <a:lumMod val="40000"/>
              <a:lumOff val="60000"/>
              <a:alpha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Clay </a:t>
            </a:r>
            <a:r>
              <a:rPr lang="en-US" sz="2160" dirty="0"/>
              <a:t>Center </a:t>
            </a:r>
            <a:r>
              <a:rPr lang="en-US" sz="1320" dirty="0"/>
              <a:t>(USMARC)</a:t>
            </a:r>
            <a:endParaRPr lang="en-US" sz="1320" dirty="0"/>
          </a:p>
          <a:p>
            <a:pPr algn="ctr"/>
            <a:r>
              <a:rPr lang="en-US" sz="1440" dirty="0"/>
              <a:t>Microbiome, </a:t>
            </a:r>
            <a:r>
              <a:rPr lang="en-US" sz="1440" dirty="0"/>
              <a:t>Nutrition</a:t>
            </a:r>
            <a:r>
              <a:rPr lang="en-US" sz="1440" dirty="0"/>
              <a:t>, </a:t>
            </a:r>
            <a:r>
              <a:rPr lang="en-US" sz="1440" dirty="0"/>
              <a:t>Soils</a:t>
            </a:r>
            <a:endParaRPr lang="en-US" sz="1440" dirty="0"/>
          </a:p>
        </p:txBody>
      </p:sp>
      <p:pic>
        <p:nvPicPr>
          <p:cNvPr id="36" name="Picture 3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9178" y="5329093"/>
            <a:ext cx="225403" cy="236528"/>
          </a:xfrm>
          <a:prstGeom prst="ellipse">
            <a:avLst/>
          </a:prstGeom>
          <a:noFill/>
          <a:ln>
            <a:noFill/>
          </a:ln>
        </p:spPr>
      </p:pic>
      <p:sp>
        <p:nvSpPr>
          <p:cNvPr id="26" name="TextBox 25"/>
          <p:cNvSpPr txBox="1"/>
          <p:nvPr/>
        </p:nvSpPr>
        <p:spPr>
          <a:xfrm>
            <a:off x="5400711" y="3483599"/>
            <a:ext cx="2084140" cy="715089"/>
          </a:xfrm>
          <a:prstGeom prst="roundRect">
            <a:avLst/>
          </a:prstGeom>
          <a:solidFill>
            <a:srgbClr val="00B050">
              <a:alpha val="7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St. </a:t>
            </a:r>
            <a:r>
              <a:rPr lang="en-US" sz="2160" dirty="0"/>
              <a:t>Paul </a:t>
            </a:r>
            <a:r>
              <a:rPr lang="en-US" sz="1320" dirty="0"/>
              <a:t>(SWMR/PSR)</a:t>
            </a:r>
            <a:endParaRPr lang="en-US" sz="1320" dirty="0"/>
          </a:p>
          <a:p>
            <a:pPr algn="ctr"/>
            <a:r>
              <a:rPr lang="en-US" sz="1440" dirty="0"/>
              <a:t>Soils, Forages</a:t>
            </a:r>
            <a:endParaRPr lang="en-US" sz="1440" dirty="0"/>
          </a:p>
        </p:txBody>
      </p:sp>
      <p:pic>
        <p:nvPicPr>
          <p:cNvPr id="43" name="Picture 4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6345" y="5793111"/>
            <a:ext cx="225403" cy="236528"/>
          </a:xfrm>
          <a:prstGeom prst="ellipse">
            <a:avLst/>
          </a:prstGeom>
          <a:noFill/>
          <a:ln>
            <a:noFill/>
          </a:ln>
        </p:spPr>
      </p:pic>
      <p:sp>
        <p:nvSpPr>
          <p:cNvPr id="27" name="TextBox 26"/>
          <p:cNvSpPr txBox="1"/>
          <p:nvPr/>
        </p:nvSpPr>
        <p:spPr>
          <a:xfrm>
            <a:off x="7559960" y="3571619"/>
            <a:ext cx="2346821" cy="960263"/>
          </a:xfrm>
          <a:prstGeom prst="roundRect">
            <a:avLst/>
          </a:prstGeom>
          <a:solidFill>
            <a:srgbClr val="00B050">
              <a:alpha val="7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Madison </a:t>
            </a:r>
            <a:r>
              <a:rPr lang="en-US" sz="1320" dirty="0"/>
              <a:t>(USDFRC)</a:t>
            </a:r>
            <a:endParaRPr lang="en-US" sz="1320" dirty="0"/>
          </a:p>
          <a:p>
            <a:pPr algn="ctr"/>
            <a:r>
              <a:rPr lang="en-US" sz="1440" dirty="0"/>
              <a:t>Dairy </a:t>
            </a:r>
            <a:r>
              <a:rPr lang="en-US" sz="1440" dirty="0"/>
              <a:t>Nutrition, </a:t>
            </a:r>
            <a:r>
              <a:rPr lang="en-US" sz="1440" dirty="0"/>
              <a:t>Genetics</a:t>
            </a:r>
            <a:r>
              <a:rPr lang="en-US" sz="1440" dirty="0"/>
              <a:t>, Microbiome, </a:t>
            </a:r>
            <a:r>
              <a:rPr lang="en-US" sz="1440" dirty="0"/>
              <a:t>Soils, Forages</a:t>
            </a:r>
            <a:endParaRPr lang="en-US" sz="1440" dirty="0"/>
          </a:p>
        </p:txBody>
      </p:sp>
      <p:pic>
        <p:nvPicPr>
          <p:cNvPr id="44" name="Picture 4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254" y="9275366"/>
            <a:ext cx="225403" cy="236528"/>
          </a:xfrm>
          <a:prstGeom prst="ellipse">
            <a:avLst/>
          </a:prstGeom>
          <a:noFill/>
          <a:ln>
            <a:noFill/>
          </a:ln>
        </p:spPr>
      </p:pic>
      <p:sp>
        <p:nvSpPr>
          <p:cNvPr id="48" name="TextBox 47"/>
          <p:cNvSpPr txBox="1"/>
          <p:nvPr/>
        </p:nvSpPr>
        <p:spPr>
          <a:xfrm>
            <a:off x="4042449" y="9511894"/>
            <a:ext cx="1746001" cy="71508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160" dirty="0"/>
              <a:t>Houston </a:t>
            </a:r>
            <a:r>
              <a:rPr lang="en-US" sz="1320" dirty="0"/>
              <a:t>(CNRC)</a:t>
            </a:r>
            <a:endParaRPr lang="en-US" sz="1320" dirty="0"/>
          </a:p>
          <a:p>
            <a:pPr algn="ctr"/>
            <a:r>
              <a:rPr lang="en-US" sz="1440" dirty="0"/>
              <a:t>Human Nutrition</a:t>
            </a:r>
          </a:p>
        </p:txBody>
      </p:sp>
      <p:pic>
        <p:nvPicPr>
          <p:cNvPr id="41" name="Picture 4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775" y="6282475"/>
            <a:ext cx="225403" cy="236528"/>
          </a:xfrm>
          <a:prstGeom prst="ellipse">
            <a:avLst/>
          </a:prstGeom>
          <a:noFill/>
          <a:ln>
            <a:noFill/>
          </a:ln>
        </p:spPr>
      </p:pic>
      <p:sp>
        <p:nvSpPr>
          <p:cNvPr id="64" name="TextBox 63"/>
          <p:cNvSpPr txBox="1"/>
          <p:nvPr/>
        </p:nvSpPr>
        <p:spPr>
          <a:xfrm>
            <a:off x="132092" y="6570694"/>
            <a:ext cx="1549130" cy="71508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160" dirty="0"/>
              <a:t>Davis </a:t>
            </a:r>
            <a:r>
              <a:rPr lang="en-US" sz="1320" dirty="0"/>
              <a:t>(WHNRC)</a:t>
            </a:r>
            <a:endParaRPr lang="en-US" sz="1320" dirty="0"/>
          </a:p>
          <a:p>
            <a:pPr algn="ctr"/>
            <a:r>
              <a:rPr lang="en-US" sz="1440" dirty="0"/>
              <a:t>Human Nutrition</a:t>
            </a:r>
          </a:p>
        </p:txBody>
      </p:sp>
      <p:pic>
        <p:nvPicPr>
          <p:cNvPr id="24" name="Picture 2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0965" y="5621961"/>
            <a:ext cx="225403" cy="236528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" name="TextBox 24"/>
          <p:cNvSpPr txBox="1"/>
          <p:nvPr/>
        </p:nvSpPr>
        <p:spPr>
          <a:xfrm>
            <a:off x="197139" y="4833854"/>
            <a:ext cx="2019229" cy="715089"/>
          </a:xfrm>
          <a:prstGeom prst="roundRect">
            <a:avLst/>
          </a:prstGeom>
          <a:solidFill>
            <a:srgbClr val="00B050">
              <a:alpha val="78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Kimberly </a:t>
            </a:r>
            <a:r>
              <a:rPr lang="en-US" sz="1320" dirty="0"/>
              <a:t>(NWISRL)</a:t>
            </a:r>
            <a:endParaRPr lang="en-US" sz="2160" dirty="0"/>
          </a:p>
          <a:p>
            <a:pPr algn="ctr"/>
            <a:r>
              <a:rPr lang="en-US" sz="1440" dirty="0"/>
              <a:t>Soils, </a:t>
            </a:r>
            <a:r>
              <a:rPr lang="en-US" sz="1440" dirty="0"/>
              <a:t>Air and </a:t>
            </a:r>
            <a:r>
              <a:rPr lang="en-US" sz="1440" dirty="0"/>
              <a:t>Water</a:t>
            </a:r>
            <a:endParaRPr lang="en-US" sz="1440" dirty="0"/>
          </a:p>
        </p:txBody>
      </p:sp>
      <p:pic>
        <p:nvPicPr>
          <p:cNvPr id="29" name="Picture 2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74647" y="6059780"/>
            <a:ext cx="225403" cy="236528"/>
          </a:xfrm>
          <a:prstGeom prst="ellipse">
            <a:avLst/>
          </a:prstGeom>
          <a:noFill/>
          <a:ln>
            <a:noFill/>
          </a:ln>
        </p:spPr>
      </p:pic>
      <p:sp>
        <p:nvSpPr>
          <p:cNvPr id="28" name="TextBox 27"/>
          <p:cNvSpPr txBox="1"/>
          <p:nvPr/>
        </p:nvSpPr>
        <p:spPr>
          <a:xfrm>
            <a:off x="8194332" y="5304845"/>
            <a:ext cx="2427338" cy="715089"/>
          </a:xfrm>
          <a:prstGeom prst="roundRect">
            <a:avLst/>
          </a:prstGeom>
          <a:solidFill>
            <a:srgbClr val="00B050">
              <a:alpha val="74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University </a:t>
            </a:r>
            <a:r>
              <a:rPr lang="en-US" sz="2160" dirty="0"/>
              <a:t>Park </a:t>
            </a:r>
            <a:r>
              <a:rPr lang="en-US" sz="1320" dirty="0"/>
              <a:t>(PSWMR) </a:t>
            </a:r>
            <a:r>
              <a:rPr lang="en-US" sz="1440" dirty="0"/>
              <a:t>Soils, Forages</a:t>
            </a:r>
            <a:r>
              <a:rPr lang="en-US" sz="1440" dirty="0"/>
              <a:t>, </a:t>
            </a:r>
            <a:r>
              <a:rPr lang="en-US" sz="1440" dirty="0"/>
              <a:t>LTAR</a:t>
            </a:r>
            <a:endParaRPr lang="en-US" sz="1440" dirty="0"/>
          </a:p>
        </p:txBody>
      </p:sp>
      <p:pic>
        <p:nvPicPr>
          <p:cNvPr id="21" name="Picture 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0381" y="4573390"/>
            <a:ext cx="225403" cy="236528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" name="TextBox 61"/>
          <p:cNvSpPr txBox="1"/>
          <p:nvPr/>
        </p:nvSpPr>
        <p:spPr>
          <a:xfrm>
            <a:off x="2851893" y="3941599"/>
            <a:ext cx="2418488" cy="71508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Grand </a:t>
            </a:r>
            <a:r>
              <a:rPr lang="en-US" sz="2160" dirty="0"/>
              <a:t>Forks </a:t>
            </a:r>
            <a:r>
              <a:rPr lang="en-US" sz="1320" dirty="0"/>
              <a:t>(GFHNRC)</a:t>
            </a:r>
            <a:endParaRPr lang="en-US" sz="1320" dirty="0"/>
          </a:p>
          <a:p>
            <a:pPr algn="ctr"/>
            <a:r>
              <a:rPr lang="en-US" sz="1440" dirty="0"/>
              <a:t>Human Nutrition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484529" y="7870923"/>
            <a:ext cx="1894761" cy="71508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160" dirty="0"/>
              <a:t>Beltsville </a:t>
            </a:r>
            <a:r>
              <a:rPr lang="en-US" sz="1320" dirty="0"/>
              <a:t>(</a:t>
            </a:r>
            <a:r>
              <a:rPr lang="en-US" sz="1320" dirty="0"/>
              <a:t>BHNRC</a:t>
            </a:r>
            <a:r>
              <a:rPr lang="en-US" sz="1320" dirty="0"/>
              <a:t>)</a:t>
            </a:r>
            <a:endParaRPr lang="en-US" sz="1320" dirty="0"/>
          </a:p>
          <a:p>
            <a:pPr algn="ctr"/>
            <a:r>
              <a:rPr lang="en-US" sz="1440" dirty="0"/>
              <a:t>Human Nutrition</a:t>
            </a:r>
          </a:p>
        </p:txBody>
      </p:sp>
      <p:cxnSp>
        <p:nvCxnSpPr>
          <p:cNvPr id="17" name="Straight Connector 16"/>
          <p:cNvCxnSpPr>
            <a:endCxn id="27" idx="2"/>
          </p:cNvCxnSpPr>
          <p:nvPr/>
        </p:nvCxnSpPr>
        <p:spPr>
          <a:xfrm flipV="1">
            <a:off x="6901749" y="4552313"/>
            <a:ext cx="1831622" cy="1306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6" idx="0"/>
            <a:endCxn id="26" idx="2"/>
          </p:cNvCxnSpPr>
          <p:nvPr/>
        </p:nvCxnSpPr>
        <p:spPr>
          <a:xfrm flipV="1">
            <a:off x="6081880" y="4219120"/>
            <a:ext cx="360901" cy="1109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2" idx="1"/>
            <a:endCxn id="63" idx="2"/>
          </p:cNvCxnSpPr>
          <p:nvPr/>
        </p:nvCxnSpPr>
        <p:spPr>
          <a:xfrm flipH="1" flipV="1">
            <a:off x="4551714" y="6045680"/>
            <a:ext cx="521440" cy="463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6" idx="4"/>
            <a:endCxn id="60" idx="0"/>
          </p:cNvCxnSpPr>
          <p:nvPr/>
        </p:nvCxnSpPr>
        <p:spPr>
          <a:xfrm>
            <a:off x="9606022" y="6389179"/>
            <a:ext cx="230116" cy="844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7" idx="3"/>
            <a:endCxn id="61" idx="3"/>
          </p:cNvCxnSpPr>
          <p:nvPr/>
        </p:nvCxnSpPr>
        <p:spPr>
          <a:xfrm flipH="1">
            <a:off x="8162455" y="6688628"/>
            <a:ext cx="1138472" cy="894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7160" y="1284529"/>
            <a:ext cx="7609175" cy="17366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Dairy for People &amp; the Planet DAPP Research Sites</a:t>
            </a:r>
            <a:endParaRPr lang="en-US" sz="48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669" y="10773368"/>
            <a:ext cx="4367830" cy="2465171"/>
          </a:xfrm>
          <a:prstGeom prst="roundRect">
            <a:avLst>
              <a:gd name="adj" fmla="val 16667"/>
            </a:avLst>
          </a:prstGeom>
          <a:ln w="19050"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45" name="Group 44"/>
          <p:cNvGrpSpPr/>
          <p:nvPr/>
        </p:nvGrpSpPr>
        <p:grpSpPr>
          <a:xfrm>
            <a:off x="347003" y="10767967"/>
            <a:ext cx="5270488" cy="2470572"/>
            <a:chOff x="6142914" y="4880740"/>
            <a:chExt cx="2003357" cy="914400"/>
          </a:xfrm>
        </p:grpSpPr>
        <p:grpSp>
          <p:nvGrpSpPr>
            <p:cNvPr id="51" name="Group 50"/>
            <p:cNvGrpSpPr/>
            <p:nvPr/>
          </p:nvGrpSpPr>
          <p:grpSpPr>
            <a:xfrm>
              <a:off x="6248137" y="4963968"/>
              <a:ext cx="1820414" cy="714117"/>
              <a:chOff x="3899884" y="3672055"/>
              <a:chExt cx="1526554" cy="531078"/>
            </a:xfrm>
          </p:grpSpPr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9884" y="3672055"/>
                <a:ext cx="761058" cy="523386"/>
              </a:xfrm>
              <a:prstGeom prst="roundRect">
                <a:avLst/>
              </a:prstGeom>
              <a:ln w="0">
                <a:noFill/>
              </a:ln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60941" y="3702368"/>
                <a:ext cx="765497" cy="500765"/>
              </a:xfrm>
              <a:prstGeom prst="roundRect">
                <a:avLst/>
              </a:prstGeom>
              <a:ln w="0">
                <a:noFill/>
              </a:ln>
            </p:spPr>
          </p:pic>
        </p:grpSp>
        <p:sp>
          <p:nvSpPr>
            <p:cNvPr id="52" name="Rectangle 45"/>
            <p:cNvSpPr/>
            <p:nvPr/>
          </p:nvSpPr>
          <p:spPr>
            <a:xfrm>
              <a:off x="6142914" y="4880740"/>
              <a:ext cx="2003357" cy="914400"/>
            </a:xfrm>
            <a:prstGeom prst="roundRect">
              <a:avLst/>
            </a:prstGeom>
            <a:noFill/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 flipH="1">
            <a:off x="442120" y="13195819"/>
            <a:ext cx="390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Photo credit: CA Milk Marketing Board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30554" y="83553"/>
            <a:ext cx="9884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1A: </a:t>
            </a:r>
            <a:r>
              <a:rPr lang="en-US" b="1" dirty="0"/>
              <a:t>The Dairy Grand Challenge Project (DAPP) Illustrated – </a:t>
            </a:r>
            <a:r>
              <a:rPr lang="en-US" b="1" dirty="0" smtClean="0"/>
              <a:t>Participant Map </a:t>
            </a:r>
            <a:r>
              <a:rPr lang="en-US" b="1" dirty="0"/>
              <a:t>and </a:t>
            </a:r>
            <a:r>
              <a:rPr lang="en-US" b="1" dirty="0" smtClean="0"/>
              <a:t>Research Focus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57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717" y="6171328"/>
            <a:ext cx="1077674" cy="817086"/>
          </a:xfrm>
          <a:prstGeom prst="roundRect">
            <a:avLst>
              <a:gd name="adj" fmla="val 16667"/>
            </a:avLst>
          </a:prstGeom>
          <a:ln w="15875">
            <a:solidFill>
              <a:schemeClr val="dk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024" y="9263483"/>
            <a:ext cx="1186648" cy="862296"/>
          </a:xfrm>
          <a:prstGeom prst="roundRect">
            <a:avLst>
              <a:gd name="adj" fmla="val 16667"/>
            </a:avLst>
          </a:prstGeom>
          <a:ln w="15875">
            <a:solidFill>
              <a:schemeClr val="dk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130555" y="83553"/>
            <a:ext cx="1086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2: </a:t>
            </a:r>
            <a:r>
              <a:rPr lang="en-US" b="1" dirty="0"/>
              <a:t>The Dairy Grand Challenge Project (DAPP) Illustrated – A Discover Model for Integrated Dairy Systems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4200" y="580998"/>
            <a:ext cx="5641680" cy="3064669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i="1" u="sng" dirty="0"/>
              <a:t>Global Objectives </a:t>
            </a:r>
          </a:p>
          <a:p>
            <a:pPr marL="169863" indent="-169863">
              <a:spcAft>
                <a:spcPts val="600"/>
              </a:spcAft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Develop sustainable dairy food production systems that improve human health and well-being.</a:t>
            </a:r>
          </a:p>
          <a:p>
            <a:pPr marL="169863" indent="-169863">
              <a:spcAft>
                <a:spcPts val="600"/>
              </a:spcAft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Understand the GEM(S) iterative relationships among soils, forages, cows and dairy products.</a:t>
            </a:r>
          </a:p>
          <a:p>
            <a:pPr marL="169863" indent="-169863">
              <a:spcAft>
                <a:spcPts val="600"/>
              </a:spcAft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Improve the productivity, efficiency, and sustainability of dairy systems on a landscape scale.</a:t>
            </a:r>
          </a:p>
          <a:p>
            <a:pPr marL="169863" indent="-169863">
              <a:spcAft>
                <a:spcPts val="600"/>
              </a:spcAft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Identify system inefficiencies (leaks) and develop multi-disciplinary research based strategies to address them. </a:t>
            </a:r>
          </a:p>
          <a:p>
            <a:pPr marL="169863" indent="-169863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Determine how public health related to dairy is influenced by integrated dairy production systems.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51827" y="10330797"/>
            <a:ext cx="3366050" cy="9194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u="sng" dirty="0"/>
              <a:t>Soil </a:t>
            </a:r>
            <a:r>
              <a:rPr lang="en-US" sz="1200" b="1" i="1" u="sng" dirty="0" smtClean="0"/>
              <a:t>health/ecology </a:t>
            </a:r>
            <a:r>
              <a:rPr lang="en-US" sz="1200" b="1" i="1" u="sng" dirty="0"/>
              <a:t>research</a:t>
            </a:r>
          </a:p>
          <a:p>
            <a:pPr marL="223838" indent="-223838">
              <a:buAutoNum type="arabicPeriod"/>
            </a:pPr>
            <a:r>
              <a:rPr lang="en-US" sz="1200" dirty="0"/>
              <a:t>Soil health and resilience, soil carbon</a:t>
            </a:r>
          </a:p>
          <a:p>
            <a:pPr marL="223838" indent="-223838">
              <a:buAutoNum type="arabicPeriod"/>
            </a:pPr>
            <a:r>
              <a:rPr lang="en-US" sz="1200" dirty="0"/>
              <a:t>Nutrient cycling, N and P retention and utility</a:t>
            </a:r>
          </a:p>
          <a:p>
            <a:pPr marL="223838" indent="-223838">
              <a:buAutoNum type="arabicPeriod"/>
            </a:pPr>
            <a:r>
              <a:rPr lang="en-US" sz="1200" dirty="0"/>
              <a:t>Soil erosion and water quality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553" y="5889304"/>
            <a:ext cx="2689936" cy="17366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u="sng" dirty="0"/>
              <a:t>Forage research</a:t>
            </a:r>
          </a:p>
          <a:p>
            <a:pPr marL="176213" indent="-176213">
              <a:buAutoNum type="arabicPeriod"/>
            </a:pPr>
            <a:r>
              <a:rPr lang="en-US" sz="1200" dirty="0"/>
              <a:t>Forage systems that protect and enhance ecosystems</a:t>
            </a:r>
            <a:endParaRPr lang="en-US" sz="1200" strike="sngStrike" dirty="0"/>
          </a:p>
          <a:p>
            <a:pPr marL="176213" indent="-176213">
              <a:buAutoNum type="arabicPeriod"/>
            </a:pPr>
            <a:r>
              <a:rPr lang="en-US" sz="1200" dirty="0"/>
              <a:t>Forage breeding, production and management to optimize cow performance and efficiency</a:t>
            </a:r>
          </a:p>
          <a:p>
            <a:pPr marL="176213" indent="-176213">
              <a:buAutoNum type="arabicPeriod"/>
            </a:pPr>
            <a:r>
              <a:rPr lang="en-US" sz="1200" dirty="0"/>
              <a:t>Economic values for ecosystem services provided by forages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41115" y="8442429"/>
            <a:ext cx="1100275" cy="47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Better soils</a:t>
            </a:r>
          </a:p>
          <a:p>
            <a:pPr algn="ctr"/>
            <a:r>
              <a:rPr lang="en-US" sz="1100" b="1" dirty="0"/>
              <a:t>Better forages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7134" y="9485101"/>
            <a:ext cx="2106113" cy="8512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u="sng" dirty="0"/>
              <a:t>Leaks</a:t>
            </a:r>
          </a:p>
          <a:p>
            <a:pPr algn="ctr"/>
            <a:r>
              <a:rPr lang="en-US" sz="1100" i="1" dirty="0"/>
              <a:t>soil erosion, organic C and nutrients losses; air &amp; water quality; GHG emissions</a:t>
            </a:r>
          </a:p>
        </p:txBody>
      </p:sp>
      <p:sp>
        <p:nvSpPr>
          <p:cNvPr id="31" name="Circular Arrow 30"/>
          <p:cNvSpPr/>
          <p:nvPr/>
        </p:nvSpPr>
        <p:spPr>
          <a:xfrm rot="5400000">
            <a:off x="2688836" y="8808599"/>
            <a:ext cx="978408" cy="978408"/>
          </a:xfrm>
          <a:prstGeom prst="circularArrow">
            <a:avLst>
              <a:gd name="adj1" fmla="val 5443"/>
              <a:gd name="adj2" fmla="val 1142319"/>
              <a:gd name="adj3" fmla="val 20457680"/>
              <a:gd name="adj4" fmla="val 16091978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96410" y="6182718"/>
            <a:ext cx="2457955" cy="13280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u="sng" dirty="0"/>
              <a:t>Dairy cow research</a:t>
            </a:r>
          </a:p>
          <a:p>
            <a:pPr marL="176213" indent="-176213">
              <a:buAutoNum type="arabicPeriod"/>
            </a:pPr>
            <a:r>
              <a:rPr lang="en-US" sz="1200" dirty="0"/>
              <a:t>Milk production and quality</a:t>
            </a:r>
          </a:p>
          <a:p>
            <a:pPr marL="176213" indent="-176213">
              <a:buAutoNum type="arabicPeriod"/>
            </a:pPr>
            <a:r>
              <a:rPr lang="en-US" sz="1200" dirty="0"/>
              <a:t>Feed and production efficiency</a:t>
            </a:r>
          </a:p>
          <a:p>
            <a:pPr marL="176213" indent="-176213">
              <a:buAutoNum type="arabicPeriod"/>
            </a:pPr>
            <a:r>
              <a:rPr lang="en-US" sz="1200" dirty="0"/>
              <a:t>Nutritional value of milk</a:t>
            </a:r>
          </a:p>
          <a:p>
            <a:pPr marL="176213" indent="-176213">
              <a:buAutoNum type="arabicPeriod"/>
            </a:pPr>
            <a:r>
              <a:rPr lang="en-US" sz="1200" dirty="0"/>
              <a:t>Animal health and well-being</a:t>
            </a:r>
          </a:p>
          <a:p>
            <a:pPr marL="176213" indent="-176213">
              <a:buAutoNum type="arabicPeriod"/>
            </a:pPr>
            <a:r>
              <a:rPr lang="en-US" sz="1200" dirty="0"/>
              <a:t>Manure </a:t>
            </a:r>
            <a:r>
              <a:rPr lang="en-US" sz="1200" dirty="0" smtClean="0"/>
              <a:t>management/recycling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892991" y="5754878"/>
            <a:ext cx="1106756" cy="47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Better forages</a:t>
            </a:r>
          </a:p>
          <a:p>
            <a:pPr algn="ctr"/>
            <a:r>
              <a:rPr lang="en-US" sz="1100" b="1" dirty="0"/>
              <a:t>Better cows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32614" y="8442429"/>
            <a:ext cx="1095615" cy="47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Better cows</a:t>
            </a:r>
          </a:p>
          <a:p>
            <a:pPr algn="ctr"/>
            <a:r>
              <a:rPr lang="en-US" sz="1100" b="1" dirty="0"/>
              <a:t>Better soils</a:t>
            </a:r>
          </a:p>
        </p:txBody>
      </p:sp>
      <p:sp>
        <p:nvSpPr>
          <p:cNvPr id="38" name="Circular Arrow 37"/>
          <p:cNvSpPr/>
          <p:nvPr/>
        </p:nvSpPr>
        <p:spPr>
          <a:xfrm rot="5400000" flipV="1">
            <a:off x="7121760" y="8629423"/>
            <a:ext cx="903635" cy="911400"/>
          </a:xfrm>
          <a:prstGeom prst="circularArrow">
            <a:avLst>
              <a:gd name="adj1" fmla="val 5443"/>
              <a:gd name="adj2" fmla="val 1142319"/>
              <a:gd name="adj3" fmla="val 20457680"/>
              <a:gd name="adj4" fmla="val 16091978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08911" y="9328686"/>
            <a:ext cx="1824711" cy="8512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u="sng" dirty="0"/>
              <a:t>Leaks</a:t>
            </a:r>
          </a:p>
          <a:p>
            <a:pPr algn="ctr"/>
            <a:r>
              <a:rPr lang="en-US" sz="1100" i="1" dirty="0"/>
              <a:t>soil health, nutrient loss, water quality, pathogens, odors,</a:t>
            </a:r>
            <a:r>
              <a:rPr lang="en-US" sz="1100" i="1" dirty="0">
                <a:solidFill>
                  <a:srgbClr val="FF0000"/>
                </a:solidFill>
              </a:rPr>
              <a:t> </a:t>
            </a:r>
            <a:r>
              <a:rPr lang="en-US" sz="1100" i="1" dirty="0"/>
              <a:t>GHG emissions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05069" y="4479170"/>
            <a:ext cx="1814023" cy="8512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u="sng" dirty="0"/>
              <a:t>Leaks</a:t>
            </a:r>
          </a:p>
          <a:p>
            <a:pPr algn="ctr"/>
            <a:r>
              <a:rPr lang="en-US" sz="1100" i="1" dirty="0"/>
              <a:t>forage loss, feed quality, metabolic loss, forage &amp; cow production, efficiency</a:t>
            </a:r>
          </a:p>
        </p:txBody>
      </p:sp>
      <p:sp>
        <p:nvSpPr>
          <p:cNvPr id="41" name="Circular Arrow 40"/>
          <p:cNvSpPr/>
          <p:nvPr/>
        </p:nvSpPr>
        <p:spPr>
          <a:xfrm rot="16200000" flipV="1">
            <a:off x="4274115" y="4799609"/>
            <a:ext cx="903635" cy="911400"/>
          </a:xfrm>
          <a:prstGeom prst="circularArrow">
            <a:avLst>
              <a:gd name="adj1" fmla="val 5443"/>
              <a:gd name="adj2" fmla="val 1142319"/>
              <a:gd name="adj3" fmla="val 20457680"/>
              <a:gd name="adj4" fmla="val 16091978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59762" y="4913834"/>
            <a:ext cx="1034851" cy="5107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Better cows</a:t>
            </a:r>
          </a:p>
          <a:p>
            <a:pPr algn="ctr"/>
            <a:r>
              <a:rPr lang="en-US" sz="1200" b="1" dirty="0"/>
              <a:t>Better milk</a:t>
            </a:r>
          </a:p>
        </p:txBody>
      </p:sp>
      <p:sp>
        <p:nvSpPr>
          <p:cNvPr id="43" name="Circular Arrow 42"/>
          <p:cNvSpPr/>
          <p:nvPr/>
        </p:nvSpPr>
        <p:spPr>
          <a:xfrm rot="1665404" flipV="1">
            <a:off x="8129711" y="4936323"/>
            <a:ext cx="903635" cy="911400"/>
          </a:xfrm>
          <a:prstGeom prst="circularArrow">
            <a:avLst>
              <a:gd name="adj1" fmla="val 5443"/>
              <a:gd name="adj2" fmla="val 1142319"/>
              <a:gd name="adj3" fmla="val 20457680"/>
              <a:gd name="adj4" fmla="val 16091978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833400" y="4659946"/>
            <a:ext cx="1920965" cy="8512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u="sng" dirty="0"/>
              <a:t>Leaks</a:t>
            </a:r>
          </a:p>
          <a:p>
            <a:pPr algn="ctr"/>
            <a:r>
              <a:rPr lang="en-US" sz="1100" i="1" dirty="0"/>
              <a:t>nutritional value of milk, human health, novel products, consumer demand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447519" y="6231603"/>
            <a:ext cx="1756663" cy="750735"/>
            <a:chOff x="6142914" y="4880740"/>
            <a:chExt cx="2003357" cy="914400"/>
          </a:xfrm>
        </p:grpSpPr>
        <p:grpSp>
          <p:nvGrpSpPr>
            <p:cNvPr id="4" name="Group 3"/>
            <p:cNvGrpSpPr/>
            <p:nvPr/>
          </p:nvGrpSpPr>
          <p:grpSpPr>
            <a:xfrm>
              <a:off x="6248137" y="4963968"/>
              <a:ext cx="1820414" cy="714117"/>
              <a:chOff x="3899884" y="3672055"/>
              <a:chExt cx="1526554" cy="53107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9884" y="3672055"/>
                <a:ext cx="761058" cy="523386"/>
              </a:xfrm>
              <a:prstGeom prst="roundRect">
                <a:avLst/>
              </a:prstGeom>
              <a:ln w="0">
                <a:noFill/>
              </a:ln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60941" y="3702368"/>
                <a:ext cx="765497" cy="500765"/>
              </a:xfrm>
              <a:prstGeom prst="roundRect">
                <a:avLst/>
              </a:prstGeom>
              <a:ln w="0">
                <a:noFill/>
              </a:ln>
            </p:spPr>
          </p:pic>
        </p:grpSp>
        <p:sp>
          <p:nvSpPr>
            <p:cNvPr id="46" name="Rectangle 45"/>
            <p:cNvSpPr/>
            <p:nvPr/>
          </p:nvSpPr>
          <p:spPr>
            <a:xfrm>
              <a:off x="6142914" y="4880740"/>
              <a:ext cx="2003357" cy="914400"/>
            </a:xfrm>
            <a:prstGeom prst="roundRect">
              <a:avLst/>
            </a:prstGeom>
            <a:noFill/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19955" y="3896646"/>
            <a:ext cx="2139807" cy="8512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u="sng" dirty="0"/>
              <a:t>Externalities</a:t>
            </a:r>
          </a:p>
          <a:p>
            <a:pPr algn="ctr"/>
            <a:r>
              <a:rPr lang="en-US" sz="1100" i="1" dirty="0"/>
              <a:t>climate change, land price, competition, regulation , </a:t>
            </a:r>
            <a:r>
              <a:rPr lang="en-US" sz="1100" i="1" dirty="0">
                <a:solidFill>
                  <a:schemeClr val="tx1"/>
                </a:solidFill>
              </a:rPr>
              <a:t>water limitations, energy costs</a:t>
            </a:r>
          </a:p>
        </p:txBody>
      </p:sp>
      <p:sp>
        <p:nvSpPr>
          <p:cNvPr id="50" name="Circular Arrow 49"/>
          <p:cNvSpPr/>
          <p:nvPr/>
        </p:nvSpPr>
        <p:spPr>
          <a:xfrm rot="4345532">
            <a:off x="5274002" y="4494675"/>
            <a:ext cx="978408" cy="978408"/>
          </a:xfrm>
          <a:prstGeom prst="circularArrow">
            <a:avLst>
              <a:gd name="adj1" fmla="val 5443"/>
              <a:gd name="adj2" fmla="val 1142319"/>
              <a:gd name="adj3" fmla="val 20457680"/>
              <a:gd name="adj4" fmla="val 16091978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135479" y="8203596"/>
            <a:ext cx="1876510" cy="8512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u="sng" dirty="0"/>
              <a:t>Externalities</a:t>
            </a:r>
          </a:p>
          <a:p>
            <a:pPr algn="ctr"/>
            <a:r>
              <a:rPr lang="en-US" sz="1100" i="1" dirty="0"/>
              <a:t>climate change, competition, regulation, consumer demand</a:t>
            </a:r>
          </a:p>
        </p:txBody>
      </p:sp>
      <p:sp>
        <p:nvSpPr>
          <p:cNvPr id="52" name="Circular Arrow 51"/>
          <p:cNvSpPr/>
          <p:nvPr/>
        </p:nvSpPr>
        <p:spPr>
          <a:xfrm rot="9141694">
            <a:off x="7416810" y="7871882"/>
            <a:ext cx="978408" cy="978408"/>
          </a:xfrm>
          <a:prstGeom prst="circularArrow">
            <a:avLst>
              <a:gd name="adj1" fmla="val 5443"/>
              <a:gd name="adj2" fmla="val 1142319"/>
              <a:gd name="adj3" fmla="val 20457680"/>
              <a:gd name="adj4" fmla="val 16091978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3880" y="8175760"/>
            <a:ext cx="1963506" cy="10385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u="sng" dirty="0"/>
              <a:t>Externalities</a:t>
            </a:r>
          </a:p>
          <a:p>
            <a:pPr algn="ctr"/>
            <a:r>
              <a:rPr lang="en-US" sz="1100" i="1" dirty="0"/>
              <a:t>climate change, </a:t>
            </a:r>
            <a:r>
              <a:rPr lang="en-US" sz="1100" i="1" dirty="0" smtClean="0"/>
              <a:t>weather, competition</a:t>
            </a:r>
            <a:r>
              <a:rPr lang="en-US" sz="1100" i="1" dirty="0"/>
              <a:t>, regulation, nutrient availability, public demand, water limitations</a:t>
            </a:r>
          </a:p>
        </p:txBody>
      </p:sp>
      <p:sp>
        <p:nvSpPr>
          <p:cNvPr id="54" name="Circular Arrow 53"/>
          <p:cNvSpPr/>
          <p:nvPr/>
        </p:nvSpPr>
        <p:spPr>
          <a:xfrm rot="1365859" flipV="1">
            <a:off x="2373995" y="8017000"/>
            <a:ext cx="903635" cy="911400"/>
          </a:xfrm>
          <a:prstGeom prst="circularArrow">
            <a:avLst>
              <a:gd name="adj1" fmla="val 5443"/>
              <a:gd name="adj2" fmla="val 1142319"/>
              <a:gd name="adj3" fmla="val 20457680"/>
              <a:gd name="adj4" fmla="val 16091978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 rot="1071018">
            <a:off x="3011440" y="6233782"/>
            <a:ext cx="3079413" cy="3435456"/>
            <a:chOff x="3006374" y="5040537"/>
            <a:chExt cx="3079412" cy="3435456"/>
          </a:xfrm>
        </p:grpSpPr>
        <p:sp>
          <p:nvSpPr>
            <p:cNvPr id="49" name="Circular Arrow 48"/>
            <p:cNvSpPr/>
            <p:nvPr/>
          </p:nvSpPr>
          <p:spPr>
            <a:xfrm rot="10529504">
              <a:off x="3006374" y="5040537"/>
              <a:ext cx="2803743" cy="3435456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Circular Arrow 54"/>
            <p:cNvSpPr/>
            <p:nvPr/>
          </p:nvSpPr>
          <p:spPr>
            <a:xfrm rot="4989157" flipV="1">
              <a:off x="3012563" y="5344530"/>
              <a:ext cx="3217688" cy="2928758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 rot="8260672">
            <a:off x="3989042" y="5101388"/>
            <a:ext cx="3079413" cy="3435456"/>
            <a:chOff x="3006374" y="5040537"/>
            <a:chExt cx="3079412" cy="3435456"/>
          </a:xfrm>
        </p:grpSpPr>
        <p:sp>
          <p:nvSpPr>
            <p:cNvPr id="57" name="Circular Arrow 56"/>
            <p:cNvSpPr/>
            <p:nvPr/>
          </p:nvSpPr>
          <p:spPr>
            <a:xfrm rot="10529504">
              <a:off x="3006374" y="5040537"/>
              <a:ext cx="2803743" cy="3435456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Circular Arrow 57"/>
            <p:cNvSpPr/>
            <p:nvPr/>
          </p:nvSpPr>
          <p:spPr>
            <a:xfrm rot="4989157" flipV="1">
              <a:off x="3012563" y="5344530"/>
              <a:ext cx="3217688" cy="2928758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rot="15405362">
            <a:off x="4511617" y="6395523"/>
            <a:ext cx="3079413" cy="3435456"/>
            <a:chOff x="3006374" y="5040537"/>
            <a:chExt cx="3079412" cy="3435456"/>
          </a:xfrm>
        </p:grpSpPr>
        <p:sp>
          <p:nvSpPr>
            <p:cNvPr id="60" name="Circular Arrow 59"/>
            <p:cNvSpPr/>
            <p:nvPr/>
          </p:nvSpPr>
          <p:spPr>
            <a:xfrm rot="10529504">
              <a:off x="3006374" y="5040537"/>
              <a:ext cx="2803743" cy="3435456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Circular Arrow 60"/>
            <p:cNvSpPr/>
            <p:nvPr/>
          </p:nvSpPr>
          <p:spPr>
            <a:xfrm rot="4989157" flipV="1">
              <a:off x="3012563" y="5344530"/>
              <a:ext cx="3217688" cy="2928758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 rot="15162432">
            <a:off x="5601694" y="3152610"/>
            <a:ext cx="3079413" cy="3435456"/>
            <a:chOff x="3006374" y="5040537"/>
            <a:chExt cx="3079412" cy="3435456"/>
          </a:xfrm>
        </p:grpSpPr>
        <p:sp>
          <p:nvSpPr>
            <p:cNvPr id="63" name="Circular Arrow 62"/>
            <p:cNvSpPr/>
            <p:nvPr/>
          </p:nvSpPr>
          <p:spPr>
            <a:xfrm rot="10529504">
              <a:off x="3006374" y="5040537"/>
              <a:ext cx="2803743" cy="3435456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Circular Arrow 63"/>
            <p:cNvSpPr/>
            <p:nvPr/>
          </p:nvSpPr>
          <p:spPr>
            <a:xfrm rot="4989157" flipV="1">
              <a:off x="3012563" y="5344530"/>
              <a:ext cx="3217688" cy="2928758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673257" y="1383715"/>
            <a:ext cx="3096386" cy="9194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u="sng" dirty="0"/>
              <a:t>Dairy product research</a:t>
            </a:r>
          </a:p>
          <a:p>
            <a:pPr marL="176213" indent="-176213">
              <a:buAutoNum type="arabicPeriod"/>
            </a:pPr>
            <a:r>
              <a:rPr lang="en-US" sz="1200" dirty="0"/>
              <a:t>Nutritional value of milk for human health</a:t>
            </a:r>
          </a:p>
          <a:p>
            <a:pPr marL="176213" indent="-176213">
              <a:buAutoNum type="arabicPeriod"/>
            </a:pPr>
            <a:r>
              <a:rPr lang="en-US" sz="1200" dirty="0"/>
              <a:t>Novel milk products</a:t>
            </a:r>
          </a:p>
          <a:p>
            <a:pPr marL="176213" indent="-176213">
              <a:buAutoNum type="arabicPeriod"/>
            </a:pPr>
            <a:r>
              <a:rPr lang="en-US" sz="1200" dirty="0" smtClean="0"/>
              <a:t>Economic value </a:t>
            </a:r>
            <a:r>
              <a:rPr lang="en-US" sz="1200" dirty="0"/>
              <a:t>of milk products on-farm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362" y="2407308"/>
            <a:ext cx="2962079" cy="1629420"/>
          </a:xfrm>
          <a:prstGeom prst="roundRect">
            <a:avLst>
              <a:gd name="adj" fmla="val 16667"/>
            </a:avLst>
          </a:prstGeom>
          <a:ln w="19050"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8" name="TextBox 67"/>
          <p:cNvSpPr txBox="1"/>
          <p:nvPr/>
        </p:nvSpPr>
        <p:spPr>
          <a:xfrm>
            <a:off x="130553" y="11798094"/>
            <a:ext cx="10731979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Understanding the </a:t>
            </a:r>
            <a:r>
              <a:rPr lang="en-US" sz="2400" dirty="0" smtClean="0"/>
              <a:t>challenges &amp; opportunities for dairy </a:t>
            </a:r>
            <a:r>
              <a:rPr lang="en-US" sz="2400" dirty="0"/>
              <a:t>production </a:t>
            </a:r>
            <a:r>
              <a:rPr lang="en-US" sz="2400" dirty="0" smtClean="0"/>
              <a:t>systems research.</a:t>
            </a:r>
            <a:endParaRPr lang="en-US" sz="2400" dirty="0"/>
          </a:p>
        </p:txBody>
      </p:sp>
      <p:sp>
        <p:nvSpPr>
          <p:cNvPr id="71" name="Rounded Rectangle 70"/>
          <p:cNvSpPr/>
          <p:nvPr/>
        </p:nvSpPr>
        <p:spPr>
          <a:xfrm>
            <a:off x="3830803" y="7171209"/>
            <a:ext cx="3157090" cy="94403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Sustainable Dairy </a:t>
            </a:r>
            <a:r>
              <a:rPr lang="en-US" sz="16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Systems for </a:t>
            </a:r>
            <a:r>
              <a:rPr lang="en-US" sz="1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Health and Well-being</a:t>
            </a:r>
          </a:p>
        </p:txBody>
      </p:sp>
      <p:sp>
        <p:nvSpPr>
          <p:cNvPr id="65" name="TextBox 64"/>
          <p:cNvSpPr txBox="1"/>
          <p:nvPr/>
        </p:nvSpPr>
        <p:spPr>
          <a:xfrm flipH="1">
            <a:off x="173929" y="13170568"/>
            <a:ext cx="5007704" cy="30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Photo credit: CA Milk Marketing Board, National Geographic.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504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22" y="6255971"/>
            <a:ext cx="1077674" cy="817086"/>
          </a:xfrm>
          <a:prstGeom prst="roundRect">
            <a:avLst>
              <a:gd name="adj" fmla="val 16667"/>
            </a:avLst>
          </a:prstGeom>
          <a:ln w="15875">
            <a:solidFill>
              <a:schemeClr val="dk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024" y="9263483"/>
            <a:ext cx="1186648" cy="862296"/>
          </a:xfrm>
          <a:prstGeom prst="roundRect">
            <a:avLst>
              <a:gd name="adj" fmla="val 16667"/>
            </a:avLst>
          </a:prstGeom>
          <a:ln w="15875">
            <a:solidFill>
              <a:schemeClr val="dk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130555" y="83553"/>
            <a:ext cx="1027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3</a:t>
            </a:r>
            <a:r>
              <a:rPr lang="en-US" b="1" dirty="0" smtClean="0"/>
              <a:t>: </a:t>
            </a:r>
            <a:r>
              <a:rPr lang="en-US" b="1" dirty="0"/>
              <a:t>The Dairy Grand Challenge Project (DAPP) Illustrated – </a:t>
            </a:r>
            <a:r>
              <a:rPr lang="en-US" b="1" dirty="0" smtClean="0"/>
              <a:t>Providing Ecosystem Services from Dairy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4199" y="580998"/>
            <a:ext cx="6370835" cy="274117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i="1" u="sng" dirty="0" smtClean="0"/>
              <a:t>Millennium Ecosystem Assessment</a:t>
            </a:r>
            <a:endParaRPr lang="en-US" sz="1400" b="1" i="1" u="sng" dirty="0"/>
          </a:p>
          <a:p>
            <a:pPr marL="169863" indent="-169863">
              <a:spcAft>
                <a:spcPts val="600"/>
              </a:spcAft>
              <a:buAutoNum type="arabicPeriod"/>
            </a:pPr>
            <a:r>
              <a:rPr lang="en-US" sz="1400" b="1" i="1" dirty="0" smtClean="0">
                <a:solidFill>
                  <a:schemeClr val="tx1"/>
                </a:solidFill>
              </a:rPr>
              <a:t>Provisioning services </a:t>
            </a:r>
            <a:r>
              <a:rPr lang="en-US" sz="1400" dirty="0" smtClean="0">
                <a:solidFill>
                  <a:schemeClr val="tx1"/>
                </a:solidFill>
              </a:rPr>
              <a:t>– food, raw materials, genetic resources, water, biogenic minerals, medicinal resources, energy, and ornamental resources.</a:t>
            </a:r>
            <a:endParaRPr lang="en-US" sz="1400" dirty="0">
              <a:solidFill>
                <a:schemeClr val="tx1"/>
              </a:solidFill>
            </a:endParaRPr>
          </a:p>
          <a:p>
            <a:pPr marL="169863" indent="-169863">
              <a:spcAft>
                <a:spcPts val="600"/>
              </a:spcAft>
              <a:buAutoNum type="arabicPeriod"/>
            </a:pPr>
            <a:r>
              <a:rPr lang="en-US" sz="1400" b="1" i="1" dirty="0" smtClean="0">
                <a:solidFill>
                  <a:schemeClr val="tx1"/>
                </a:solidFill>
              </a:rPr>
              <a:t>Regulating services </a:t>
            </a:r>
            <a:r>
              <a:rPr lang="en-US" sz="1400" dirty="0" smtClean="0">
                <a:solidFill>
                  <a:schemeClr val="tx1"/>
                </a:solidFill>
              </a:rPr>
              <a:t>– climate regulation, carbon sequestration, waste decomposition and detoxification, water and air purification, and pest and disease control.</a:t>
            </a:r>
          </a:p>
          <a:p>
            <a:pPr marL="169863" indent="-169863">
              <a:spcAft>
                <a:spcPts val="600"/>
              </a:spcAft>
              <a:buAutoNum type="arabicPeriod"/>
            </a:pPr>
            <a:r>
              <a:rPr lang="en-US" sz="1400" b="1" i="1" dirty="0" smtClean="0">
                <a:solidFill>
                  <a:schemeClr val="tx1"/>
                </a:solidFill>
              </a:rPr>
              <a:t>Cultural services </a:t>
            </a:r>
            <a:r>
              <a:rPr lang="en-US" sz="1400" dirty="0" smtClean="0">
                <a:solidFill>
                  <a:schemeClr val="tx1"/>
                </a:solidFill>
              </a:rPr>
              <a:t>– cultural, spiritual and historic, recreation, aesthetic, and science and education, and therapeutic benefits.</a:t>
            </a:r>
          </a:p>
          <a:p>
            <a:pPr marL="169863" indent="-169863">
              <a:spcAft>
                <a:spcPts val="600"/>
              </a:spcAft>
              <a:buAutoNum type="arabicPeriod"/>
            </a:pPr>
            <a:r>
              <a:rPr lang="en-US" sz="1400" b="1" i="1" dirty="0" smtClean="0">
                <a:solidFill>
                  <a:schemeClr val="tx1"/>
                </a:solidFill>
              </a:rPr>
              <a:t>Supporting services </a:t>
            </a:r>
            <a:r>
              <a:rPr lang="en-US" sz="1400" dirty="0" smtClean="0">
                <a:solidFill>
                  <a:schemeClr val="tx1"/>
                </a:solidFill>
              </a:rPr>
              <a:t>– primary production, soil formation, photosynthesis, and nutrient cycling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1921" y="10294142"/>
            <a:ext cx="3048896" cy="4086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Soil </a:t>
            </a:r>
            <a:r>
              <a:rPr lang="en-US" b="1" i="1" u="sng" dirty="0" smtClean="0"/>
              <a:t>health/ecology research</a:t>
            </a:r>
            <a:endParaRPr lang="en-US" b="1" i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742550" y="5732731"/>
            <a:ext cx="2689936" cy="4086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 smtClean="0"/>
              <a:t>Dairy forage research</a:t>
            </a:r>
            <a:endParaRPr lang="en-US" b="1" i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3641115" y="8442429"/>
            <a:ext cx="1100275" cy="47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Better soils</a:t>
            </a:r>
          </a:p>
          <a:p>
            <a:pPr algn="ctr"/>
            <a:r>
              <a:rPr lang="en-US" sz="1100" b="1" dirty="0"/>
              <a:t>Better forages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68306" y="7134958"/>
            <a:ext cx="2118314" cy="4086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Dairy cow </a:t>
            </a:r>
            <a:r>
              <a:rPr lang="en-US" b="1" i="1" u="sng" dirty="0" smtClean="0"/>
              <a:t>research</a:t>
            </a:r>
            <a:endParaRPr lang="en-US" b="1" i="1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4797262" y="5783964"/>
            <a:ext cx="1106756" cy="47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Better forages</a:t>
            </a:r>
          </a:p>
          <a:p>
            <a:pPr algn="ctr"/>
            <a:r>
              <a:rPr lang="en-US" sz="1100" b="1" dirty="0"/>
              <a:t>Better cows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32614" y="8442429"/>
            <a:ext cx="1095615" cy="47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Better cows</a:t>
            </a:r>
          </a:p>
          <a:p>
            <a:pPr algn="ctr"/>
            <a:r>
              <a:rPr lang="en-US" sz="1100" b="1" dirty="0"/>
              <a:t>Better soils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26293" y="4739265"/>
            <a:ext cx="1034851" cy="5107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Better cows</a:t>
            </a:r>
          </a:p>
          <a:p>
            <a:pPr algn="ctr"/>
            <a:r>
              <a:rPr lang="en-US" sz="1200" b="1" dirty="0"/>
              <a:t>Better </a:t>
            </a:r>
            <a:r>
              <a:rPr lang="en-US" sz="1200" b="1" dirty="0" smtClean="0"/>
              <a:t>milk</a:t>
            </a:r>
            <a:endParaRPr lang="en-US" sz="12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6365144" y="6327202"/>
            <a:ext cx="1756663" cy="750735"/>
            <a:chOff x="6142914" y="4880740"/>
            <a:chExt cx="2003357" cy="914400"/>
          </a:xfrm>
        </p:grpSpPr>
        <p:grpSp>
          <p:nvGrpSpPr>
            <p:cNvPr id="4" name="Group 3"/>
            <p:cNvGrpSpPr/>
            <p:nvPr/>
          </p:nvGrpSpPr>
          <p:grpSpPr>
            <a:xfrm>
              <a:off x="6248137" y="4963968"/>
              <a:ext cx="1820414" cy="714117"/>
              <a:chOff x="3899884" y="3672055"/>
              <a:chExt cx="1526554" cy="53107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9884" y="3672055"/>
                <a:ext cx="761058" cy="523386"/>
              </a:xfrm>
              <a:prstGeom prst="roundRect">
                <a:avLst/>
              </a:prstGeom>
              <a:ln w="0">
                <a:noFill/>
              </a:ln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60941" y="3702368"/>
                <a:ext cx="765497" cy="500765"/>
              </a:xfrm>
              <a:prstGeom prst="roundRect">
                <a:avLst/>
              </a:prstGeom>
              <a:ln w="0">
                <a:noFill/>
              </a:ln>
            </p:spPr>
          </p:pic>
        </p:grpSp>
        <p:sp>
          <p:nvSpPr>
            <p:cNvPr id="46" name="Rectangle 45"/>
            <p:cNvSpPr/>
            <p:nvPr/>
          </p:nvSpPr>
          <p:spPr>
            <a:xfrm>
              <a:off x="6142914" y="4880740"/>
              <a:ext cx="2003357" cy="914400"/>
            </a:xfrm>
            <a:prstGeom prst="roundRect">
              <a:avLst/>
            </a:prstGeom>
            <a:noFill/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Circular Arrow 49"/>
          <p:cNvSpPr/>
          <p:nvPr/>
        </p:nvSpPr>
        <p:spPr>
          <a:xfrm rot="4345532">
            <a:off x="5274002" y="4494675"/>
            <a:ext cx="978408" cy="978408"/>
          </a:xfrm>
          <a:prstGeom prst="circularArrow">
            <a:avLst>
              <a:gd name="adj1" fmla="val 5443"/>
              <a:gd name="adj2" fmla="val 1142319"/>
              <a:gd name="adj3" fmla="val 20457680"/>
              <a:gd name="adj4" fmla="val 16091978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ircular Arrow 51"/>
          <p:cNvSpPr/>
          <p:nvPr/>
        </p:nvSpPr>
        <p:spPr>
          <a:xfrm rot="7897610">
            <a:off x="7386627" y="7763450"/>
            <a:ext cx="978408" cy="978408"/>
          </a:xfrm>
          <a:prstGeom prst="circularArrow">
            <a:avLst>
              <a:gd name="adj1" fmla="val 5443"/>
              <a:gd name="adj2" fmla="val 1142319"/>
              <a:gd name="adj3" fmla="val 20457680"/>
              <a:gd name="adj4" fmla="val 16091978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3561" y="6971394"/>
            <a:ext cx="2317218" cy="12939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u="sng" dirty="0" smtClean="0"/>
              <a:t>Provisioning Services</a:t>
            </a:r>
            <a:endParaRPr lang="en-US" sz="1400" b="1" i="1" u="sng" dirty="0"/>
          </a:p>
          <a:p>
            <a:pPr algn="ctr"/>
            <a:r>
              <a:rPr lang="en-US" sz="1400" i="1" dirty="0"/>
              <a:t>f</a:t>
            </a:r>
            <a:r>
              <a:rPr lang="en-US" sz="1400" i="1" dirty="0" smtClean="0"/>
              <a:t>ood crops, raw materials (fodder, organic matter, fertilizer), biogenic minerals, genetic resources</a:t>
            </a:r>
            <a:endParaRPr lang="en-US" sz="1400" i="1" dirty="0"/>
          </a:p>
        </p:txBody>
      </p:sp>
      <p:sp>
        <p:nvSpPr>
          <p:cNvPr id="54" name="Circular Arrow 53"/>
          <p:cNvSpPr/>
          <p:nvPr/>
        </p:nvSpPr>
        <p:spPr>
          <a:xfrm rot="3728573" flipV="1">
            <a:off x="2414778" y="7679780"/>
            <a:ext cx="903635" cy="911400"/>
          </a:xfrm>
          <a:prstGeom prst="circularArrow">
            <a:avLst>
              <a:gd name="adj1" fmla="val 5443"/>
              <a:gd name="adj2" fmla="val 1142319"/>
              <a:gd name="adj3" fmla="val 20457680"/>
              <a:gd name="adj4" fmla="val 16091978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 rot="1071018">
            <a:off x="3011440" y="6233782"/>
            <a:ext cx="3079413" cy="3435456"/>
            <a:chOff x="3006374" y="5040537"/>
            <a:chExt cx="3079412" cy="3435456"/>
          </a:xfrm>
        </p:grpSpPr>
        <p:sp>
          <p:nvSpPr>
            <p:cNvPr id="49" name="Circular Arrow 48"/>
            <p:cNvSpPr/>
            <p:nvPr/>
          </p:nvSpPr>
          <p:spPr>
            <a:xfrm rot="10529504">
              <a:off x="3006374" y="5040537"/>
              <a:ext cx="2803743" cy="3435456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Circular Arrow 54"/>
            <p:cNvSpPr/>
            <p:nvPr/>
          </p:nvSpPr>
          <p:spPr>
            <a:xfrm rot="4989157" flipV="1">
              <a:off x="3012563" y="5344530"/>
              <a:ext cx="3217688" cy="2928758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 rot="8260672">
            <a:off x="3989042" y="5101388"/>
            <a:ext cx="3079413" cy="3435456"/>
            <a:chOff x="3006374" y="5040537"/>
            <a:chExt cx="3079412" cy="3435456"/>
          </a:xfrm>
        </p:grpSpPr>
        <p:sp>
          <p:nvSpPr>
            <p:cNvPr id="57" name="Circular Arrow 56"/>
            <p:cNvSpPr/>
            <p:nvPr/>
          </p:nvSpPr>
          <p:spPr>
            <a:xfrm rot="10529504">
              <a:off x="3006374" y="5040537"/>
              <a:ext cx="2803743" cy="3435456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Circular Arrow 57"/>
            <p:cNvSpPr/>
            <p:nvPr/>
          </p:nvSpPr>
          <p:spPr>
            <a:xfrm rot="4989157" flipV="1">
              <a:off x="3012563" y="5344530"/>
              <a:ext cx="3217688" cy="2928758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rot="15405362">
            <a:off x="4511617" y="6395523"/>
            <a:ext cx="3079413" cy="3435456"/>
            <a:chOff x="3006374" y="5040537"/>
            <a:chExt cx="3079412" cy="3435456"/>
          </a:xfrm>
        </p:grpSpPr>
        <p:sp>
          <p:nvSpPr>
            <p:cNvPr id="60" name="Circular Arrow 59"/>
            <p:cNvSpPr/>
            <p:nvPr/>
          </p:nvSpPr>
          <p:spPr>
            <a:xfrm rot="10529504">
              <a:off x="3006374" y="5040537"/>
              <a:ext cx="2803743" cy="3435456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Circular Arrow 60"/>
            <p:cNvSpPr/>
            <p:nvPr/>
          </p:nvSpPr>
          <p:spPr>
            <a:xfrm rot="4989157" flipV="1">
              <a:off x="3012563" y="5344530"/>
              <a:ext cx="3217688" cy="2928758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 rot="15162432">
            <a:off x="5303071" y="3151805"/>
            <a:ext cx="3079413" cy="3435456"/>
            <a:chOff x="3006374" y="5040537"/>
            <a:chExt cx="3079412" cy="3435456"/>
          </a:xfrm>
        </p:grpSpPr>
        <p:sp>
          <p:nvSpPr>
            <p:cNvPr id="63" name="Circular Arrow 62"/>
            <p:cNvSpPr/>
            <p:nvPr/>
          </p:nvSpPr>
          <p:spPr>
            <a:xfrm rot="10529504">
              <a:off x="3006374" y="5040537"/>
              <a:ext cx="2803743" cy="3435456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Circular Arrow 63"/>
            <p:cNvSpPr/>
            <p:nvPr/>
          </p:nvSpPr>
          <p:spPr>
            <a:xfrm rot="4989157" flipV="1">
              <a:off x="3012563" y="5344530"/>
              <a:ext cx="3217688" cy="2928758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213938" y="1890099"/>
            <a:ext cx="2457095" cy="4086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Dairy product </a:t>
            </a:r>
            <a:r>
              <a:rPr lang="en-US" b="1" i="1" u="sng" dirty="0" smtClean="0"/>
              <a:t>research</a:t>
            </a:r>
            <a:endParaRPr lang="en-US" b="1" i="1" u="sng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362" y="2407308"/>
            <a:ext cx="2962079" cy="1629420"/>
          </a:xfrm>
          <a:prstGeom prst="roundRect">
            <a:avLst>
              <a:gd name="adj" fmla="val 16667"/>
            </a:avLst>
          </a:prstGeom>
          <a:ln w="19050"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8" name="TextBox 67"/>
          <p:cNvSpPr txBox="1"/>
          <p:nvPr/>
        </p:nvSpPr>
        <p:spPr>
          <a:xfrm>
            <a:off x="831777" y="11244746"/>
            <a:ext cx="9459376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Understanding the </a:t>
            </a:r>
            <a:r>
              <a:rPr lang="en-US" sz="2000" i="1" dirty="0" smtClean="0"/>
              <a:t>Ecosystem Services </a:t>
            </a:r>
            <a:r>
              <a:rPr lang="en-US" sz="2000" dirty="0" smtClean="0"/>
              <a:t>provided, or required, by dairy </a:t>
            </a:r>
            <a:r>
              <a:rPr lang="en-US" sz="2000" dirty="0"/>
              <a:t>production </a:t>
            </a:r>
            <a:r>
              <a:rPr lang="en-US" sz="2000" dirty="0" smtClean="0"/>
              <a:t>systems.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330851" y="9262417"/>
            <a:ext cx="3128469" cy="10556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u="sng" dirty="0" smtClean="0"/>
              <a:t>Support/Regulating Services</a:t>
            </a:r>
            <a:endParaRPr lang="en-US" sz="1400" b="1" i="1" u="sng" dirty="0"/>
          </a:p>
          <a:p>
            <a:pPr algn="ctr"/>
            <a:r>
              <a:rPr lang="en-US" sz="1400" i="1" dirty="0"/>
              <a:t>n</a:t>
            </a:r>
            <a:r>
              <a:rPr lang="en-US" sz="1400" i="1" dirty="0" smtClean="0"/>
              <a:t>utrient cycling, soil formation, carbon sequestration, climate regulation, water quality, pest/disease control</a:t>
            </a:r>
            <a:endParaRPr lang="en-US" sz="1400" i="1" dirty="0"/>
          </a:p>
        </p:txBody>
      </p:sp>
      <p:sp>
        <p:nvSpPr>
          <p:cNvPr id="70" name="Circular Arrow 69"/>
          <p:cNvSpPr/>
          <p:nvPr/>
        </p:nvSpPr>
        <p:spPr>
          <a:xfrm rot="16889802">
            <a:off x="2688108" y="8792023"/>
            <a:ext cx="918934" cy="926116"/>
          </a:xfrm>
          <a:prstGeom prst="circularArrow">
            <a:avLst>
              <a:gd name="adj1" fmla="val 5443"/>
              <a:gd name="adj2" fmla="val 1142319"/>
              <a:gd name="adj3" fmla="val 20457680"/>
              <a:gd name="adj4" fmla="val 16091978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234017" y="7933137"/>
            <a:ext cx="2174351" cy="10556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u="sng" dirty="0" smtClean="0"/>
              <a:t>Provisioning Services</a:t>
            </a:r>
            <a:endParaRPr lang="en-US" sz="1400" b="1" i="1" u="sng" dirty="0"/>
          </a:p>
          <a:p>
            <a:pPr algn="ctr"/>
            <a:r>
              <a:rPr lang="en-US" sz="1400" i="1" dirty="0" smtClean="0"/>
              <a:t>raw materials (organic matter, fertilizer), biogenic minerals, energy</a:t>
            </a:r>
            <a:endParaRPr lang="en-US" sz="1400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7875831" y="9051458"/>
            <a:ext cx="2566417" cy="8172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u="sng" dirty="0" smtClean="0"/>
              <a:t>Support/Regulating Services</a:t>
            </a:r>
            <a:endParaRPr lang="en-US" sz="1400" b="1" i="1" u="sng" dirty="0"/>
          </a:p>
          <a:p>
            <a:pPr algn="ctr"/>
            <a:r>
              <a:rPr lang="en-US" sz="1400" i="1" dirty="0"/>
              <a:t>n</a:t>
            </a:r>
            <a:r>
              <a:rPr lang="en-US" sz="1400" i="1" dirty="0" smtClean="0"/>
              <a:t>utrient cycling, soil formation, carbon sequestration</a:t>
            </a:r>
            <a:endParaRPr lang="en-US" sz="1400" i="1" dirty="0"/>
          </a:p>
        </p:txBody>
      </p:sp>
      <p:sp>
        <p:nvSpPr>
          <p:cNvPr id="73" name="Circular Arrow 72"/>
          <p:cNvSpPr/>
          <p:nvPr/>
        </p:nvSpPr>
        <p:spPr>
          <a:xfrm rot="9141694">
            <a:off x="7104514" y="8462368"/>
            <a:ext cx="978408" cy="978408"/>
          </a:xfrm>
          <a:prstGeom prst="circularArrow">
            <a:avLst>
              <a:gd name="adj1" fmla="val 5443"/>
              <a:gd name="adj2" fmla="val 1142319"/>
              <a:gd name="adj3" fmla="val 20457680"/>
              <a:gd name="adj4" fmla="val 16091978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79552" y="3778215"/>
            <a:ext cx="2900820" cy="10556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u="sng" dirty="0" smtClean="0"/>
              <a:t>Provisioning Services</a:t>
            </a:r>
            <a:endParaRPr lang="en-US" sz="1400" b="1" i="1" u="sng" dirty="0"/>
          </a:p>
          <a:p>
            <a:pPr algn="ctr"/>
            <a:r>
              <a:rPr lang="en-US" sz="1400" i="1" dirty="0" smtClean="0"/>
              <a:t>food, raw materials (fodder, organic matter, fertilizer), biogenic minerals, genetic resources</a:t>
            </a:r>
            <a:endParaRPr lang="en-US" sz="1400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8477042" y="5251054"/>
            <a:ext cx="2359617" cy="1532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u="sng" dirty="0"/>
              <a:t>Provisioning Services</a:t>
            </a:r>
          </a:p>
          <a:p>
            <a:pPr algn="ctr"/>
            <a:r>
              <a:rPr lang="en-US" sz="1400" i="1" dirty="0" smtClean="0"/>
              <a:t>food, raw materials</a:t>
            </a:r>
          </a:p>
          <a:p>
            <a:pPr algn="ctr"/>
            <a:r>
              <a:rPr lang="en-US" sz="1400" b="1" i="1" u="sng" dirty="0" smtClean="0"/>
              <a:t>Cultural Services</a:t>
            </a:r>
            <a:endParaRPr lang="en-US" sz="1400" b="1" i="1" u="sng" dirty="0"/>
          </a:p>
          <a:p>
            <a:pPr algn="ctr"/>
            <a:r>
              <a:rPr lang="en-US" sz="1400" i="1" dirty="0"/>
              <a:t>c</a:t>
            </a:r>
            <a:r>
              <a:rPr lang="en-US" sz="1400" i="1" dirty="0" smtClean="0"/>
              <a:t>ultural value, historical, science and education, therapeutic </a:t>
            </a:r>
            <a:endParaRPr lang="en-US" sz="1400" i="1" dirty="0"/>
          </a:p>
        </p:txBody>
      </p:sp>
      <p:sp>
        <p:nvSpPr>
          <p:cNvPr id="76" name="Circular Arrow 75"/>
          <p:cNvSpPr/>
          <p:nvPr/>
        </p:nvSpPr>
        <p:spPr>
          <a:xfrm rot="4765909" flipH="1">
            <a:off x="8132959" y="4702051"/>
            <a:ext cx="816916" cy="1169963"/>
          </a:xfrm>
          <a:prstGeom prst="circularArrow">
            <a:avLst>
              <a:gd name="adj1" fmla="val 5443"/>
              <a:gd name="adj2" fmla="val 1142319"/>
              <a:gd name="adj3" fmla="val 20457680"/>
              <a:gd name="adj4" fmla="val 16091978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11651" y="7289769"/>
            <a:ext cx="3157090" cy="944033"/>
          </a:xfrm>
          <a:prstGeom prst="roundRect">
            <a:avLst/>
          </a:prstGeom>
          <a:solidFill>
            <a:srgbClr val="ED9E11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Sustainable Dairy </a:t>
            </a:r>
            <a:r>
              <a:rPr lang="en-US" sz="16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Systems for </a:t>
            </a:r>
            <a:r>
              <a:rPr lang="en-US" sz="1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Health and Well-being</a:t>
            </a:r>
          </a:p>
        </p:txBody>
      </p:sp>
      <p:sp>
        <p:nvSpPr>
          <p:cNvPr id="51" name="TextBox 50"/>
          <p:cNvSpPr txBox="1"/>
          <p:nvPr/>
        </p:nvSpPr>
        <p:spPr>
          <a:xfrm flipH="1">
            <a:off x="442119" y="13195819"/>
            <a:ext cx="5007704" cy="30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Photo credit: CA Milk Marketing Board, National Geographic.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9000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507" y="43650"/>
            <a:ext cx="1101006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/>
              <a:t>Figure 4: The Dairy Grand Challenge Project (DAPP) Illustrated – A “Systems Biology” Model for Integrated Dairy Systems</a:t>
            </a:r>
            <a:endParaRPr lang="en-US" sz="17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2961" y="586406"/>
            <a:ext cx="5219253" cy="3064669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i="1" u="sng" dirty="0"/>
              <a:t>Global Objectives </a:t>
            </a:r>
          </a:p>
          <a:p>
            <a:pPr marL="169863" indent="-169863">
              <a:spcAft>
                <a:spcPts val="600"/>
              </a:spcAft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Develop sustainable dairy food production systems that improve human health and well-being.</a:t>
            </a:r>
          </a:p>
          <a:p>
            <a:pPr marL="169863" indent="-169863">
              <a:spcAft>
                <a:spcPts val="600"/>
              </a:spcAft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Understand the GEM(S) iterative relationships among soils, forages, cows and dairy products.</a:t>
            </a:r>
          </a:p>
          <a:p>
            <a:pPr marL="169863" indent="-169863">
              <a:spcAft>
                <a:spcPts val="600"/>
              </a:spcAft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Improve the productivity, efficiency, and sustainability of dairy systems on a landscape scale.</a:t>
            </a:r>
          </a:p>
          <a:p>
            <a:pPr marL="169863" indent="-169863">
              <a:spcAft>
                <a:spcPts val="600"/>
              </a:spcAft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Identify system inefficiencies (leaks) and develop multi-disciplinary research based strategies to address them. </a:t>
            </a:r>
          </a:p>
          <a:p>
            <a:pPr marL="169863" indent="-169863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Determine how public health related to dairy is influenced by integrated dairy production systems.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24925" y="11164114"/>
            <a:ext cx="5066438" cy="11577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u="sng" dirty="0"/>
              <a:t>Soil health – </a:t>
            </a:r>
            <a:r>
              <a:rPr lang="en-US" sz="1400" b="1" i="1" u="sng" dirty="0" smtClean="0"/>
              <a:t>systems ecology </a:t>
            </a:r>
            <a:r>
              <a:rPr lang="en-US" sz="1400" b="1" i="1" u="sng" dirty="0"/>
              <a:t>interface</a:t>
            </a:r>
          </a:p>
          <a:p>
            <a:pPr marL="223838" indent="-223838">
              <a:buAutoNum type="arabicPeriod"/>
            </a:pPr>
            <a:r>
              <a:rPr lang="en-US" sz="1200" dirty="0"/>
              <a:t>Soil microbiome influence on forage </a:t>
            </a:r>
            <a:r>
              <a:rPr lang="en-US" sz="1200" dirty="0" smtClean="0"/>
              <a:t>health</a:t>
            </a:r>
            <a:r>
              <a:rPr lang="en-US" sz="1200" b="1" dirty="0" smtClean="0"/>
              <a:t>, </a:t>
            </a:r>
            <a:r>
              <a:rPr lang="en-US" sz="1200" dirty="0" smtClean="0"/>
              <a:t>production </a:t>
            </a:r>
            <a:r>
              <a:rPr lang="en-US" sz="1200" dirty="0"/>
              <a:t>&amp; quality</a:t>
            </a:r>
          </a:p>
          <a:p>
            <a:pPr marL="223838" indent="-223838">
              <a:buAutoNum type="arabicPeriod"/>
            </a:pPr>
            <a:r>
              <a:rPr lang="en-US" sz="1200" dirty="0"/>
              <a:t>Soil microbial genetics influence on </a:t>
            </a:r>
            <a:r>
              <a:rPr lang="en-US" sz="1200" dirty="0" smtClean="0"/>
              <a:t>soil </a:t>
            </a:r>
            <a:r>
              <a:rPr lang="en-US" sz="1200" dirty="0"/>
              <a:t>health, parasites, </a:t>
            </a:r>
            <a:r>
              <a:rPr lang="en-US" sz="1200" dirty="0" smtClean="0"/>
              <a:t>pathogens </a:t>
            </a:r>
            <a:r>
              <a:rPr lang="en-US" sz="1200" dirty="0"/>
              <a:t>and nutrient </a:t>
            </a:r>
            <a:r>
              <a:rPr lang="en-US" sz="1200" dirty="0" smtClean="0"/>
              <a:t>cycling efficiency</a:t>
            </a:r>
            <a:endParaRPr lang="en-US" sz="1200" dirty="0"/>
          </a:p>
          <a:p>
            <a:pPr marL="223838" indent="-223838">
              <a:buAutoNum type="arabicPeriod"/>
            </a:pPr>
            <a:r>
              <a:rPr lang="en-US" sz="1200" dirty="0"/>
              <a:t>Soil microbiome </a:t>
            </a:r>
            <a:r>
              <a:rPr lang="en-US" sz="1200" dirty="0" smtClean="0"/>
              <a:t>by </a:t>
            </a:r>
            <a:r>
              <a:rPr lang="en-US" sz="1200" dirty="0"/>
              <a:t>dairy manure nutrient and microbiome interactions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008" y="5555248"/>
            <a:ext cx="3405364" cy="9534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u="sng" dirty="0"/>
              <a:t>Forage </a:t>
            </a:r>
            <a:r>
              <a:rPr lang="en-US" sz="1400" b="1" i="1" u="sng" dirty="0" smtClean="0"/>
              <a:t>– dairy systems ecology interface</a:t>
            </a:r>
            <a:endParaRPr lang="en-US" sz="1400" b="1" i="1" u="sng" dirty="0"/>
          </a:p>
          <a:p>
            <a:pPr marL="176213" indent="-176213">
              <a:buAutoNum type="arabicPeriod"/>
            </a:pPr>
            <a:r>
              <a:rPr lang="en-US" sz="1200" dirty="0"/>
              <a:t>Forage </a:t>
            </a:r>
            <a:r>
              <a:rPr lang="en-US" sz="1200" dirty="0" smtClean="0"/>
              <a:t>genetic </a:t>
            </a:r>
            <a:r>
              <a:rPr lang="en-US" sz="1200" dirty="0"/>
              <a:t>by dairy cow interactions</a:t>
            </a:r>
          </a:p>
          <a:p>
            <a:pPr marL="176213" indent="-176213">
              <a:buAutoNum type="arabicPeriod"/>
            </a:pPr>
            <a:r>
              <a:rPr lang="en-US" sz="1200" dirty="0"/>
              <a:t>Forage microbiome influence on forage quality, soil health, and the dairy cow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98792" y="7348322"/>
            <a:ext cx="3178757" cy="15663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u="sng" dirty="0"/>
              <a:t>Dairy cow – systems </a:t>
            </a:r>
            <a:r>
              <a:rPr lang="en-US" sz="1400" b="1" i="1" u="sng" dirty="0" smtClean="0"/>
              <a:t>ecology interface</a:t>
            </a:r>
            <a:endParaRPr lang="en-US" sz="1400" b="1" i="1" u="sng" dirty="0"/>
          </a:p>
          <a:p>
            <a:pPr marL="176213" indent="-176213">
              <a:buAutoNum type="arabicPeriod"/>
            </a:pPr>
            <a:r>
              <a:rPr lang="en-US" sz="1200" dirty="0"/>
              <a:t>Dairy cow genotype and gene expression by </a:t>
            </a:r>
            <a:r>
              <a:rPr lang="en-US" sz="1200" dirty="0" smtClean="0"/>
              <a:t>production system </a:t>
            </a:r>
            <a:r>
              <a:rPr lang="en-US" sz="1200" dirty="0"/>
              <a:t>interactions</a:t>
            </a:r>
          </a:p>
          <a:p>
            <a:pPr marL="176213" indent="-176213">
              <a:buAutoNum type="arabicPeriod"/>
            </a:pPr>
            <a:r>
              <a:rPr lang="en-US" sz="1200" dirty="0"/>
              <a:t>Rumen and gut microbiome by </a:t>
            </a:r>
            <a:r>
              <a:rPr lang="en-US" sz="1200" dirty="0" smtClean="0"/>
              <a:t>production system interactions and adaptation</a:t>
            </a:r>
            <a:endParaRPr lang="en-US" sz="1200" dirty="0"/>
          </a:p>
          <a:p>
            <a:pPr marL="176213" indent="-176213">
              <a:buAutoNum type="arabicPeriod"/>
            </a:pPr>
            <a:r>
              <a:rPr lang="en-US" sz="1200" dirty="0"/>
              <a:t>Dairy cow health and well-being by environmental microbiome interactions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56682" y="4513592"/>
            <a:ext cx="1897680" cy="5107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Dairy cow genetic and microbiome influences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122651" y="6221738"/>
            <a:ext cx="2400413" cy="1072010"/>
            <a:chOff x="6142914" y="4880740"/>
            <a:chExt cx="2003357" cy="914400"/>
          </a:xfrm>
        </p:grpSpPr>
        <p:grpSp>
          <p:nvGrpSpPr>
            <p:cNvPr id="4" name="Group 3"/>
            <p:cNvGrpSpPr/>
            <p:nvPr/>
          </p:nvGrpSpPr>
          <p:grpSpPr>
            <a:xfrm>
              <a:off x="6248137" y="4963968"/>
              <a:ext cx="1820414" cy="714117"/>
              <a:chOff x="3899884" y="3672055"/>
              <a:chExt cx="1526554" cy="53107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9884" y="3672055"/>
                <a:ext cx="761058" cy="523386"/>
              </a:xfrm>
              <a:prstGeom prst="roundRect">
                <a:avLst/>
              </a:prstGeom>
              <a:ln w="0">
                <a:noFill/>
              </a:ln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60941" y="3702368"/>
                <a:ext cx="765497" cy="500765"/>
              </a:xfrm>
              <a:prstGeom prst="roundRect">
                <a:avLst/>
              </a:prstGeom>
              <a:ln w="0">
                <a:noFill/>
              </a:ln>
            </p:spPr>
          </p:pic>
        </p:grpSp>
        <p:sp>
          <p:nvSpPr>
            <p:cNvPr id="46" name="Rectangle 45"/>
            <p:cNvSpPr/>
            <p:nvPr/>
          </p:nvSpPr>
          <p:spPr>
            <a:xfrm>
              <a:off x="6142914" y="4880740"/>
              <a:ext cx="2003357" cy="914400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 rot="1071018">
            <a:off x="1510549" y="6297245"/>
            <a:ext cx="3523349" cy="4009505"/>
            <a:chOff x="3006374" y="5040537"/>
            <a:chExt cx="3079412" cy="3435456"/>
          </a:xfrm>
        </p:grpSpPr>
        <p:sp>
          <p:nvSpPr>
            <p:cNvPr id="49" name="Circular Arrow 48"/>
            <p:cNvSpPr/>
            <p:nvPr/>
          </p:nvSpPr>
          <p:spPr>
            <a:xfrm rot="10529504">
              <a:off x="3006374" y="5040537"/>
              <a:ext cx="2803743" cy="3435456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Circular Arrow 54"/>
            <p:cNvSpPr/>
            <p:nvPr/>
          </p:nvSpPr>
          <p:spPr>
            <a:xfrm rot="4989157" flipV="1">
              <a:off x="3012563" y="5344530"/>
              <a:ext cx="3217688" cy="2928758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 rot="8260672">
            <a:off x="3086156" y="4449470"/>
            <a:ext cx="3733508" cy="4188738"/>
            <a:chOff x="3006374" y="5040537"/>
            <a:chExt cx="3079412" cy="3435456"/>
          </a:xfrm>
        </p:grpSpPr>
        <p:sp>
          <p:nvSpPr>
            <p:cNvPr id="57" name="Circular Arrow 56"/>
            <p:cNvSpPr/>
            <p:nvPr/>
          </p:nvSpPr>
          <p:spPr>
            <a:xfrm rot="10529504">
              <a:off x="3006374" y="5040537"/>
              <a:ext cx="2803742" cy="3435456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Circular Arrow 57"/>
            <p:cNvSpPr/>
            <p:nvPr/>
          </p:nvSpPr>
          <p:spPr>
            <a:xfrm rot="4989157" flipV="1">
              <a:off x="3012563" y="5344530"/>
              <a:ext cx="3217688" cy="2928758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rot="15405362">
            <a:off x="3932636" y="6448542"/>
            <a:ext cx="3774788" cy="3897069"/>
            <a:chOff x="3006374" y="5040537"/>
            <a:chExt cx="3079412" cy="3435456"/>
          </a:xfrm>
        </p:grpSpPr>
        <p:sp>
          <p:nvSpPr>
            <p:cNvPr id="60" name="Circular Arrow 59"/>
            <p:cNvSpPr/>
            <p:nvPr/>
          </p:nvSpPr>
          <p:spPr>
            <a:xfrm rot="10529504">
              <a:off x="3006374" y="5040537"/>
              <a:ext cx="2803743" cy="3435456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Circular Arrow 60"/>
            <p:cNvSpPr/>
            <p:nvPr/>
          </p:nvSpPr>
          <p:spPr>
            <a:xfrm rot="4989157" flipV="1">
              <a:off x="3012563" y="5344530"/>
              <a:ext cx="3217688" cy="2928758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 rot="15162432">
            <a:off x="5422660" y="3164003"/>
            <a:ext cx="3079413" cy="3435456"/>
            <a:chOff x="3006374" y="5040537"/>
            <a:chExt cx="3079412" cy="3435456"/>
          </a:xfrm>
        </p:grpSpPr>
        <p:sp>
          <p:nvSpPr>
            <p:cNvPr id="63" name="Circular Arrow 62"/>
            <p:cNvSpPr/>
            <p:nvPr/>
          </p:nvSpPr>
          <p:spPr>
            <a:xfrm rot="10529504">
              <a:off x="3006374" y="5040537"/>
              <a:ext cx="2803743" cy="3435456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Circular Arrow 63"/>
            <p:cNvSpPr/>
            <p:nvPr/>
          </p:nvSpPr>
          <p:spPr>
            <a:xfrm rot="4989157" flipV="1">
              <a:off x="3012563" y="5344530"/>
              <a:ext cx="3217688" cy="2928758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063904" y="7492920"/>
            <a:ext cx="3170605" cy="1123712"/>
          </a:xfrm>
          <a:prstGeom prst="roundRect">
            <a:avLst/>
          </a:prstGeom>
          <a:solidFill>
            <a:srgbClr val="ED9E1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The Living Ecology of Sustainable </a:t>
            </a:r>
            <a:r>
              <a:rPr lang="en-US" sz="2000" b="1" i="1" dirty="0">
                <a:solidFill>
                  <a:schemeClr val="tx1"/>
                </a:solidFill>
              </a:rPr>
              <a:t>Dairy </a:t>
            </a:r>
            <a:r>
              <a:rPr lang="en-US" sz="2000" b="1" i="1" dirty="0" smtClean="0">
                <a:solidFill>
                  <a:schemeClr val="tx1"/>
                </a:solidFill>
              </a:rPr>
              <a:t>Systems</a:t>
            </a:r>
          </a:p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Follow </a:t>
            </a:r>
            <a:r>
              <a:rPr lang="en-US" sz="2000" b="1" i="1" dirty="0">
                <a:solidFill>
                  <a:schemeClr val="tx1"/>
                </a:solidFill>
              </a:rPr>
              <a:t>the DNA!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00873" y="2788181"/>
            <a:ext cx="3875144" cy="13620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u="sng" dirty="0"/>
              <a:t>Dairy – consumer </a:t>
            </a:r>
            <a:r>
              <a:rPr lang="en-US" sz="1400" b="1" i="1" u="sng" dirty="0" smtClean="0"/>
              <a:t>ecology interface</a:t>
            </a:r>
            <a:endParaRPr lang="en-US" sz="1400" b="1" i="1" u="sng" dirty="0"/>
          </a:p>
          <a:p>
            <a:pPr marL="176213" indent="-176213">
              <a:buAutoNum type="arabicPeriod"/>
            </a:pPr>
            <a:r>
              <a:rPr lang="en-US" sz="1200" dirty="0"/>
              <a:t>Human genotype (gene expression) by dairy product interactions</a:t>
            </a:r>
          </a:p>
          <a:p>
            <a:pPr marL="176213" indent="-176213">
              <a:buAutoNum type="arabicPeriod"/>
            </a:pPr>
            <a:r>
              <a:rPr lang="en-US" sz="1200" dirty="0"/>
              <a:t>Human microbiome interactions with dairy products and human </a:t>
            </a:r>
            <a:r>
              <a:rPr lang="en-US" sz="1200" dirty="0" smtClean="0"/>
              <a:t>health</a:t>
            </a:r>
          </a:p>
          <a:p>
            <a:pPr marL="176213" indent="-176213">
              <a:buAutoNum type="arabicPeriod"/>
            </a:pPr>
            <a:r>
              <a:rPr lang="en-US" sz="1200" dirty="0" smtClean="0"/>
              <a:t>Human socio-economic demands for dairy production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8605187" y="4966888"/>
            <a:ext cx="2164618" cy="7150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Human genetic, </a:t>
            </a:r>
            <a:r>
              <a:rPr lang="en-US" sz="1200" b="1" dirty="0" smtClean="0"/>
              <a:t>health, microbiome </a:t>
            </a:r>
            <a:r>
              <a:rPr lang="en-US" sz="1200" b="1" dirty="0"/>
              <a:t>and </a:t>
            </a:r>
            <a:r>
              <a:rPr lang="en-US" sz="1200" b="1" dirty="0" smtClean="0">
                <a:solidFill>
                  <a:schemeClr val="tx1"/>
                </a:solidFill>
              </a:rPr>
              <a:t>nutritional ecology </a:t>
            </a:r>
            <a:r>
              <a:rPr lang="en-US" sz="1200" b="1" dirty="0"/>
              <a:t>influences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405388" y="9289129"/>
            <a:ext cx="1897680" cy="510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Dairy cow manure microbiome influences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80370" y="9870334"/>
            <a:ext cx="1440993" cy="510778"/>
          </a:xfrm>
          <a:prstGeom prst="roundRect">
            <a:avLst/>
          </a:prstGeom>
          <a:solidFill>
            <a:srgbClr val="FBD1DE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Soil microbiome influences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69106" y="8981440"/>
            <a:ext cx="2006411" cy="510778"/>
          </a:xfrm>
          <a:prstGeom prst="roundRect">
            <a:avLst/>
          </a:prstGeom>
          <a:solidFill>
            <a:srgbClr val="FBD1DE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Forage </a:t>
            </a:r>
            <a:r>
              <a:rPr lang="en-US" sz="1200" b="1" dirty="0" smtClean="0"/>
              <a:t>genetic</a:t>
            </a:r>
            <a:r>
              <a:rPr lang="en-US" sz="1200" b="1" dirty="0" smtClean="0">
                <a:solidFill>
                  <a:schemeClr val="tx1"/>
                </a:solidFill>
              </a:rPr>
              <a:t>, health </a:t>
            </a:r>
            <a:r>
              <a:rPr lang="en-US" sz="1200" b="1" dirty="0">
                <a:solidFill>
                  <a:schemeClr val="tx1"/>
                </a:solidFill>
              </a:rPr>
              <a:t>and  </a:t>
            </a:r>
            <a:r>
              <a:rPr lang="en-US" sz="1200" b="1" dirty="0"/>
              <a:t>microbiome influences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78" y="9834876"/>
            <a:ext cx="1718240" cy="1212421"/>
          </a:xfrm>
          <a:prstGeom prst="roundRect">
            <a:avLst>
              <a:gd name="adj" fmla="val 16667"/>
            </a:avLst>
          </a:prstGeom>
          <a:ln w="15875">
            <a:solidFill>
              <a:schemeClr val="dk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1" name="TextBox 70"/>
          <p:cNvSpPr txBox="1"/>
          <p:nvPr/>
        </p:nvSpPr>
        <p:spPr>
          <a:xfrm>
            <a:off x="2457240" y="4161141"/>
            <a:ext cx="1813023" cy="5107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Forage </a:t>
            </a:r>
            <a:r>
              <a:rPr lang="en-US" sz="1200" b="1" dirty="0" smtClean="0"/>
              <a:t>genetic </a:t>
            </a:r>
            <a:r>
              <a:rPr lang="en-US" sz="1200" b="1" dirty="0"/>
              <a:t>and microbiome influences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023231" y="5411343"/>
            <a:ext cx="2192187" cy="5107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Dairy </a:t>
            </a:r>
            <a:r>
              <a:rPr lang="en-US" sz="1200" b="1" dirty="0" smtClean="0"/>
              <a:t>cow </a:t>
            </a:r>
            <a:r>
              <a:rPr lang="en-US" sz="1200" b="1" dirty="0" smtClean="0">
                <a:solidFill>
                  <a:schemeClr val="tx1"/>
                </a:solidFill>
              </a:rPr>
              <a:t>forage digestibility </a:t>
            </a:r>
            <a:r>
              <a:rPr lang="en-US" sz="1200" b="1" dirty="0" smtClean="0"/>
              <a:t>and microbiome influences</a:t>
            </a:r>
            <a:endParaRPr lang="en-US" sz="1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62" y="6592792"/>
            <a:ext cx="1631941" cy="1237329"/>
          </a:xfrm>
          <a:prstGeom prst="roundRect">
            <a:avLst>
              <a:gd name="adj" fmla="val 16667"/>
            </a:avLst>
          </a:prstGeom>
          <a:ln w="15875">
            <a:solidFill>
              <a:schemeClr val="dk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07" y="6520613"/>
            <a:ext cx="1394815" cy="92987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685023" y="8965237"/>
            <a:ext cx="2087565" cy="510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Soil microbial and</a:t>
            </a:r>
          </a:p>
          <a:p>
            <a:pPr algn="ctr"/>
            <a:r>
              <a:rPr lang="en-US" sz="1200" b="1" dirty="0" smtClean="0"/>
              <a:t>pathogen parasite </a:t>
            </a:r>
            <a:r>
              <a:rPr lang="en-US" sz="1200" b="1" dirty="0"/>
              <a:t>influences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0027" y="12621968"/>
            <a:ext cx="1042977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Understanding the </a:t>
            </a:r>
            <a:r>
              <a:rPr lang="en-US" sz="2400" i="1" dirty="0"/>
              <a:t>systems biology </a:t>
            </a:r>
            <a:r>
              <a:rPr lang="en-US" sz="2400" dirty="0"/>
              <a:t>or </a:t>
            </a:r>
            <a:r>
              <a:rPr lang="en-US" sz="2400" i="1" dirty="0"/>
              <a:t>“living ecology” </a:t>
            </a:r>
            <a:r>
              <a:rPr lang="en-US" sz="2400" dirty="0"/>
              <a:t>of dairy production </a:t>
            </a:r>
            <a:r>
              <a:rPr lang="en-US" sz="2400" dirty="0" smtClean="0"/>
              <a:t>systems.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265" y="734722"/>
            <a:ext cx="2167237" cy="2007882"/>
          </a:xfrm>
          <a:prstGeom prst="roundRect">
            <a:avLst>
              <a:gd name="adj" fmla="val 16667"/>
            </a:avLst>
          </a:prstGeom>
          <a:ln w="19050"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9" name="TextBox 38"/>
          <p:cNvSpPr txBox="1"/>
          <p:nvPr/>
        </p:nvSpPr>
        <p:spPr>
          <a:xfrm flipH="1">
            <a:off x="266008" y="13230785"/>
            <a:ext cx="5007704" cy="30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Photo credit: National Geographic.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9985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22715</TotalTime>
  <Words>1352</Words>
  <Application>Microsoft Office PowerPoint</Application>
  <PresentationFormat>Custom</PresentationFormat>
  <Paragraphs>207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Boggess</dc:creator>
  <cp:lastModifiedBy>Mark Boggess</cp:lastModifiedBy>
  <cp:revision>137</cp:revision>
  <cp:lastPrinted>2018-05-08T16:43:27Z</cp:lastPrinted>
  <dcterms:created xsi:type="dcterms:W3CDTF">2018-04-18T16:36:31Z</dcterms:created>
  <dcterms:modified xsi:type="dcterms:W3CDTF">2018-06-18T13:23:16Z</dcterms:modified>
</cp:coreProperties>
</file>