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66" r:id="rId3"/>
    <p:sldId id="258" r:id="rId4"/>
    <p:sldId id="262" r:id="rId5"/>
    <p:sldId id="267" r:id="rId6"/>
    <p:sldId id="268" r:id="rId7"/>
    <p:sldId id="269" r:id="rId8"/>
    <p:sldId id="265" r:id="rId9"/>
  </p:sldIdLst>
  <p:sldSz cx="10972800" cy="13716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rneberg, Dave" initials="BD" lastIdx="6" clrIdx="0">
    <p:extLst>
      <p:ext uri="{19B8F6BF-5375-455C-9EA6-DF929625EA0E}">
        <p15:presenceInfo xmlns:p15="http://schemas.microsoft.com/office/powerpoint/2012/main" userId="Bjorneberg, Dav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E11"/>
    <a:srgbClr val="FBD1DE"/>
    <a:srgbClr val="DEAE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244726"/>
            <a:ext cx="9326880" cy="47752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77"/>
            <a:ext cx="8229600" cy="331152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2" y="730251"/>
            <a:ext cx="236601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2" y="730251"/>
            <a:ext cx="696087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159" y="-16935"/>
            <a:ext cx="11003765" cy="1374987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715" y="4809068"/>
            <a:ext cx="6992063" cy="3292604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715" y="8101669"/>
            <a:ext cx="6992063" cy="219379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7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8" y="5401737"/>
            <a:ext cx="7617258" cy="3653162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8" y="9054896"/>
            <a:ext cx="7617258" cy="172080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219200"/>
            <a:ext cx="7617257" cy="264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1" y="4321178"/>
            <a:ext cx="3705731" cy="776154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045" y="4321181"/>
            <a:ext cx="3705732" cy="776154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1219200"/>
            <a:ext cx="7617256" cy="264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9" y="4321966"/>
            <a:ext cx="3708806" cy="115252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9" y="5474493"/>
            <a:ext cx="3708806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9968" y="4321966"/>
            <a:ext cx="3708806" cy="115252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9968" y="5474493"/>
            <a:ext cx="3708806" cy="66082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9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1219200"/>
            <a:ext cx="7617257" cy="264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8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7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2997208"/>
            <a:ext cx="3348218" cy="255693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31" y="1029851"/>
            <a:ext cx="4063244" cy="110528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19" y="5554139"/>
            <a:ext cx="3348218" cy="5168898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0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" y="9601200"/>
            <a:ext cx="7617257" cy="113347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19" y="1219200"/>
            <a:ext cx="7617257" cy="7691436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19" y="10734676"/>
            <a:ext cx="7617257" cy="1348048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4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219200"/>
            <a:ext cx="7617257" cy="680720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8940800"/>
            <a:ext cx="7617257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1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62" y="1219200"/>
            <a:ext cx="7286618" cy="604520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1289" y="7264400"/>
            <a:ext cx="6503765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8" y="8940800"/>
            <a:ext cx="7617258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9254" y="1580756"/>
            <a:ext cx="548783" cy="1169552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7239" y="5773112"/>
            <a:ext cx="548783" cy="1169552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841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8" y="3863976"/>
            <a:ext cx="7617258" cy="5190920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8" y="9054896"/>
            <a:ext cx="7617258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62" y="1219200"/>
            <a:ext cx="7286618" cy="604520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1517" y="8026400"/>
            <a:ext cx="7617259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8" y="9054896"/>
            <a:ext cx="7617258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9254" y="1580756"/>
            <a:ext cx="548783" cy="1169552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97239" y="5773112"/>
            <a:ext cx="548783" cy="1169552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892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18" y="1219200"/>
            <a:ext cx="7609758" cy="604520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1517" y="8026400"/>
            <a:ext cx="7617259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8" y="9054896"/>
            <a:ext cx="7617258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39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90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2775" y="1219201"/>
            <a:ext cx="1174574" cy="1050290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19" y="1219201"/>
            <a:ext cx="6234031" cy="105029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419479"/>
            <a:ext cx="9464040" cy="570547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9178929"/>
            <a:ext cx="9464040" cy="300037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1"/>
            <a:ext cx="466344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1"/>
            <a:ext cx="466344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3"/>
            <a:ext cx="946404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27"/>
            <a:ext cx="4642008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1"/>
            <a:ext cx="464200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362327"/>
            <a:ext cx="4664869" cy="164782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5010151"/>
            <a:ext cx="4664869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3"/>
            <a:ext cx="5554980" cy="97472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4114801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914400"/>
            <a:ext cx="3539014" cy="32004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3"/>
            <a:ext cx="5554980" cy="97472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4114801"/>
            <a:ext cx="3539014" cy="762317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3"/>
            <a:ext cx="946404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1"/>
            <a:ext cx="946404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3"/>
            <a:ext cx="3703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0160" y="-16935"/>
            <a:ext cx="11003766" cy="1374987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19" y="1219200"/>
            <a:ext cx="7617256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19" y="4321181"/>
            <a:ext cx="7617257" cy="776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6310" y="12082727"/>
            <a:ext cx="82095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11BC-9369-45C7-BD26-37970CAEFC45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19" y="12082727"/>
            <a:ext cx="554756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611" y="12082727"/>
            <a:ext cx="61516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03686F04-3CF0-45C8-B1A3-35CBB3360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54C-FD1A-4314-863D-DC5C1F69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6984" y="1617406"/>
            <a:ext cx="9326880" cy="95567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50000"/>
                  </a:schemeClr>
                </a:solidFill>
              </a:rPr>
              <a:t>DAPP-DAWG Connections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AD40A-F4A5-46E7-AB09-948D0C371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763" y="3727231"/>
            <a:ext cx="9086584" cy="3311524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Dairy for People and the Planet (DAPP)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Naomi Fukagawa,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Beltsville Human Nutrition Research Center</a:t>
            </a:r>
          </a:p>
          <a:p>
            <a:pPr algn="l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Dairy Agroecosystems Working Group (DAWG)</a:t>
            </a:r>
          </a:p>
          <a:p>
            <a:pPr algn="l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Peter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Vadas, ONP Land &amp; Air Management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17" y="6171328"/>
            <a:ext cx="1077674" cy="817086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24" y="9263483"/>
            <a:ext cx="1186648" cy="862296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30555" y="83553"/>
            <a:ext cx="1086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2: The Dairy Grand Challenge Project (DAPP) Illustrated – A Discover Model for Integrated Dairy Systems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200" y="580998"/>
            <a:ext cx="5641680" cy="306466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Develop sustainable dairy food production systems that improve human health and well-being.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Understand the GEM(S) iterative relationships among soils, forages, cows and dairy products.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Improve the productivity, efficiency, and sustainability of dairy systems 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system inefficiencies (leaks) and develop multi-disciplinary research based strategies to address them. </a:t>
            </a:r>
          </a:p>
          <a:p>
            <a:pPr marL="169863" indent="-169863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Determine how public health related to dairy is influenced by integrated dairy production systems.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51827" y="10330797"/>
            <a:ext cx="3366050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Soil health/ecology research</a:t>
            </a:r>
          </a:p>
          <a:p>
            <a:pPr marL="223838" indent="-223838">
              <a:buAutoNum type="arabicPeriod"/>
            </a:pPr>
            <a:r>
              <a:rPr lang="en-US" sz="1200" dirty="0"/>
              <a:t>Soil health and resilience, soil carbon</a:t>
            </a:r>
          </a:p>
          <a:p>
            <a:pPr marL="223838" indent="-223838">
              <a:buAutoNum type="arabicPeriod"/>
            </a:pPr>
            <a:r>
              <a:rPr lang="en-US" sz="1200" dirty="0"/>
              <a:t>Nutrient cycling, N and P retention and utility</a:t>
            </a:r>
          </a:p>
          <a:p>
            <a:pPr marL="223838" indent="-223838">
              <a:buAutoNum type="arabicPeriod"/>
            </a:pPr>
            <a:r>
              <a:rPr lang="en-US" sz="1200" dirty="0"/>
              <a:t>Soil erosion and water quality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53" y="5889304"/>
            <a:ext cx="2689936" cy="17366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Forage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Forage systems that protect and enhance ecosystems</a:t>
            </a:r>
            <a:endParaRPr lang="en-US" sz="1200" strike="sngStrike" dirty="0"/>
          </a:p>
          <a:p>
            <a:pPr marL="176213" indent="-176213">
              <a:buAutoNum type="arabicPeriod"/>
            </a:pPr>
            <a:r>
              <a:rPr lang="en-US" sz="1200" dirty="0"/>
              <a:t>Forage breeding, production and management to optimize cow performance and efficiency</a:t>
            </a:r>
          </a:p>
          <a:p>
            <a:pPr marL="176213" indent="-176213">
              <a:buAutoNum type="arabicPeriod"/>
            </a:pPr>
            <a:r>
              <a:rPr lang="en-US" sz="1200" dirty="0"/>
              <a:t>Economic values for ecosystem services provided by forages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1115" y="8442429"/>
            <a:ext cx="110027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soils</a:t>
            </a:r>
          </a:p>
          <a:p>
            <a:pPr algn="ctr"/>
            <a:r>
              <a:rPr lang="en-US" sz="1100" b="1" dirty="0"/>
              <a:t>Better forages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7134" y="9485101"/>
            <a:ext cx="2106113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soil erosion, organic C and nutrients losses; air &amp; water quality; GHG emissions</a:t>
            </a:r>
          </a:p>
        </p:txBody>
      </p:sp>
      <p:sp>
        <p:nvSpPr>
          <p:cNvPr id="31" name="Circular Arrow 30"/>
          <p:cNvSpPr/>
          <p:nvPr/>
        </p:nvSpPr>
        <p:spPr>
          <a:xfrm rot="5400000">
            <a:off x="2688836" y="8808599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96410" y="6182718"/>
            <a:ext cx="2457955" cy="13280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Dairy cow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Milk production and quality</a:t>
            </a:r>
          </a:p>
          <a:p>
            <a:pPr marL="176213" indent="-176213">
              <a:buAutoNum type="arabicPeriod"/>
            </a:pPr>
            <a:r>
              <a:rPr lang="en-US" sz="1200" dirty="0"/>
              <a:t>Feed and production efficiency</a:t>
            </a:r>
          </a:p>
          <a:p>
            <a:pPr marL="176213" indent="-176213">
              <a:buAutoNum type="arabicPeriod"/>
            </a:pPr>
            <a:r>
              <a:rPr lang="en-US" sz="1200" dirty="0"/>
              <a:t>Nutritional value of milk</a:t>
            </a:r>
          </a:p>
          <a:p>
            <a:pPr marL="176213" indent="-176213">
              <a:buAutoNum type="arabicPeriod"/>
            </a:pPr>
            <a:r>
              <a:rPr lang="en-US" sz="1200" dirty="0"/>
              <a:t>Animal health and well-being</a:t>
            </a:r>
          </a:p>
          <a:p>
            <a:pPr marL="176213" indent="-176213">
              <a:buAutoNum type="arabicPeriod"/>
            </a:pPr>
            <a:r>
              <a:rPr lang="en-US" sz="1200" dirty="0"/>
              <a:t>Manure management/recycling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92991" y="5754878"/>
            <a:ext cx="1106756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forages</a:t>
            </a:r>
          </a:p>
          <a:p>
            <a:pPr algn="ctr"/>
            <a:r>
              <a:rPr lang="en-US" sz="1100" b="1" dirty="0"/>
              <a:t>Better cows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32614" y="8442429"/>
            <a:ext cx="1095615" cy="4767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Better cows</a:t>
            </a:r>
          </a:p>
          <a:p>
            <a:pPr algn="ctr"/>
            <a:r>
              <a:rPr lang="en-US" sz="1100" b="1" dirty="0"/>
              <a:t>Better soils</a:t>
            </a:r>
          </a:p>
        </p:txBody>
      </p:sp>
      <p:sp>
        <p:nvSpPr>
          <p:cNvPr id="38" name="Circular Arrow 37"/>
          <p:cNvSpPr/>
          <p:nvPr/>
        </p:nvSpPr>
        <p:spPr>
          <a:xfrm rot="5400000" flipV="1">
            <a:off x="7121760" y="8629423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8911" y="9328686"/>
            <a:ext cx="1824711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soil health, nutrient loss, water quality, pathogens, odors,</a:t>
            </a:r>
            <a:r>
              <a:rPr lang="en-US" sz="1100" i="1" dirty="0">
                <a:solidFill>
                  <a:srgbClr val="FF0000"/>
                </a:solidFill>
              </a:rPr>
              <a:t> </a:t>
            </a:r>
            <a:r>
              <a:rPr lang="en-US" sz="1100" i="1" dirty="0"/>
              <a:t>GHG emissions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05069" y="4479170"/>
            <a:ext cx="1814023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forage loss, feed quality, metabolic loss, forage &amp; cow production, efficiency</a:t>
            </a:r>
          </a:p>
        </p:txBody>
      </p:sp>
      <p:sp>
        <p:nvSpPr>
          <p:cNvPr id="41" name="Circular Arrow 40"/>
          <p:cNvSpPr/>
          <p:nvPr/>
        </p:nvSpPr>
        <p:spPr>
          <a:xfrm rot="16200000" flipV="1">
            <a:off x="4274115" y="4799609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9762" y="4913834"/>
            <a:ext cx="1034851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Better cows</a:t>
            </a:r>
          </a:p>
          <a:p>
            <a:pPr algn="ctr"/>
            <a:r>
              <a:rPr lang="en-US" sz="1200" b="1" dirty="0"/>
              <a:t>Better milk</a:t>
            </a:r>
          </a:p>
        </p:txBody>
      </p:sp>
      <p:sp>
        <p:nvSpPr>
          <p:cNvPr id="43" name="Circular Arrow 42"/>
          <p:cNvSpPr/>
          <p:nvPr/>
        </p:nvSpPr>
        <p:spPr>
          <a:xfrm rot="1665404" flipV="1">
            <a:off x="8129711" y="4936323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33400" y="4659946"/>
            <a:ext cx="1920965" cy="8512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Leaks</a:t>
            </a:r>
          </a:p>
          <a:p>
            <a:pPr algn="ctr"/>
            <a:r>
              <a:rPr lang="en-US" sz="1100" i="1" dirty="0"/>
              <a:t>nutritional value of milk, human health, novel products, consumer demand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447519" y="6231603"/>
            <a:ext cx="1756663" cy="750735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19955" y="3896646"/>
            <a:ext cx="2139807" cy="8512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u="sng" dirty="0"/>
              <a:t>Externalities</a:t>
            </a:r>
          </a:p>
          <a:p>
            <a:pPr algn="ctr"/>
            <a:r>
              <a:rPr lang="en-US" sz="1100" i="1" dirty="0"/>
              <a:t>climate change, land price, competition, regulation , </a:t>
            </a:r>
            <a:r>
              <a:rPr lang="en-US" sz="1100" i="1" dirty="0">
                <a:solidFill>
                  <a:schemeClr val="tx1"/>
                </a:solidFill>
              </a:rPr>
              <a:t>water limitations, energy costs</a:t>
            </a:r>
          </a:p>
        </p:txBody>
      </p:sp>
      <p:sp>
        <p:nvSpPr>
          <p:cNvPr id="50" name="Circular Arrow 49"/>
          <p:cNvSpPr/>
          <p:nvPr/>
        </p:nvSpPr>
        <p:spPr>
          <a:xfrm rot="4345532">
            <a:off x="5274002" y="4494675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35479" y="8203596"/>
            <a:ext cx="1876510" cy="8512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Externalities</a:t>
            </a:r>
          </a:p>
          <a:p>
            <a:pPr algn="ctr"/>
            <a:r>
              <a:rPr lang="en-US" sz="1100" i="1" dirty="0"/>
              <a:t>climate change, competition, regulation, consumer demand</a:t>
            </a:r>
          </a:p>
        </p:txBody>
      </p:sp>
      <p:sp>
        <p:nvSpPr>
          <p:cNvPr id="52" name="Circular Arrow 51"/>
          <p:cNvSpPr/>
          <p:nvPr/>
        </p:nvSpPr>
        <p:spPr>
          <a:xfrm rot="9141694">
            <a:off x="7416810" y="7871882"/>
            <a:ext cx="978408" cy="978408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3880" y="8175760"/>
            <a:ext cx="1963506" cy="10385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u="sng" dirty="0"/>
              <a:t>Externalities</a:t>
            </a:r>
          </a:p>
          <a:p>
            <a:pPr algn="ctr"/>
            <a:r>
              <a:rPr lang="en-US" sz="1100" i="1" dirty="0"/>
              <a:t>climate change, weather, competition, regulation, nutrient availability, public demand, water limitations</a:t>
            </a:r>
          </a:p>
        </p:txBody>
      </p:sp>
      <p:sp>
        <p:nvSpPr>
          <p:cNvPr id="54" name="Circular Arrow 53"/>
          <p:cNvSpPr/>
          <p:nvPr/>
        </p:nvSpPr>
        <p:spPr>
          <a:xfrm rot="1365859" flipV="1">
            <a:off x="2373995" y="8017000"/>
            <a:ext cx="903635" cy="911400"/>
          </a:xfrm>
          <a:prstGeom prst="circularArrow">
            <a:avLst>
              <a:gd name="adj1" fmla="val 5443"/>
              <a:gd name="adj2" fmla="val 1142319"/>
              <a:gd name="adj3" fmla="val 20457680"/>
              <a:gd name="adj4" fmla="val 16091978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 rot="1071018">
            <a:off x="3011440" y="6233782"/>
            <a:ext cx="3079413" cy="3435456"/>
            <a:chOff x="3006374" y="5040537"/>
            <a:chExt cx="3079412" cy="3435456"/>
          </a:xfrm>
        </p:grpSpPr>
        <p:sp>
          <p:nvSpPr>
            <p:cNvPr id="49" name="Circular Arrow 48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8260672">
            <a:off x="3989042" y="5101388"/>
            <a:ext cx="3079413" cy="3435456"/>
            <a:chOff x="3006374" y="5040537"/>
            <a:chExt cx="3079412" cy="3435456"/>
          </a:xfrm>
        </p:grpSpPr>
        <p:sp>
          <p:nvSpPr>
            <p:cNvPr id="57" name="Circular Arrow 56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ircular Arrow 57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5405362">
            <a:off x="4511617" y="6395523"/>
            <a:ext cx="3079413" cy="3435456"/>
            <a:chOff x="3006374" y="5040537"/>
            <a:chExt cx="3079412" cy="3435456"/>
          </a:xfrm>
        </p:grpSpPr>
        <p:sp>
          <p:nvSpPr>
            <p:cNvPr id="60" name="Circular Arrow 59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5162432">
            <a:off x="5601694" y="3152610"/>
            <a:ext cx="3079413" cy="3435456"/>
            <a:chOff x="3006374" y="5040537"/>
            <a:chExt cx="3079412" cy="3435456"/>
          </a:xfrm>
        </p:grpSpPr>
        <p:sp>
          <p:nvSpPr>
            <p:cNvPr id="63" name="Circular Arrow 62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ular Arrow 63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673257" y="1383715"/>
            <a:ext cx="3096386" cy="919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Dairy product research</a:t>
            </a:r>
          </a:p>
          <a:p>
            <a:pPr marL="176213" indent="-176213">
              <a:buAutoNum type="arabicPeriod"/>
            </a:pPr>
            <a:r>
              <a:rPr lang="en-US" sz="1200" dirty="0"/>
              <a:t>Nutritional value of milk for human health</a:t>
            </a:r>
          </a:p>
          <a:p>
            <a:pPr marL="176213" indent="-176213">
              <a:buAutoNum type="arabicPeriod"/>
            </a:pPr>
            <a:r>
              <a:rPr lang="en-US" sz="1200" dirty="0"/>
              <a:t>Novel milk products</a:t>
            </a:r>
          </a:p>
          <a:p>
            <a:pPr marL="176213" indent="-176213">
              <a:buAutoNum type="arabicPeriod"/>
            </a:pPr>
            <a:r>
              <a:rPr lang="en-US" sz="1200" dirty="0"/>
              <a:t>Economic value of milk products on-farm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62" y="2407308"/>
            <a:ext cx="2962079" cy="1629420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8" name="TextBox 67"/>
          <p:cNvSpPr txBox="1"/>
          <p:nvPr/>
        </p:nvSpPr>
        <p:spPr>
          <a:xfrm>
            <a:off x="130553" y="11798094"/>
            <a:ext cx="10731979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Understanding the challenges &amp; opportunities for dairy production systems research.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830803" y="7171209"/>
            <a:ext cx="3157090" cy="94403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Dairy Production Systems for Human Health and Well-being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173929" y="13170568"/>
            <a:ext cx="5007704" cy="3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credit: CA Milk Marketing Board, National Geographic.</a:t>
            </a:r>
          </a:p>
        </p:txBody>
      </p:sp>
    </p:spTree>
    <p:extLst>
      <p:ext uri="{BB962C8B-B14F-4D97-AF65-F5344CB8AC3E}">
        <p14:creationId xmlns:p14="http://schemas.microsoft.com/office/powerpoint/2010/main" val="137504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07" y="43650"/>
            <a:ext cx="11010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Figure 4: The Dairy Grand Challenge Project (DAPP) Illustrated – A “Systems Biology” Model for Integrated Dairy Systems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961" y="586406"/>
            <a:ext cx="5219253" cy="306466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Global Objectives 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Develop sustainable dairy food production systems that improve human health and well-being.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Understand the GEM(S) iterative relationships among soils, forages, cows and dairy products.</a:t>
            </a:r>
          </a:p>
          <a:p>
            <a:pPr marL="169863" indent="-169863">
              <a:spcAft>
                <a:spcPts val="600"/>
              </a:spcAft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Improve the productivity, efficiency, and sustainability of dairy systems on a landscape scale.</a:t>
            </a:r>
          </a:p>
          <a:p>
            <a:pPr marL="169863" indent="-169863">
              <a:spcAft>
                <a:spcPts val="600"/>
              </a:spcAft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Identify system inefficiencies (leaks) and develop multi-disciplinary research based strategies to address them. </a:t>
            </a:r>
          </a:p>
          <a:p>
            <a:pPr marL="169863" indent="-169863">
              <a:buFontTx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Determine how public health related to dairy is influenced by integrated dairy production systems.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4925" y="11164114"/>
            <a:ext cx="5066438" cy="11577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Soil health – systems ecology interface</a:t>
            </a:r>
          </a:p>
          <a:p>
            <a:pPr marL="223838" indent="-223838">
              <a:buAutoNum type="arabicPeriod"/>
            </a:pPr>
            <a:r>
              <a:rPr lang="en-US" sz="1200" dirty="0"/>
              <a:t>Soil microbiome influence on forage health</a:t>
            </a:r>
            <a:r>
              <a:rPr lang="en-US" sz="1200" b="1" dirty="0"/>
              <a:t>, </a:t>
            </a:r>
            <a:r>
              <a:rPr lang="en-US" sz="1200" dirty="0"/>
              <a:t>production &amp; quality</a:t>
            </a:r>
          </a:p>
          <a:p>
            <a:pPr marL="223838" indent="-223838">
              <a:buAutoNum type="arabicPeriod"/>
            </a:pPr>
            <a:r>
              <a:rPr lang="en-US" sz="1200" dirty="0"/>
              <a:t>Soil microbial genetics influence on soil health, parasites, pathogens and nutrient cycling efficiency</a:t>
            </a:r>
          </a:p>
          <a:p>
            <a:pPr marL="223838" indent="-223838">
              <a:buAutoNum type="arabicPeriod"/>
            </a:pPr>
            <a:r>
              <a:rPr lang="en-US" sz="1200" dirty="0"/>
              <a:t>Soil microbiome by dairy manure nutrient and microbiome interactions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008" y="5555248"/>
            <a:ext cx="3405364" cy="9534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Forage – dairy systems ecology interface</a:t>
            </a:r>
          </a:p>
          <a:p>
            <a:pPr marL="176213" indent="-176213">
              <a:buAutoNum type="arabicPeriod"/>
            </a:pPr>
            <a:r>
              <a:rPr lang="en-US" sz="1200" dirty="0"/>
              <a:t>Forage genetic by dairy cow interactions</a:t>
            </a:r>
          </a:p>
          <a:p>
            <a:pPr marL="176213" indent="-176213">
              <a:buAutoNum type="arabicPeriod"/>
            </a:pPr>
            <a:r>
              <a:rPr lang="en-US" sz="1200" dirty="0"/>
              <a:t>Forage microbiome influence on forage quality, soil health, and the dairy cow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98792" y="7348322"/>
            <a:ext cx="3178757" cy="15663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Dairy cow – systems ecology interface</a:t>
            </a:r>
          </a:p>
          <a:p>
            <a:pPr marL="176213" indent="-176213">
              <a:buAutoNum type="arabicPeriod"/>
            </a:pPr>
            <a:r>
              <a:rPr lang="en-US" sz="1200" dirty="0"/>
              <a:t>Dairy cow genotype and gene expression by production system interactions</a:t>
            </a:r>
          </a:p>
          <a:p>
            <a:pPr marL="176213" indent="-176213">
              <a:buAutoNum type="arabicPeriod"/>
            </a:pPr>
            <a:r>
              <a:rPr lang="en-US" sz="1200" dirty="0"/>
              <a:t>Rumen and gut microbiome by production system interactions and adaptation</a:t>
            </a:r>
          </a:p>
          <a:p>
            <a:pPr marL="176213" indent="-176213">
              <a:buAutoNum type="arabicPeriod"/>
            </a:pPr>
            <a:r>
              <a:rPr lang="en-US" sz="1200" dirty="0"/>
              <a:t>Dairy cow health and well-being by environmental microbiome interactions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56682" y="4513592"/>
            <a:ext cx="1897680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Dairy cow genetic and microbiome influences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122651" y="6221738"/>
            <a:ext cx="2400413" cy="1072010"/>
            <a:chOff x="6142914" y="4880740"/>
            <a:chExt cx="2003357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46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1071018">
            <a:off x="1510549" y="6297245"/>
            <a:ext cx="3523349" cy="4009505"/>
            <a:chOff x="3006374" y="5040537"/>
            <a:chExt cx="3079412" cy="3435456"/>
          </a:xfrm>
        </p:grpSpPr>
        <p:sp>
          <p:nvSpPr>
            <p:cNvPr id="49" name="Circular Arrow 48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rot="8260672">
            <a:off x="3086156" y="4449470"/>
            <a:ext cx="3733508" cy="4188738"/>
            <a:chOff x="3006374" y="5040537"/>
            <a:chExt cx="3079412" cy="3435456"/>
          </a:xfrm>
        </p:grpSpPr>
        <p:sp>
          <p:nvSpPr>
            <p:cNvPr id="57" name="Circular Arrow 56"/>
            <p:cNvSpPr/>
            <p:nvPr/>
          </p:nvSpPr>
          <p:spPr>
            <a:xfrm rot="10529504">
              <a:off x="3006374" y="5040537"/>
              <a:ext cx="2803742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Circular Arrow 57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15405362">
            <a:off x="3932636" y="6448542"/>
            <a:ext cx="3774788" cy="3897069"/>
            <a:chOff x="3006374" y="5040537"/>
            <a:chExt cx="3079412" cy="3435456"/>
          </a:xfrm>
        </p:grpSpPr>
        <p:sp>
          <p:nvSpPr>
            <p:cNvPr id="60" name="Circular Arrow 59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15162432">
            <a:off x="5422660" y="3164003"/>
            <a:ext cx="3079413" cy="3435456"/>
            <a:chOff x="3006374" y="5040537"/>
            <a:chExt cx="3079412" cy="3435456"/>
          </a:xfrm>
        </p:grpSpPr>
        <p:sp>
          <p:nvSpPr>
            <p:cNvPr id="63" name="Circular Arrow 62"/>
            <p:cNvSpPr/>
            <p:nvPr/>
          </p:nvSpPr>
          <p:spPr>
            <a:xfrm rot="10529504">
              <a:off x="3006374" y="5040537"/>
              <a:ext cx="2803743" cy="3435456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ular Arrow 63"/>
            <p:cNvSpPr/>
            <p:nvPr/>
          </p:nvSpPr>
          <p:spPr>
            <a:xfrm rot="4989157" flipV="1">
              <a:off x="3012563" y="5344530"/>
              <a:ext cx="3217688" cy="2928758"/>
            </a:xfrm>
            <a:prstGeom prst="circularArrow">
              <a:avLst>
                <a:gd name="adj1" fmla="val 2863"/>
                <a:gd name="adj2" fmla="val 1081909"/>
                <a:gd name="adj3" fmla="val 20535468"/>
                <a:gd name="adj4" fmla="val 17171828"/>
                <a:gd name="adj5" fmla="val 59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063904" y="7492920"/>
            <a:ext cx="3170605" cy="1123712"/>
          </a:xfrm>
          <a:prstGeom prst="roundRect">
            <a:avLst/>
          </a:prstGeom>
          <a:solidFill>
            <a:srgbClr val="ED9E1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The Living Ecology of Sustainable Dairy Systems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Follow the DNA!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00873" y="2788181"/>
            <a:ext cx="3875144" cy="13620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u="sng" dirty="0"/>
              <a:t>Dairy – consumer ecology interface</a:t>
            </a:r>
          </a:p>
          <a:p>
            <a:pPr marL="176213" indent="-176213">
              <a:buAutoNum type="arabicPeriod"/>
            </a:pPr>
            <a:r>
              <a:rPr lang="en-US" sz="1200" dirty="0"/>
              <a:t>Human genotype (gene expression) by dairy product interactions</a:t>
            </a:r>
          </a:p>
          <a:p>
            <a:pPr marL="176213" indent="-176213">
              <a:buAutoNum type="arabicPeriod"/>
            </a:pPr>
            <a:r>
              <a:rPr lang="en-US" sz="1200" dirty="0"/>
              <a:t>Human microbiome interactions with dairy products and human health</a:t>
            </a:r>
          </a:p>
          <a:p>
            <a:pPr marL="176213" indent="-176213">
              <a:buAutoNum type="arabicPeriod"/>
            </a:pPr>
            <a:r>
              <a:rPr lang="en-US" sz="1200" dirty="0"/>
              <a:t>Human socio-economic demands for dairy production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605187" y="4966888"/>
            <a:ext cx="2164618" cy="7150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Human genetic, health, microbiome and </a:t>
            </a:r>
            <a:r>
              <a:rPr lang="en-US" sz="1200" b="1" dirty="0">
                <a:solidFill>
                  <a:schemeClr val="tx1"/>
                </a:solidFill>
              </a:rPr>
              <a:t>nutritional ecology </a:t>
            </a:r>
            <a:r>
              <a:rPr lang="en-US" sz="1200" b="1" dirty="0"/>
              <a:t>influences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05388" y="9289129"/>
            <a:ext cx="1897680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Dairy cow manure microbiome influences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0370" y="9870334"/>
            <a:ext cx="1440993" cy="510778"/>
          </a:xfrm>
          <a:prstGeom prst="roundRect">
            <a:avLst/>
          </a:prstGeom>
          <a:solidFill>
            <a:srgbClr val="FBD1D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Soil microbiome influences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69106" y="8981440"/>
            <a:ext cx="2006411" cy="510778"/>
          </a:xfrm>
          <a:prstGeom prst="roundRect">
            <a:avLst/>
          </a:prstGeom>
          <a:solidFill>
            <a:srgbClr val="FBD1D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Forage genetic</a:t>
            </a:r>
            <a:r>
              <a:rPr lang="en-US" sz="1200" b="1" dirty="0">
                <a:solidFill>
                  <a:schemeClr val="tx1"/>
                </a:solidFill>
              </a:rPr>
              <a:t>, health and  </a:t>
            </a:r>
            <a:r>
              <a:rPr lang="en-US" sz="1200" b="1" dirty="0"/>
              <a:t>microbiome influences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8" y="9834876"/>
            <a:ext cx="1718240" cy="1212421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1" name="TextBox 70"/>
          <p:cNvSpPr txBox="1"/>
          <p:nvPr/>
        </p:nvSpPr>
        <p:spPr>
          <a:xfrm>
            <a:off x="2457240" y="4161141"/>
            <a:ext cx="1813023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Forage genetic and microbiome influences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23231" y="5411343"/>
            <a:ext cx="2192187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Dairy cow </a:t>
            </a:r>
            <a:r>
              <a:rPr lang="en-US" sz="1200" b="1" dirty="0">
                <a:solidFill>
                  <a:schemeClr val="tx1"/>
                </a:solidFill>
              </a:rPr>
              <a:t>forage digestibility </a:t>
            </a:r>
            <a:r>
              <a:rPr lang="en-US" sz="1200" b="1" dirty="0"/>
              <a:t>and microbiome influences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2" y="6592792"/>
            <a:ext cx="1631941" cy="1237329"/>
          </a:xfrm>
          <a:prstGeom prst="roundRect">
            <a:avLst>
              <a:gd name="adj" fmla="val 16667"/>
            </a:avLst>
          </a:prstGeom>
          <a:ln w="15875">
            <a:solidFill>
              <a:schemeClr val="dk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07" y="6520613"/>
            <a:ext cx="1394815" cy="92987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685023" y="8965237"/>
            <a:ext cx="2087565" cy="5107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Soil microbial and</a:t>
            </a:r>
          </a:p>
          <a:p>
            <a:pPr algn="ctr"/>
            <a:r>
              <a:rPr lang="en-US" sz="1200" b="1" dirty="0"/>
              <a:t>pathogen parasite influences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027" y="12621968"/>
            <a:ext cx="1042977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Understanding the </a:t>
            </a:r>
            <a:r>
              <a:rPr lang="en-US" sz="2400" i="1" dirty="0"/>
              <a:t>systems biology </a:t>
            </a:r>
            <a:r>
              <a:rPr lang="en-US" sz="2400" dirty="0"/>
              <a:t>or </a:t>
            </a:r>
            <a:r>
              <a:rPr lang="en-US" sz="2400" i="1" dirty="0"/>
              <a:t>“living ecology” </a:t>
            </a:r>
            <a:r>
              <a:rPr lang="en-US" sz="2400" dirty="0"/>
              <a:t>of dairy production systems.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65" y="734722"/>
            <a:ext cx="2167237" cy="2007882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TextBox 38"/>
          <p:cNvSpPr txBox="1"/>
          <p:nvPr/>
        </p:nvSpPr>
        <p:spPr>
          <a:xfrm flipH="1">
            <a:off x="266008" y="13230785"/>
            <a:ext cx="5007704" cy="30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credit: National Geographic.</a:t>
            </a:r>
          </a:p>
        </p:txBody>
      </p:sp>
    </p:spTree>
    <p:extLst>
      <p:ext uri="{BB962C8B-B14F-4D97-AF65-F5344CB8AC3E}">
        <p14:creationId xmlns:p14="http://schemas.microsoft.com/office/powerpoint/2010/main" val="39998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871E4-F40D-409A-A549-1E17F59661FB}"/>
              </a:ext>
            </a:extLst>
          </p:cNvPr>
          <p:cNvSpPr txBox="1"/>
          <p:nvPr/>
        </p:nvSpPr>
        <p:spPr>
          <a:xfrm>
            <a:off x="974035" y="874643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DAPP Experiments 2018-2020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35BE-58CE-4ED7-B94C-4C588B8C223A}"/>
              </a:ext>
            </a:extLst>
          </p:cNvPr>
          <p:cNvSpPr txBox="1"/>
          <p:nvPr/>
        </p:nvSpPr>
        <p:spPr>
          <a:xfrm>
            <a:off x="665922" y="2549195"/>
            <a:ext cx="793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Link feeding studies to milk composition (2018-present); Part of an experiment designed to evaluate whether cows maintain their efficiency when switching from a high starch diet to a high fiber diet (and vice versa). Milk samples were collected from 62 cows and sent to nutrition labs for composition analysis.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9BBB-BA26-4194-80CF-9C591D607920}"/>
              </a:ext>
            </a:extLst>
          </p:cNvPr>
          <p:cNvSpPr txBox="1"/>
          <p:nvPr/>
        </p:nvSpPr>
        <p:spPr>
          <a:xfrm>
            <a:off x="665922" y="7192690"/>
            <a:ext cx="8348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Determine the effect of forage type on production, milk composition, and nutrient utilization in Jersey’s and Holstein’s.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785E7-FBD6-465B-A09B-15A263E5FFC3}"/>
              </a:ext>
            </a:extLst>
          </p:cNvPr>
          <p:cNvSpPr txBox="1"/>
          <p:nvPr/>
        </p:nvSpPr>
        <p:spPr>
          <a:xfrm>
            <a:off x="665922" y="9667461"/>
            <a:ext cx="7931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Experiment 3 (planned):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Soil, weather, field management effects on forages and then on cows and on milk profiles. </a:t>
            </a:r>
          </a:p>
        </p:txBody>
      </p:sp>
    </p:spTree>
    <p:extLst>
      <p:ext uri="{BB962C8B-B14F-4D97-AF65-F5344CB8AC3E}">
        <p14:creationId xmlns:p14="http://schemas.microsoft.com/office/powerpoint/2010/main" val="177166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24EDA-479C-4313-A0D3-AF1F12B95904}"/>
              </a:ext>
            </a:extLst>
          </p:cNvPr>
          <p:cNvSpPr txBox="1"/>
          <p:nvPr/>
        </p:nvSpPr>
        <p:spPr>
          <a:xfrm>
            <a:off x="974035" y="874643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Potential Synergies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0A6BD-C443-4B3C-A936-83B321B9C4C0}"/>
              </a:ext>
            </a:extLst>
          </p:cNvPr>
          <p:cNvSpPr txBox="1"/>
          <p:nvPr/>
        </p:nvSpPr>
        <p:spPr>
          <a:xfrm>
            <a:off x="974035" y="2763078"/>
            <a:ext cx="7315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New ARS Unit co-located in Vermont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Manure Priming/Manure Sheds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Carbon Sequestration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Water quality &amp;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21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" r="1432"/>
          <a:stretch/>
        </p:blipFill>
        <p:spPr>
          <a:xfrm>
            <a:off x="-12109" y="3571619"/>
            <a:ext cx="11015786" cy="7220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" y="1284688"/>
            <a:ext cx="2887211" cy="20847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923020" y="6291226"/>
            <a:ext cx="1636942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Ames </a:t>
            </a:r>
            <a:r>
              <a:rPr lang="en-US" sz="1320" dirty="0"/>
              <a:t>(NLAE)</a:t>
            </a:r>
          </a:p>
          <a:p>
            <a:pPr algn="ctr"/>
            <a:r>
              <a:rPr lang="en-US" sz="1440" dirty="0"/>
              <a:t>Soils, Water, LTAR</a:t>
            </a:r>
          </a:p>
        </p:txBody>
      </p:sp>
      <p:pic>
        <p:nvPicPr>
          <p:cNvPr id="46" name="Picture 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3320" y="6152652"/>
            <a:ext cx="225403" cy="2365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7" name="Picture 4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7917" y="6486739"/>
            <a:ext cx="225403" cy="2365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753" y="6058962"/>
            <a:ext cx="225403" cy="2365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9013" y="6391018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" name="TextBox 59"/>
          <p:cNvSpPr txBox="1"/>
          <p:nvPr/>
        </p:nvSpPr>
        <p:spPr>
          <a:xfrm>
            <a:off x="8733371" y="7233658"/>
            <a:ext cx="2205533" cy="96026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dirty="0" err="1"/>
              <a:t>Wyndmoor</a:t>
            </a:r>
            <a:r>
              <a:rPr lang="en-US" sz="2160" dirty="0"/>
              <a:t> </a:t>
            </a:r>
            <a:r>
              <a:rPr lang="en-US" sz="1320" dirty="0"/>
              <a:t>(ERRC)</a:t>
            </a:r>
          </a:p>
          <a:p>
            <a:pPr algn="ctr"/>
            <a:r>
              <a:rPr lang="en-US" sz="1440" dirty="0"/>
              <a:t>Human Nutrition,  Food Safety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42541" y="7214972"/>
            <a:ext cx="2101742" cy="715089"/>
          </a:xfrm>
          <a:prstGeom prst="round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Beltsville </a:t>
            </a:r>
            <a:r>
              <a:rPr lang="en-US" sz="1320" dirty="0"/>
              <a:t>(AGIL)</a:t>
            </a:r>
          </a:p>
          <a:p>
            <a:pPr algn="ctr"/>
            <a:r>
              <a:rPr lang="en-US" sz="1440" dirty="0"/>
              <a:t>Dairy Genetics, Nutrition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36375" y="6624849"/>
            <a:ext cx="2483203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Fort Collins </a:t>
            </a:r>
            <a:r>
              <a:rPr lang="en-US" sz="1320" dirty="0"/>
              <a:t>(SMSBR)</a:t>
            </a:r>
          </a:p>
          <a:p>
            <a:pPr algn="ctr"/>
            <a:r>
              <a:rPr lang="en-US" sz="1440" dirty="0"/>
              <a:t>Soils, Air and Water, </a:t>
            </a:r>
            <a:r>
              <a:rPr lang="en-US" sz="1440" dirty="0" err="1"/>
              <a:t>NUOnet</a:t>
            </a:r>
            <a:endParaRPr lang="en-US" sz="1440" dirty="0"/>
          </a:p>
        </p:txBody>
      </p:sp>
      <p:pic>
        <p:nvPicPr>
          <p:cNvPr id="30" name="Picture 2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547" y="7847012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385248" y="8034083"/>
            <a:ext cx="1909276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Bushland </a:t>
            </a:r>
            <a:r>
              <a:rPr lang="en-US" sz="1320" dirty="0"/>
              <a:t>(CPRL)</a:t>
            </a:r>
          </a:p>
          <a:p>
            <a:pPr algn="ctr"/>
            <a:r>
              <a:rPr lang="en-US" sz="1440" dirty="0"/>
              <a:t>Soils, Air and Water</a:t>
            </a:r>
          </a:p>
        </p:txBody>
      </p:sp>
      <p:pic>
        <p:nvPicPr>
          <p:cNvPr id="42" name="Picture 4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40144" y="6474405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3303218" y="5310159"/>
            <a:ext cx="2496992" cy="715089"/>
          </a:xfrm>
          <a:prstGeom prst="round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Clay Center </a:t>
            </a:r>
            <a:r>
              <a:rPr lang="en-US" sz="1320" dirty="0"/>
              <a:t>(USMARC)</a:t>
            </a:r>
          </a:p>
          <a:p>
            <a:pPr algn="ctr"/>
            <a:r>
              <a:rPr lang="en-US" sz="1440" dirty="0"/>
              <a:t>Microbiome, Nutrition, Soils</a:t>
            </a:r>
          </a:p>
        </p:txBody>
      </p:sp>
      <p:pic>
        <p:nvPicPr>
          <p:cNvPr id="36" name="Picture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9178" y="5329093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5400711" y="3483599"/>
            <a:ext cx="2084140" cy="715089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St. Paul </a:t>
            </a:r>
            <a:r>
              <a:rPr lang="en-US" sz="1320" dirty="0"/>
              <a:t>(SWMR/PSR)</a:t>
            </a:r>
          </a:p>
          <a:p>
            <a:pPr algn="ctr"/>
            <a:r>
              <a:rPr lang="en-US" sz="1440" dirty="0"/>
              <a:t>Soils, Forages</a:t>
            </a:r>
          </a:p>
        </p:txBody>
      </p:sp>
      <p:pic>
        <p:nvPicPr>
          <p:cNvPr id="43" name="Picture 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6345" y="5793111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7559960" y="3571619"/>
            <a:ext cx="2346821" cy="960263"/>
          </a:xfrm>
          <a:prstGeom prst="roundRect">
            <a:avLst/>
          </a:prstGeom>
          <a:solidFill>
            <a:srgbClr val="00B05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Madison </a:t>
            </a:r>
            <a:r>
              <a:rPr lang="en-US" sz="1320" dirty="0"/>
              <a:t>(USDFRC)</a:t>
            </a:r>
          </a:p>
          <a:p>
            <a:pPr algn="ctr"/>
            <a:r>
              <a:rPr lang="en-US" sz="1440" dirty="0"/>
              <a:t>Dairy Nutrition, Genetics, Microbiome, Soils, Forages</a:t>
            </a:r>
          </a:p>
        </p:txBody>
      </p:sp>
      <p:pic>
        <p:nvPicPr>
          <p:cNvPr id="44" name="Picture 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254" y="9275366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" name="TextBox 47"/>
          <p:cNvSpPr txBox="1"/>
          <p:nvPr/>
        </p:nvSpPr>
        <p:spPr>
          <a:xfrm>
            <a:off x="4042449" y="9511894"/>
            <a:ext cx="1746001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Houston </a:t>
            </a:r>
            <a:r>
              <a:rPr lang="en-US" sz="1320" dirty="0"/>
              <a:t>(CNRC)</a:t>
            </a:r>
          </a:p>
          <a:p>
            <a:pPr algn="ctr"/>
            <a:r>
              <a:rPr lang="en-US" sz="1440" dirty="0"/>
              <a:t>Human Nutrition</a:t>
            </a:r>
          </a:p>
        </p:txBody>
      </p:sp>
      <p:pic>
        <p:nvPicPr>
          <p:cNvPr id="41" name="Picture 4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775" y="6282475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32092" y="6570694"/>
            <a:ext cx="1549130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Davis </a:t>
            </a:r>
            <a:r>
              <a:rPr lang="en-US" sz="1320" dirty="0"/>
              <a:t>(WHNRC)</a:t>
            </a:r>
          </a:p>
          <a:p>
            <a:pPr algn="ctr"/>
            <a:r>
              <a:rPr lang="en-US" sz="1440" dirty="0"/>
              <a:t>Human Nutrition</a:t>
            </a:r>
          </a:p>
        </p:txBody>
      </p:sp>
      <p:pic>
        <p:nvPicPr>
          <p:cNvPr id="24" name="Picture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0965" y="5621961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197139" y="4833854"/>
            <a:ext cx="2019229" cy="715089"/>
          </a:xfrm>
          <a:prstGeom prst="roundRect">
            <a:avLst/>
          </a:prstGeom>
          <a:solidFill>
            <a:srgbClr val="00B050">
              <a:alpha val="78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Kimberly </a:t>
            </a:r>
            <a:r>
              <a:rPr lang="en-US" sz="1320" dirty="0"/>
              <a:t>(NWISRL)</a:t>
            </a:r>
            <a:endParaRPr lang="en-US" sz="2160" dirty="0"/>
          </a:p>
          <a:p>
            <a:pPr algn="ctr"/>
            <a:r>
              <a:rPr lang="en-US" sz="1440" dirty="0"/>
              <a:t>Soils, Air and Water</a:t>
            </a:r>
          </a:p>
        </p:txBody>
      </p:sp>
      <p:pic>
        <p:nvPicPr>
          <p:cNvPr id="29" name="Picture 2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4647" y="6059780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8194332" y="5304845"/>
            <a:ext cx="2427338" cy="715089"/>
          </a:xfrm>
          <a:prstGeom prst="roundRect">
            <a:avLst/>
          </a:prstGeom>
          <a:solidFill>
            <a:srgbClr val="00B050">
              <a:alpha val="74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University Park </a:t>
            </a:r>
            <a:r>
              <a:rPr lang="en-US" sz="1320" dirty="0"/>
              <a:t>(PSWMR) </a:t>
            </a:r>
            <a:r>
              <a:rPr lang="en-US" sz="1440" dirty="0"/>
              <a:t>Soils, Forages, LTAR</a:t>
            </a:r>
          </a:p>
        </p:txBody>
      </p:sp>
      <p:pic>
        <p:nvPicPr>
          <p:cNvPr id="21" name="Picture 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381" y="4573390"/>
            <a:ext cx="225403" cy="2365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2851893" y="3941599"/>
            <a:ext cx="2418488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Grand Forks </a:t>
            </a:r>
            <a:r>
              <a:rPr lang="en-US" sz="1320" dirty="0"/>
              <a:t>(GFHNRC)</a:t>
            </a:r>
          </a:p>
          <a:p>
            <a:pPr algn="ctr"/>
            <a:r>
              <a:rPr lang="en-US" sz="1440" dirty="0"/>
              <a:t>Human Nutrition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84529" y="7870923"/>
            <a:ext cx="1894761" cy="71508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160" dirty="0"/>
              <a:t>Beltsville </a:t>
            </a:r>
            <a:r>
              <a:rPr lang="en-US" sz="1320" dirty="0"/>
              <a:t>(BHNRC)</a:t>
            </a:r>
          </a:p>
          <a:p>
            <a:pPr algn="ctr"/>
            <a:r>
              <a:rPr lang="en-US" sz="1440" dirty="0"/>
              <a:t>Human Nutrition</a:t>
            </a:r>
          </a:p>
        </p:txBody>
      </p:sp>
      <p:cxnSp>
        <p:nvCxnSpPr>
          <p:cNvPr id="17" name="Straight Connector 16"/>
          <p:cNvCxnSpPr>
            <a:endCxn id="27" idx="2"/>
          </p:cNvCxnSpPr>
          <p:nvPr/>
        </p:nvCxnSpPr>
        <p:spPr>
          <a:xfrm flipV="1">
            <a:off x="6901749" y="4552313"/>
            <a:ext cx="1831622" cy="130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6" idx="0"/>
            <a:endCxn id="26" idx="2"/>
          </p:cNvCxnSpPr>
          <p:nvPr/>
        </p:nvCxnSpPr>
        <p:spPr>
          <a:xfrm flipV="1">
            <a:off x="6081880" y="4219120"/>
            <a:ext cx="360901" cy="1109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2" idx="1"/>
            <a:endCxn id="63" idx="2"/>
          </p:cNvCxnSpPr>
          <p:nvPr/>
        </p:nvCxnSpPr>
        <p:spPr>
          <a:xfrm flipH="1" flipV="1">
            <a:off x="4551714" y="6045680"/>
            <a:ext cx="521440" cy="463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6" idx="4"/>
            <a:endCxn id="60" idx="0"/>
          </p:cNvCxnSpPr>
          <p:nvPr/>
        </p:nvCxnSpPr>
        <p:spPr>
          <a:xfrm>
            <a:off x="9606022" y="6389179"/>
            <a:ext cx="230116" cy="84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7" idx="3"/>
            <a:endCxn id="61" idx="3"/>
          </p:cNvCxnSpPr>
          <p:nvPr/>
        </p:nvCxnSpPr>
        <p:spPr>
          <a:xfrm flipH="1">
            <a:off x="8162455" y="6688628"/>
            <a:ext cx="1138472" cy="894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7160" y="1284529"/>
            <a:ext cx="7609175" cy="17366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Dairy for People &amp; the Planet DAPP Research Sites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69" y="10773368"/>
            <a:ext cx="4367830" cy="2465171"/>
          </a:xfrm>
          <a:prstGeom prst="roundRect">
            <a:avLst>
              <a:gd name="adj" fmla="val 16667"/>
            </a:avLst>
          </a:prstGeom>
          <a:ln w="190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45" name="Group 44"/>
          <p:cNvGrpSpPr/>
          <p:nvPr/>
        </p:nvGrpSpPr>
        <p:grpSpPr>
          <a:xfrm>
            <a:off x="347003" y="10767967"/>
            <a:ext cx="5270488" cy="2470572"/>
            <a:chOff x="6142914" y="4880740"/>
            <a:chExt cx="2003357" cy="914400"/>
          </a:xfrm>
        </p:grpSpPr>
        <p:grpSp>
          <p:nvGrpSpPr>
            <p:cNvPr id="51" name="Group 50"/>
            <p:cNvGrpSpPr/>
            <p:nvPr/>
          </p:nvGrpSpPr>
          <p:grpSpPr>
            <a:xfrm>
              <a:off x="6248137" y="4963968"/>
              <a:ext cx="1820414" cy="714117"/>
              <a:chOff x="3899884" y="3672055"/>
              <a:chExt cx="1526554" cy="531078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9884" y="3672055"/>
                <a:ext cx="761058" cy="523386"/>
              </a:xfrm>
              <a:prstGeom prst="roundRect">
                <a:avLst/>
              </a:prstGeom>
              <a:ln w="0">
                <a:noFill/>
              </a:ln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60941" y="3702368"/>
                <a:ext cx="765497" cy="500765"/>
              </a:xfrm>
              <a:prstGeom prst="roundRect">
                <a:avLst/>
              </a:prstGeom>
              <a:ln w="0">
                <a:noFill/>
              </a:ln>
            </p:spPr>
          </p:pic>
        </p:grpSp>
        <p:sp>
          <p:nvSpPr>
            <p:cNvPr id="52" name="Rectangle 45"/>
            <p:cNvSpPr/>
            <p:nvPr/>
          </p:nvSpPr>
          <p:spPr>
            <a:xfrm>
              <a:off x="6142914" y="4880740"/>
              <a:ext cx="2003357" cy="914400"/>
            </a:xfrm>
            <a:prstGeom prst="round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 flipH="1">
            <a:off x="442120" y="13195819"/>
            <a:ext cx="390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Photo credit: CA Milk Marketing Board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554" y="83553"/>
            <a:ext cx="9884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1A: The Dairy Grand Challenge Project (DAPP) Illustrated – Participant Map and Research Focus</a:t>
            </a:r>
          </a:p>
        </p:txBody>
      </p:sp>
    </p:spTree>
    <p:extLst>
      <p:ext uri="{BB962C8B-B14F-4D97-AF65-F5344CB8AC3E}">
        <p14:creationId xmlns:p14="http://schemas.microsoft.com/office/powerpoint/2010/main" val="328577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23302</TotalTime>
  <Words>986</Words>
  <Application>Microsoft Office PowerPoint</Application>
  <PresentationFormat>Custom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DAPP-DAWG Connections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Boggess</dc:creator>
  <cp:lastModifiedBy>Fukagawa, Naomi - ARS</cp:lastModifiedBy>
  <cp:revision>148</cp:revision>
  <cp:lastPrinted>2018-05-08T16:43:27Z</cp:lastPrinted>
  <dcterms:created xsi:type="dcterms:W3CDTF">2018-04-18T16:36:31Z</dcterms:created>
  <dcterms:modified xsi:type="dcterms:W3CDTF">2020-09-15T14:08:35Z</dcterms:modified>
</cp:coreProperties>
</file>