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3"/>
  </p:notesMasterIdLst>
  <p:sldIdLst>
    <p:sldId id="256" r:id="rId2"/>
    <p:sldId id="259" r:id="rId3"/>
    <p:sldId id="258" r:id="rId4"/>
    <p:sldId id="257" r:id="rId5"/>
    <p:sldId id="262" r:id="rId6"/>
    <p:sldId id="260" r:id="rId7"/>
    <p:sldId id="263" r:id="rId8"/>
    <p:sldId id="261" r:id="rId9"/>
    <p:sldId id="275" r:id="rId10"/>
    <p:sldId id="266" r:id="rId11"/>
    <p:sldId id="267" r:id="rId12"/>
    <p:sldId id="268" r:id="rId13"/>
    <p:sldId id="269" r:id="rId14"/>
    <p:sldId id="264" r:id="rId15"/>
    <p:sldId id="270" r:id="rId16"/>
    <p:sldId id="271" r:id="rId17"/>
    <p:sldId id="272" r:id="rId18"/>
    <p:sldId id="273" r:id="rId19"/>
    <p:sldId id="274" r:id="rId20"/>
    <p:sldId id="26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81"/>
  </p:normalViewPr>
  <p:slideViewPr>
    <p:cSldViewPr snapToGrid="0">
      <p:cViewPr varScale="1">
        <p:scale>
          <a:sx n="107" d="100"/>
          <a:sy n="107"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5458C-02CF-467E-8A1A-AFD4E87B8FAF}" type="datetimeFigureOut">
              <a:rPr lang="en-AU" smtClean="0"/>
              <a:t>12/10/2016</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1EBC7-69BE-4FD3-AA2A-06E9EFAA3CA6}" type="slidenum">
              <a:rPr lang="en-AU" smtClean="0"/>
              <a:t>‹#›</a:t>
            </a:fld>
            <a:endParaRPr lang="en-AU" dirty="0"/>
          </a:p>
        </p:txBody>
      </p:sp>
    </p:spTree>
    <p:extLst>
      <p:ext uri="{BB962C8B-B14F-4D97-AF65-F5344CB8AC3E}">
        <p14:creationId xmlns:p14="http://schemas.microsoft.com/office/powerpoint/2010/main" val="303086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A Way of Breaking Down Complicated Situations Down to Easier-to-Understand Scenarios</a:t>
            </a:r>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4</a:t>
            </a:fld>
            <a:endParaRPr lang="en-AU" dirty="0"/>
          </a:p>
        </p:txBody>
      </p:sp>
    </p:spTree>
    <p:extLst>
      <p:ext uri="{BB962C8B-B14F-4D97-AF65-F5344CB8AC3E}">
        <p14:creationId xmlns:p14="http://schemas.microsoft.com/office/powerpoint/2010/main" val="277076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13</a:t>
            </a:fld>
            <a:endParaRPr lang="en-AU" dirty="0"/>
          </a:p>
        </p:txBody>
      </p:sp>
    </p:spTree>
    <p:extLst>
      <p:ext uri="{BB962C8B-B14F-4D97-AF65-F5344CB8AC3E}">
        <p14:creationId xmlns:p14="http://schemas.microsoft.com/office/powerpoint/2010/main" val="300543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14</a:t>
            </a:fld>
            <a:endParaRPr lang="en-AU" dirty="0"/>
          </a:p>
        </p:txBody>
      </p:sp>
    </p:spTree>
    <p:extLst>
      <p:ext uri="{BB962C8B-B14F-4D97-AF65-F5344CB8AC3E}">
        <p14:creationId xmlns:p14="http://schemas.microsoft.com/office/powerpoint/2010/main" val="352717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15</a:t>
            </a:fld>
            <a:endParaRPr lang="en-AU" dirty="0"/>
          </a:p>
        </p:txBody>
      </p:sp>
    </p:spTree>
    <p:extLst>
      <p:ext uri="{BB962C8B-B14F-4D97-AF65-F5344CB8AC3E}">
        <p14:creationId xmlns:p14="http://schemas.microsoft.com/office/powerpoint/2010/main" val="291752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16</a:t>
            </a:fld>
            <a:endParaRPr lang="en-AU" dirty="0"/>
          </a:p>
        </p:txBody>
      </p:sp>
    </p:spTree>
    <p:extLst>
      <p:ext uri="{BB962C8B-B14F-4D97-AF65-F5344CB8AC3E}">
        <p14:creationId xmlns:p14="http://schemas.microsoft.com/office/powerpoint/2010/main" val="3445320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17</a:t>
            </a:fld>
            <a:endParaRPr lang="en-AU" dirty="0"/>
          </a:p>
        </p:txBody>
      </p:sp>
    </p:spTree>
    <p:extLst>
      <p:ext uri="{BB962C8B-B14F-4D97-AF65-F5344CB8AC3E}">
        <p14:creationId xmlns:p14="http://schemas.microsoft.com/office/powerpoint/2010/main" val="4213826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18</a:t>
            </a:fld>
            <a:endParaRPr lang="en-AU" dirty="0"/>
          </a:p>
        </p:txBody>
      </p:sp>
    </p:spTree>
    <p:extLst>
      <p:ext uri="{BB962C8B-B14F-4D97-AF65-F5344CB8AC3E}">
        <p14:creationId xmlns:p14="http://schemas.microsoft.com/office/powerpoint/2010/main" val="93496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19</a:t>
            </a:fld>
            <a:endParaRPr lang="en-AU" dirty="0"/>
          </a:p>
        </p:txBody>
      </p:sp>
    </p:spTree>
    <p:extLst>
      <p:ext uri="{BB962C8B-B14F-4D97-AF65-F5344CB8AC3E}">
        <p14:creationId xmlns:p14="http://schemas.microsoft.com/office/powerpoint/2010/main" val="306553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21</a:t>
            </a:fld>
            <a:endParaRPr lang="en-AU" dirty="0"/>
          </a:p>
        </p:txBody>
      </p:sp>
    </p:spTree>
    <p:extLst>
      <p:ext uri="{BB962C8B-B14F-4D97-AF65-F5344CB8AC3E}">
        <p14:creationId xmlns:p14="http://schemas.microsoft.com/office/powerpoint/2010/main" val="254134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5</a:t>
            </a:fld>
            <a:endParaRPr lang="en-AU" dirty="0"/>
          </a:p>
        </p:txBody>
      </p:sp>
    </p:spTree>
    <p:extLst>
      <p:ext uri="{BB962C8B-B14F-4D97-AF65-F5344CB8AC3E}">
        <p14:creationId xmlns:p14="http://schemas.microsoft.com/office/powerpoint/2010/main" val="201999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6</a:t>
            </a:fld>
            <a:endParaRPr lang="en-AU" dirty="0"/>
          </a:p>
        </p:txBody>
      </p:sp>
    </p:spTree>
    <p:extLst>
      <p:ext uri="{BB962C8B-B14F-4D97-AF65-F5344CB8AC3E}">
        <p14:creationId xmlns:p14="http://schemas.microsoft.com/office/powerpoint/2010/main" val="122312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AU" sz="1200" dirty="0">
                <a:latin typeface="PF DinText Pro" panose="02000506020000020004" pitchFamily="2" charset="0"/>
              </a:rPr>
              <a:t>(and implicitly those that are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PF DinText Pro" panose="02000506020000020004" pitchFamily="2" charset="0"/>
              </a:rPr>
              <a:t>3.</a:t>
            </a:r>
            <a:r>
              <a:rPr lang="en-AU" sz="1200" baseline="0" dirty="0">
                <a:latin typeface="PF DinText Pro" panose="02000506020000020004" pitchFamily="2" charset="0"/>
              </a:rPr>
              <a:t> </a:t>
            </a:r>
            <a:r>
              <a:rPr lang="en-AU" sz="1200" dirty="0">
                <a:latin typeface="PF DinText Pro" panose="02000506020000020004" pitchFamily="2" charset="0"/>
              </a:rPr>
              <a:t>(optimality of decision making, or optimal exercise if embedded real options) </a:t>
            </a:r>
          </a:p>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7</a:t>
            </a:fld>
            <a:endParaRPr lang="en-AU" dirty="0"/>
          </a:p>
        </p:txBody>
      </p:sp>
    </p:spTree>
    <p:extLst>
      <p:ext uri="{BB962C8B-B14F-4D97-AF65-F5344CB8AC3E}">
        <p14:creationId xmlns:p14="http://schemas.microsoft.com/office/powerpoint/2010/main" val="296982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8</a:t>
            </a:fld>
            <a:endParaRPr lang="en-AU" dirty="0"/>
          </a:p>
        </p:txBody>
      </p:sp>
    </p:spTree>
    <p:extLst>
      <p:ext uri="{BB962C8B-B14F-4D97-AF65-F5344CB8AC3E}">
        <p14:creationId xmlns:p14="http://schemas.microsoft.com/office/powerpoint/2010/main" val="357889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A Way of Breaking Down Complicated Situations Down to Easier-to-Understand Scenarios</a:t>
            </a:r>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9</a:t>
            </a:fld>
            <a:endParaRPr lang="en-AU" dirty="0"/>
          </a:p>
        </p:txBody>
      </p:sp>
    </p:spTree>
    <p:extLst>
      <p:ext uri="{BB962C8B-B14F-4D97-AF65-F5344CB8AC3E}">
        <p14:creationId xmlns:p14="http://schemas.microsoft.com/office/powerpoint/2010/main" val="41351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10</a:t>
            </a:fld>
            <a:endParaRPr lang="en-AU" dirty="0"/>
          </a:p>
        </p:txBody>
      </p:sp>
    </p:spTree>
    <p:extLst>
      <p:ext uri="{BB962C8B-B14F-4D97-AF65-F5344CB8AC3E}">
        <p14:creationId xmlns:p14="http://schemas.microsoft.com/office/powerpoint/2010/main" val="239900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Disjunctive statement (A /\</a:t>
            </a:r>
            <a:r>
              <a:rPr lang="en-AU" baseline="0" dirty="0"/>
              <a:t> </a:t>
            </a:r>
            <a:r>
              <a:rPr lang="en-AU" dirty="0"/>
              <a:t>B) \/</a:t>
            </a:r>
            <a:r>
              <a:rPr lang="en-AU" baseline="0" dirty="0"/>
              <a:t> C or A/\B </a:t>
            </a:r>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11</a:t>
            </a:fld>
            <a:endParaRPr lang="en-AU" dirty="0"/>
          </a:p>
        </p:txBody>
      </p:sp>
    </p:spTree>
    <p:extLst>
      <p:ext uri="{BB962C8B-B14F-4D97-AF65-F5344CB8AC3E}">
        <p14:creationId xmlns:p14="http://schemas.microsoft.com/office/powerpoint/2010/main" val="224372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F11EBC7-69BE-4FD3-AA2A-06E9EFAA3CA6}" type="slidenum">
              <a:rPr lang="en-AU" smtClean="0"/>
              <a:t>12</a:t>
            </a:fld>
            <a:endParaRPr lang="en-AU" dirty="0"/>
          </a:p>
        </p:txBody>
      </p:sp>
    </p:spTree>
    <p:extLst>
      <p:ext uri="{BB962C8B-B14F-4D97-AF65-F5344CB8AC3E}">
        <p14:creationId xmlns:p14="http://schemas.microsoft.com/office/powerpoint/2010/main" val="216502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93F07-C362-4C10-9E5C-C71FE7843EDD}" type="datetime1">
              <a:rPr lang="en-AU" smtClean="0"/>
              <a:t>12/10/2016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a:t>
            </a:fld>
            <a:endParaRPr lang="en-A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8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DA210-DBAE-4371-AB1E-B9FE41428884}" type="datetime1">
              <a:rPr lang="en-AU" smtClean="0"/>
              <a:t>12/10/2016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44924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32273-0606-4339-B4B4-02B36C774CEC}" type="datetime1">
              <a:rPr lang="en-AU" smtClean="0"/>
              <a:t>12/10/2016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303864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A86FF-E356-477A-9791-FB961623A7BF}" type="datetime1">
              <a:rPr lang="en-AU" smtClean="0"/>
              <a:t>12/10/2016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16340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3DAC64-2A92-427D-AC37-CC41004E0AB7}" type="datetime1">
              <a:rPr lang="en-AU" smtClean="0"/>
              <a:t>12/10/2016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a:t>
            </a:fld>
            <a:endParaRPr lang="en-A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40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5893E6-2F24-444F-BDBC-E475FFCF1909}" type="datetime1">
              <a:rPr lang="en-AU" smtClean="0"/>
              <a:t>12/10/2016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40678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9C9CC-A679-40C6-819C-44692070B09D}" type="datetime1">
              <a:rPr lang="en-AU" smtClean="0"/>
              <a:t>12/10/2016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42598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1B48C-6A97-4433-8B5C-C6DF546C8622}" type="datetime1">
              <a:rPr lang="en-AU" smtClean="0"/>
              <a:t>12/10/2016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19842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9DEB79-D9CE-47FC-A922-1D79DD6B50FF}" type="datetime1">
              <a:rPr lang="en-AU" smtClean="0"/>
              <a:t>12/10/2016</a:t>
            </a:fld>
            <a:endParaRPr lang="en-AU"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dirty="0"/>
          </a:p>
        </p:txBody>
      </p:sp>
      <p:sp>
        <p:nvSpPr>
          <p:cNvPr id="9" name="Slide Number Placeholder 8"/>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381659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D54AA0-01D0-431F-8A2B-2297BB004F0C}" type="datetime1">
              <a:rPr lang="en-AU" smtClean="0"/>
              <a:t>12/10/2016</a:t>
            </a:fld>
            <a:endParaRPr lang="en-AU"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09B7D6-CEA5-4D25-83F7-772D2658FE6E}" type="slidenum">
              <a:rPr lang="en-AU" smtClean="0"/>
              <a:t>‹#›</a:t>
            </a:fld>
            <a:endParaRPr lang="en-AU" dirty="0"/>
          </a:p>
        </p:txBody>
      </p:sp>
    </p:spTree>
    <p:extLst>
      <p:ext uri="{BB962C8B-B14F-4D97-AF65-F5344CB8AC3E}">
        <p14:creationId xmlns:p14="http://schemas.microsoft.com/office/powerpoint/2010/main" val="73109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08A38B-026D-4141-97D9-1C27326AD9CA}" type="datetime1">
              <a:rPr lang="en-AU" smtClean="0"/>
              <a:t>12/10/2016</a:t>
            </a:fld>
            <a:endParaRPr lang="en-AU"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09B7D6-CEA5-4D25-83F7-772D2658FE6E}" type="slidenum">
              <a:rPr lang="en-AU" smtClean="0"/>
              <a:t>‹#›</a:t>
            </a:fld>
            <a:endParaRPr lang="en-AU" dirty="0"/>
          </a:p>
        </p:txBody>
      </p:sp>
    </p:spTree>
    <p:extLst>
      <p:ext uri="{BB962C8B-B14F-4D97-AF65-F5344CB8AC3E}">
        <p14:creationId xmlns:p14="http://schemas.microsoft.com/office/powerpoint/2010/main" val="1387589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0AF9B3-9911-4D7D-A091-308056069ADB}" type="datetime1">
              <a:rPr lang="en-AU" smtClean="0"/>
              <a:t>12/10/2016</a:t>
            </a:fld>
            <a:endParaRPr lang="en-AU"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09B7D6-CEA5-4D25-83F7-772D2658FE6E}" type="slidenum">
              <a:rPr lang="en-AU" smtClean="0"/>
              <a:t>‹#›</a:t>
            </a:fld>
            <a:endParaRPr lang="en-AU"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3466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e.unsw.edu.au/~billw/cs9414/notes/ml/06prop/id3/id3.html" TargetMode="External"/><Relationship Id="rId3" Type="http://schemas.openxmlformats.org/officeDocument/2006/relationships/hyperlink" Target="http://www2.cs.uregina.ca/~dbd/cs831/notes/ml/dtrees/4_dtrees1.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latin typeface="PF DinDisplay Pro Medium" panose="02000506000000020004" pitchFamily="2" charset="0"/>
              </a:rPr>
              <a:t>Decision Trees</a:t>
            </a:r>
          </a:p>
        </p:txBody>
      </p:sp>
    </p:spTree>
    <p:extLst>
      <p:ext uri="{BB962C8B-B14F-4D97-AF65-F5344CB8AC3E}">
        <p14:creationId xmlns:p14="http://schemas.microsoft.com/office/powerpoint/2010/main" val="283254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Appropriate Problems for Decision Tree Learning</a:t>
            </a:r>
          </a:p>
        </p:txBody>
      </p:sp>
      <p:sp>
        <p:nvSpPr>
          <p:cNvPr id="3" name="Content Placeholder 2"/>
          <p:cNvSpPr>
            <a:spLocks noGrp="1"/>
          </p:cNvSpPr>
          <p:nvPr>
            <p:ph idx="1"/>
          </p:nvPr>
        </p:nvSpPr>
        <p:spPr>
          <a:xfrm>
            <a:off x="1097280" y="1908312"/>
            <a:ext cx="10058400" cy="3960781"/>
          </a:xfrm>
        </p:spPr>
        <p:txBody>
          <a:bodyPr>
            <a:normAutofit/>
          </a:bodyPr>
          <a:lstStyle/>
          <a:p>
            <a:r>
              <a:rPr lang="en-AU" sz="2800" dirty="0">
                <a:latin typeface="PF DinText Pro" panose="02000506020000020004" pitchFamily="2" charset="0"/>
              </a:rPr>
              <a:t>Decision tree learning is generally best suited to problems with the following characteristics:</a:t>
            </a:r>
          </a:p>
          <a:p>
            <a:endParaRPr lang="en-AU" dirty="0">
              <a:latin typeface="PF DinText Pro" panose="02000506020000020004" pitchFamily="2" charset="0"/>
            </a:endParaRPr>
          </a:p>
          <a:p>
            <a:pPr marL="457200" indent="-457200">
              <a:buFont typeface="+mj-lt"/>
              <a:buAutoNum type="arabicPeriod"/>
            </a:pPr>
            <a:r>
              <a:rPr lang="en-AU" sz="2400" dirty="0">
                <a:latin typeface="PF DinText Pro" panose="02000506020000020004" pitchFamily="2" charset="0"/>
              </a:rPr>
              <a:t>Instances are represented by </a:t>
            </a:r>
            <a:r>
              <a:rPr lang="en-AU" sz="2400" b="1" dirty="0">
                <a:latin typeface="PF DinText Pro" panose="02000506020000020004" pitchFamily="2" charset="0"/>
              </a:rPr>
              <a:t>attribute-value pairs</a:t>
            </a:r>
            <a:r>
              <a:rPr lang="en-AU" sz="2400" dirty="0">
                <a:latin typeface="PF DinText Pro" panose="02000506020000020004" pitchFamily="2" charset="0"/>
              </a:rPr>
              <a:t>.</a:t>
            </a:r>
          </a:p>
          <a:p>
            <a:pPr lvl="1"/>
            <a:r>
              <a:rPr lang="en-AU" sz="2000" dirty="0">
                <a:latin typeface="PF DinText Pro" panose="02000506020000020004" pitchFamily="2" charset="0"/>
              </a:rPr>
              <a:t>There is a finite list of attributes (e.g. hair colour) and each instance stores a value for that attribute (e.g. blonde).</a:t>
            </a:r>
          </a:p>
          <a:p>
            <a:pPr lvl="1"/>
            <a:r>
              <a:rPr lang="en-AU" sz="2000" dirty="0">
                <a:latin typeface="PF DinText Pro" panose="02000506020000020004" pitchFamily="2" charset="0"/>
              </a:rPr>
              <a:t>When each attribute has a small number of distinct values (e.g. blonde, brown, red) it is easier for the decision tree to reach a useful solution.</a:t>
            </a:r>
          </a:p>
          <a:p>
            <a:pPr lvl="1"/>
            <a:r>
              <a:rPr lang="en-AU" sz="2000" dirty="0">
                <a:latin typeface="PF DinText Pro" panose="02000506020000020004" pitchFamily="2" charset="0"/>
              </a:rPr>
              <a:t>The algorithm can be extended to handle real-valued attributes (e.g. a floating point temperature)</a:t>
            </a:r>
          </a:p>
          <a:p>
            <a:pPr>
              <a:spcAft>
                <a:spcPts val="1200"/>
              </a:spcAft>
              <a:buFont typeface="Arial" panose="020B0604020202020204" pitchFamily="34" charset="0"/>
              <a:buChar char="•"/>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B923F981-49EC-4FA3-BE2E-13288E4D23C1}"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10</a:t>
            </a:fld>
            <a:endParaRPr lang="en-AU" dirty="0"/>
          </a:p>
        </p:txBody>
      </p:sp>
    </p:spTree>
    <p:extLst>
      <p:ext uri="{BB962C8B-B14F-4D97-AF65-F5344CB8AC3E}">
        <p14:creationId xmlns:p14="http://schemas.microsoft.com/office/powerpoint/2010/main" val="250965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03046"/>
          </a:xfrm>
        </p:spPr>
        <p:txBody>
          <a:bodyPr>
            <a:normAutofit/>
          </a:bodyPr>
          <a:lstStyle/>
          <a:p>
            <a:r>
              <a:rPr lang="en-AU" sz="3000" dirty="0">
                <a:latin typeface="PF DinDisplay Pro Medium" panose="02000506000000020004" pitchFamily="2" charset="0"/>
              </a:rPr>
              <a:t>Appropriate Problems for Decision Tree Learning – cntd.</a:t>
            </a:r>
          </a:p>
        </p:txBody>
      </p:sp>
      <p:sp>
        <p:nvSpPr>
          <p:cNvPr id="3" name="Content Placeholder 2"/>
          <p:cNvSpPr>
            <a:spLocks noGrp="1"/>
          </p:cNvSpPr>
          <p:nvPr>
            <p:ph idx="1"/>
          </p:nvPr>
        </p:nvSpPr>
        <p:spPr>
          <a:xfrm>
            <a:off x="1097280" y="1908312"/>
            <a:ext cx="10058400" cy="3960781"/>
          </a:xfrm>
        </p:spPr>
        <p:txBody>
          <a:bodyPr>
            <a:normAutofit/>
          </a:bodyPr>
          <a:lstStyle/>
          <a:p>
            <a:pPr marL="457200" indent="-457200">
              <a:buFont typeface="+mj-lt"/>
              <a:buAutoNum type="arabicPeriod" startAt="2"/>
            </a:pPr>
            <a:r>
              <a:rPr lang="en-AU" sz="2400" dirty="0">
                <a:latin typeface="PF DinText Pro" panose="02000506020000020004" pitchFamily="2" charset="0"/>
              </a:rPr>
              <a:t>The target function has </a:t>
            </a:r>
            <a:r>
              <a:rPr lang="en-AU" sz="2400" b="1" dirty="0">
                <a:latin typeface="PF DinText Pro" panose="02000506020000020004" pitchFamily="2" charset="0"/>
              </a:rPr>
              <a:t>discrete output values</a:t>
            </a:r>
            <a:r>
              <a:rPr lang="en-AU" sz="2400" dirty="0">
                <a:latin typeface="PF DinText Pro" panose="02000506020000020004" pitchFamily="2" charset="0"/>
              </a:rPr>
              <a:t>.</a:t>
            </a:r>
          </a:p>
          <a:p>
            <a:pPr lvl="1"/>
            <a:r>
              <a:rPr lang="en-AU" sz="2000" dirty="0">
                <a:latin typeface="PF DinText Pro" panose="02000506020000020004" pitchFamily="2" charset="0"/>
              </a:rPr>
              <a:t>A decision tree classifies each example as one of the output values.</a:t>
            </a:r>
          </a:p>
          <a:p>
            <a:pPr lvl="2"/>
            <a:r>
              <a:rPr lang="en-AU" sz="2000" i="1" dirty="0">
                <a:latin typeface="PF DinText Pro" panose="02000506020000020004" pitchFamily="2" charset="0"/>
              </a:rPr>
              <a:t>Simplest case exists when there are only two possible classes (</a:t>
            </a:r>
            <a:r>
              <a:rPr lang="en-AU" sz="2000" b="1" i="1" dirty="0">
                <a:latin typeface="PF DinText Pro" panose="02000506020000020004" pitchFamily="2" charset="0"/>
              </a:rPr>
              <a:t>Boolean classification</a:t>
            </a:r>
            <a:r>
              <a:rPr lang="en-AU" sz="2000" i="1" dirty="0">
                <a:latin typeface="PF DinText Pro" panose="02000506020000020004" pitchFamily="2" charset="0"/>
              </a:rPr>
              <a:t>).</a:t>
            </a:r>
          </a:p>
          <a:p>
            <a:pPr lvl="2"/>
            <a:r>
              <a:rPr lang="en-AU" sz="2000" i="1" dirty="0">
                <a:latin typeface="PF DinText Pro" panose="02000506020000020004" pitchFamily="2" charset="0"/>
              </a:rPr>
              <a:t>However, it is easy to extend the decision tree to produce a target function with more than two possible output values.</a:t>
            </a:r>
          </a:p>
          <a:p>
            <a:pPr lvl="1"/>
            <a:r>
              <a:rPr lang="en-AU" sz="2000" dirty="0">
                <a:latin typeface="PF DinText Pro" panose="02000506020000020004" pitchFamily="2" charset="0"/>
              </a:rPr>
              <a:t>Although it is less common, the algorithm can also be extended to produce a target function with real-valued outputs.</a:t>
            </a:r>
          </a:p>
          <a:p>
            <a:pPr marL="201168" lvl="1" indent="0">
              <a:buNone/>
            </a:pPr>
            <a:endParaRPr lang="en-AU" dirty="0">
              <a:latin typeface="PF DinText Pro" panose="02000506020000020004" pitchFamily="2" charset="0"/>
            </a:endParaRPr>
          </a:p>
          <a:p>
            <a:pPr marL="457200" indent="-457200">
              <a:buFont typeface="+mj-lt"/>
              <a:buAutoNum type="arabicPeriod" startAt="3"/>
            </a:pPr>
            <a:r>
              <a:rPr lang="en-AU" sz="2400" dirty="0">
                <a:latin typeface="PF DinText Pro" panose="02000506020000020004" pitchFamily="2" charset="0"/>
              </a:rPr>
              <a:t>Disjunctive descriptions may be required.</a:t>
            </a:r>
          </a:p>
          <a:p>
            <a:pPr lvl="1"/>
            <a:r>
              <a:rPr lang="en-AU" sz="2000" dirty="0">
                <a:latin typeface="PF DinText Pro" panose="02000506020000020004" pitchFamily="2" charset="0"/>
              </a:rPr>
              <a:t>Decision trees naturally represent disjunctive expressions.</a:t>
            </a:r>
          </a:p>
          <a:p>
            <a:pPr>
              <a:spcAft>
                <a:spcPts val="1200"/>
              </a:spcAft>
              <a:buFont typeface="Arial" panose="020B0604020202020204" pitchFamily="34" charset="0"/>
              <a:buChar char="•"/>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B1B794E3-7CB7-4C3D-9DEA-DF073E30219F}"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11</a:t>
            </a:fld>
            <a:endParaRPr lang="en-AU" dirty="0"/>
          </a:p>
        </p:txBody>
      </p:sp>
    </p:spTree>
    <p:extLst>
      <p:ext uri="{BB962C8B-B14F-4D97-AF65-F5344CB8AC3E}">
        <p14:creationId xmlns:p14="http://schemas.microsoft.com/office/powerpoint/2010/main" val="149111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000" dirty="0">
                <a:latin typeface="PF DinDisplay Pro Medium" panose="02000506000000020004" pitchFamily="2" charset="0"/>
              </a:rPr>
              <a:t>Appropriate Problems for Decision Tree Learning – cntd.</a:t>
            </a:r>
          </a:p>
        </p:txBody>
      </p:sp>
      <p:sp>
        <p:nvSpPr>
          <p:cNvPr id="3" name="Content Placeholder 2"/>
          <p:cNvSpPr>
            <a:spLocks noGrp="1"/>
          </p:cNvSpPr>
          <p:nvPr>
            <p:ph idx="1"/>
          </p:nvPr>
        </p:nvSpPr>
        <p:spPr>
          <a:xfrm>
            <a:off x="1097280" y="1908312"/>
            <a:ext cx="10058400" cy="3960781"/>
          </a:xfrm>
        </p:spPr>
        <p:txBody>
          <a:bodyPr>
            <a:normAutofit/>
          </a:bodyPr>
          <a:lstStyle/>
          <a:p>
            <a:pPr marL="457200" indent="-457200">
              <a:buFont typeface="+mj-lt"/>
              <a:buAutoNum type="arabicPeriod" startAt="4"/>
            </a:pPr>
            <a:r>
              <a:rPr lang="en-AU" sz="2400" dirty="0">
                <a:latin typeface="PF DinText Pro" panose="02000506020000020004" pitchFamily="2" charset="0"/>
              </a:rPr>
              <a:t>The training data may contain errors.</a:t>
            </a:r>
          </a:p>
          <a:p>
            <a:pPr lvl="1"/>
            <a:r>
              <a:rPr lang="en-AU" sz="2000" dirty="0">
                <a:latin typeface="PF DinText Pro" panose="02000506020000020004" pitchFamily="2" charset="0"/>
              </a:rPr>
              <a:t>Errors in the classification of examples, or in the attribute values describing those examples are handled well by decision trees.</a:t>
            </a:r>
          </a:p>
          <a:p>
            <a:pPr marL="201168" lvl="1" indent="0">
              <a:buNone/>
            </a:pPr>
            <a:endParaRPr lang="en-AU" sz="2000" dirty="0">
              <a:latin typeface="PF DinText Pro" panose="02000506020000020004" pitchFamily="2" charset="0"/>
            </a:endParaRPr>
          </a:p>
          <a:p>
            <a:pPr marL="457200" indent="-457200">
              <a:buFont typeface="+mj-lt"/>
              <a:buAutoNum type="arabicPeriod" startAt="5"/>
            </a:pPr>
            <a:r>
              <a:rPr lang="en-AU" sz="2400" dirty="0">
                <a:latin typeface="PF DinText Pro" panose="02000506020000020004" pitchFamily="2" charset="0"/>
              </a:rPr>
              <a:t>The training data may contain missing attribute values.</a:t>
            </a:r>
          </a:p>
          <a:p>
            <a:pPr lvl="1"/>
            <a:r>
              <a:rPr lang="en-AU" sz="2000" dirty="0">
                <a:latin typeface="PF DinText Pro" panose="02000506020000020004" pitchFamily="2" charset="0"/>
              </a:rPr>
              <a:t>Decision tree methods can be used even when some training examples have unknown values (e.g., humidity is known for only a fraction of the examples).</a:t>
            </a:r>
          </a:p>
          <a:p>
            <a:pPr marL="201168" lvl="1" indent="0">
              <a:buNone/>
            </a:pPr>
            <a:endParaRPr lang="en-AU" sz="2000" dirty="0">
              <a:latin typeface="PF DinText Pro" panose="02000506020000020004" pitchFamily="2" charset="0"/>
            </a:endParaRPr>
          </a:p>
          <a:p>
            <a:r>
              <a:rPr lang="en-AU" sz="2400" dirty="0">
                <a:latin typeface="PF DinText Pro" panose="02000506020000020004" pitchFamily="2" charset="0"/>
              </a:rPr>
              <a:t>After a decision tree learns classification rules, it can also be re-represented as a set of if-then rules in order to improve readability.</a:t>
            </a:r>
          </a:p>
          <a:p>
            <a:pPr>
              <a:spcAft>
                <a:spcPts val="1200"/>
              </a:spcAft>
              <a:buFont typeface="Arial" panose="020B0604020202020204" pitchFamily="34" charset="0"/>
              <a:buChar char="•"/>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1CE75776-346F-4EAA-B880-AD0738115677}"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12</a:t>
            </a:fld>
            <a:endParaRPr lang="en-AU" dirty="0"/>
          </a:p>
        </p:txBody>
      </p:sp>
    </p:spTree>
    <p:extLst>
      <p:ext uri="{BB962C8B-B14F-4D97-AF65-F5344CB8AC3E}">
        <p14:creationId xmlns:p14="http://schemas.microsoft.com/office/powerpoint/2010/main" val="311676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How does a decision tree work?</a:t>
            </a:r>
          </a:p>
        </p:txBody>
      </p:sp>
      <p:sp>
        <p:nvSpPr>
          <p:cNvPr id="3" name="Content Placeholder 2"/>
          <p:cNvSpPr>
            <a:spLocks noGrp="1"/>
          </p:cNvSpPr>
          <p:nvPr>
            <p:ph idx="1"/>
          </p:nvPr>
        </p:nvSpPr>
        <p:spPr>
          <a:xfrm>
            <a:off x="1097280" y="1737360"/>
            <a:ext cx="10058400" cy="4677508"/>
          </a:xfrm>
        </p:spPr>
        <p:txBody>
          <a:bodyPr>
            <a:normAutofit lnSpcReduction="10000"/>
          </a:bodyPr>
          <a:lstStyle/>
          <a:p>
            <a:pPr>
              <a:spcAft>
                <a:spcPts val="1200"/>
              </a:spcAft>
              <a:buFont typeface="Wingdings" panose="05000000000000000000" pitchFamily="2" charset="2"/>
              <a:buChar char="v"/>
            </a:pPr>
            <a:r>
              <a:rPr lang="en-AU" sz="2800" dirty="0">
                <a:latin typeface="PF DinText Pro" panose="02000506020000020004" pitchFamily="2" charset="0"/>
              </a:rPr>
              <a:t> </a:t>
            </a:r>
            <a:r>
              <a:rPr lang="en-AU" sz="2200" i="1" dirty="0">
                <a:latin typeface="PF DinText Pro" panose="02000506020000020004" pitchFamily="2" charset="0"/>
              </a:rPr>
              <a:t>"In general, decision trees represent a disjunction of conjunctions of constraints on the attribute-values of instances. Each path from the tree root to a leaf corresponds to a conjunction of attribute tests, and the tree itself to a disjunction of these conjunctions" </a:t>
            </a:r>
            <a:r>
              <a:rPr lang="en-AU" sz="1300" i="1" dirty="0">
                <a:latin typeface="PF DinText Pro" panose="02000506020000020004" pitchFamily="2" charset="0"/>
              </a:rPr>
              <a:t>(Mitchell, 1997, p.53).</a:t>
            </a:r>
          </a:p>
          <a:p>
            <a:pPr marL="514350" indent="-514350">
              <a:spcAft>
                <a:spcPts val="1200"/>
              </a:spcAft>
              <a:buFont typeface="+mj-lt"/>
              <a:buAutoNum type="arabicPeriod"/>
            </a:pPr>
            <a:r>
              <a:rPr lang="en-AU" sz="2800" dirty="0">
                <a:latin typeface="PF DinText Pro" panose="02000506020000020004" pitchFamily="2" charset="0"/>
              </a:rPr>
              <a:t>A decision tree classify instances by sorting them down the tree from the root to some leaf node, which provides the classification of the instance</a:t>
            </a:r>
          </a:p>
          <a:p>
            <a:pPr marL="514350" indent="-514350">
              <a:spcAft>
                <a:spcPts val="1200"/>
              </a:spcAft>
              <a:buFont typeface="+mj-lt"/>
              <a:buAutoNum type="arabicPeriod"/>
            </a:pPr>
            <a:r>
              <a:rPr lang="en-AU" sz="2800" dirty="0">
                <a:latin typeface="PF DinText Pro" panose="02000506020000020004" pitchFamily="2" charset="0"/>
              </a:rPr>
              <a:t>Each node in the tree specifies a test of some attribute of the instance</a:t>
            </a:r>
          </a:p>
          <a:p>
            <a:pPr marL="514350" indent="-514350">
              <a:spcAft>
                <a:spcPts val="1200"/>
              </a:spcAft>
              <a:buFont typeface="+mj-lt"/>
              <a:buAutoNum type="arabicPeriod"/>
            </a:pPr>
            <a:r>
              <a:rPr lang="en-AU" sz="2800" dirty="0">
                <a:latin typeface="PF DinText Pro" panose="02000506020000020004" pitchFamily="2" charset="0"/>
              </a:rPr>
              <a:t>Each branch descending from that node corresponds to one of the possible values for this attribute</a:t>
            </a:r>
          </a:p>
          <a:p>
            <a:pPr marL="514350" indent="-514350">
              <a:spcAft>
                <a:spcPts val="1200"/>
              </a:spcAft>
              <a:buFont typeface="+mj-lt"/>
              <a:buAutoNum type="arabicPeriod"/>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B44789F2-59D0-4482-B356-8FE3B58DCB1D}"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13</a:t>
            </a:fld>
            <a:endParaRPr lang="en-AU" dirty="0"/>
          </a:p>
        </p:txBody>
      </p:sp>
    </p:spTree>
    <p:extLst>
      <p:ext uri="{BB962C8B-B14F-4D97-AF65-F5344CB8AC3E}">
        <p14:creationId xmlns:p14="http://schemas.microsoft.com/office/powerpoint/2010/main" val="175590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4234"/>
          </a:xfrm>
        </p:spPr>
        <p:txBody>
          <a:bodyPr>
            <a:normAutofit/>
          </a:bodyPr>
          <a:lstStyle/>
          <a:p>
            <a:r>
              <a:rPr lang="en-AU" sz="3000" dirty="0">
                <a:latin typeface="PF DinDisplay Pro Medium" panose="02000506000000020004" pitchFamily="2" charset="0"/>
              </a:rPr>
              <a:t>How does a decision tree work? – Assigning values to nodes</a:t>
            </a:r>
          </a:p>
        </p:txBody>
      </p:sp>
      <p:sp>
        <p:nvSpPr>
          <p:cNvPr id="3" name="Content Placeholder 2"/>
          <p:cNvSpPr>
            <a:spLocks noGrp="1"/>
          </p:cNvSpPr>
          <p:nvPr>
            <p:ph idx="1"/>
          </p:nvPr>
        </p:nvSpPr>
        <p:spPr>
          <a:xfrm>
            <a:off x="1097280" y="1899137"/>
            <a:ext cx="10058400" cy="4445391"/>
          </a:xfrm>
        </p:spPr>
        <p:txBody>
          <a:bodyPr>
            <a:normAutofit/>
          </a:bodyPr>
          <a:lstStyle/>
          <a:p>
            <a:pPr marL="514350" indent="-514350">
              <a:spcAft>
                <a:spcPts val="1200"/>
              </a:spcAft>
              <a:buFont typeface="+mj-lt"/>
              <a:buAutoNum type="arabicPeriod"/>
            </a:pPr>
            <a:r>
              <a:rPr lang="en-AU" sz="2800" dirty="0">
                <a:latin typeface="PF DinText Pro" panose="02000506020000020004" pitchFamily="2" charset="0"/>
              </a:rPr>
              <a:t>An instance is classified by starting at the root node of the tree</a:t>
            </a:r>
          </a:p>
          <a:p>
            <a:pPr marL="514350" indent="-514350">
              <a:spcAft>
                <a:spcPts val="1200"/>
              </a:spcAft>
              <a:buFont typeface="+mj-lt"/>
              <a:buAutoNum type="arabicPeriod"/>
            </a:pPr>
            <a:endParaRPr lang="en-AU" sz="2800" dirty="0">
              <a:latin typeface="PF DinText Pro" panose="02000506020000020004" pitchFamily="2" charset="0"/>
            </a:endParaRPr>
          </a:p>
          <a:p>
            <a:pPr marL="514350" indent="-514350">
              <a:spcAft>
                <a:spcPts val="1200"/>
              </a:spcAft>
              <a:buFont typeface="+mj-lt"/>
              <a:buAutoNum type="arabicPeriod"/>
            </a:pPr>
            <a:r>
              <a:rPr lang="en-AU" sz="2800" dirty="0">
                <a:latin typeface="PF DinText Pro" panose="02000506020000020004" pitchFamily="2" charset="0"/>
              </a:rPr>
              <a:t>Testing the attribute specified by this node, then moves down the tree branch corresponding to the value of the attribute</a:t>
            </a:r>
          </a:p>
          <a:p>
            <a:pPr marL="514350" indent="-514350">
              <a:spcAft>
                <a:spcPts val="1200"/>
              </a:spcAft>
              <a:buFont typeface="+mj-lt"/>
              <a:buAutoNum type="arabicPeriod"/>
            </a:pPr>
            <a:endParaRPr lang="en-AU" sz="2800" dirty="0">
              <a:latin typeface="PF DinText Pro" panose="02000506020000020004" pitchFamily="2" charset="0"/>
            </a:endParaRPr>
          </a:p>
          <a:p>
            <a:pPr marL="514350" indent="-514350">
              <a:spcAft>
                <a:spcPts val="1200"/>
              </a:spcAft>
              <a:buFont typeface="+mj-lt"/>
              <a:buAutoNum type="arabicPeriod"/>
            </a:pPr>
            <a:r>
              <a:rPr lang="en-AU" sz="2800" dirty="0">
                <a:latin typeface="PF DinText Pro" panose="02000506020000020004" pitchFamily="2" charset="0"/>
              </a:rPr>
              <a:t>This process is repeated for the subtree node at every new node until it reaches the final output</a:t>
            </a:r>
          </a:p>
        </p:txBody>
      </p:sp>
      <p:sp>
        <p:nvSpPr>
          <p:cNvPr id="6" name="Date Placeholder 5"/>
          <p:cNvSpPr>
            <a:spLocks noGrp="1"/>
          </p:cNvSpPr>
          <p:nvPr>
            <p:ph type="dt" sz="half" idx="10"/>
          </p:nvPr>
        </p:nvSpPr>
        <p:spPr/>
        <p:txBody>
          <a:bodyPr/>
          <a:lstStyle/>
          <a:p>
            <a:fld id="{E1F6A9EC-F27E-45D9-8C94-590AD8EABDC2}" type="datetime1">
              <a:rPr lang="en-AU" smtClean="0"/>
              <a:t>12/10/2016</a:t>
            </a:fld>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14</a:t>
            </a:fld>
            <a:endParaRPr lang="en-AU" dirty="0"/>
          </a:p>
        </p:txBody>
      </p:sp>
    </p:spTree>
    <p:extLst>
      <p:ext uri="{BB962C8B-B14F-4D97-AF65-F5344CB8AC3E}">
        <p14:creationId xmlns:p14="http://schemas.microsoft.com/office/powerpoint/2010/main" val="242805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Notations Used in Decision Trees</a:t>
            </a:r>
          </a:p>
        </p:txBody>
      </p:sp>
      <p:sp>
        <p:nvSpPr>
          <p:cNvPr id="3" name="Content Placeholder 2"/>
          <p:cNvSpPr>
            <a:spLocks noGrp="1"/>
          </p:cNvSpPr>
          <p:nvPr>
            <p:ph idx="1"/>
          </p:nvPr>
        </p:nvSpPr>
        <p:spPr>
          <a:xfrm>
            <a:off x="3277772" y="1737360"/>
            <a:ext cx="7877908" cy="1160585"/>
          </a:xfrm>
        </p:spPr>
        <p:txBody>
          <a:bodyPr>
            <a:normAutofit lnSpcReduction="10000"/>
          </a:bodyPr>
          <a:lstStyle/>
          <a:p>
            <a:pPr marL="0" indent="0">
              <a:spcAft>
                <a:spcPts val="1200"/>
              </a:spcAft>
              <a:buNone/>
            </a:pPr>
            <a:endParaRPr lang="en-AU" sz="2800" dirty="0">
              <a:latin typeface="PF DinText Pro" panose="02000506020000020004" pitchFamily="2" charset="0"/>
            </a:endParaRPr>
          </a:p>
          <a:p>
            <a:pPr marL="0" indent="0">
              <a:spcAft>
                <a:spcPts val="1200"/>
              </a:spcAft>
              <a:buNone/>
            </a:pPr>
            <a:r>
              <a:rPr lang="en-AU" sz="2800" dirty="0">
                <a:latin typeface="PF DinText Pro" panose="02000506020000020004" pitchFamily="2" charset="0"/>
              </a:rPr>
              <a:t> </a:t>
            </a:r>
          </a:p>
        </p:txBody>
      </p:sp>
      <p:grpSp>
        <p:nvGrpSpPr>
          <p:cNvPr id="20" name="Group 19"/>
          <p:cNvGrpSpPr/>
          <p:nvPr/>
        </p:nvGrpSpPr>
        <p:grpSpPr>
          <a:xfrm>
            <a:off x="2391508" y="2110153"/>
            <a:ext cx="6457070" cy="3656817"/>
            <a:chOff x="1322363" y="2138289"/>
            <a:chExt cx="6457070" cy="3656817"/>
          </a:xfrm>
        </p:grpSpPr>
        <p:sp>
          <p:nvSpPr>
            <p:cNvPr id="4" name="Rectangle 3"/>
            <p:cNvSpPr/>
            <p:nvPr/>
          </p:nvSpPr>
          <p:spPr>
            <a:xfrm>
              <a:off x="1322363" y="2138289"/>
              <a:ext cx="1280160" cy="75965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1" name="Group 10"/>
            <p:cNvGrpSpPr/>
            <p:nvPr/>
          </p:nvGrpSpPr>
          <p:grpSpPr>
            <a:xfrm>
              <a:off x="3080825" y="2317652"/>
              <a:ext cx="4698608" cy="646331"/>
              <a:chOff x="3080825" y="2317652"/>
              <a:chExt cx="4698608" cy="646331"/>
            </a:xfrm>
          </p:grpSpPr>
          <p:sp>
            <p:nvSpPr>
              <p:cNvPr id="5" name="Arrow: Right 4"/>
              <p:cNvSpPr/>
              <p:nvPr/>
            </p:nvSpPr>
            <p:spPr>
              <a:xfrm>
                <a:off x="3080825" y="2405575"/>
                <a:ext cx="365760"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p:cNvSpPr txBox="1"/>
              <p:nvPr/>
            </p:nvSpPr>
            <p:spPr>
              <a:xfrm>
                <a:off x="3643532" y="2317652"/>
                <a:ext cx="4135901" cy="646331"/>
              </a:xfrm>
              <a:prstGeom prst="rect">
                <a:avLst/>
              </a:prstGeom>
              <a:noFill/>
            </p:spPr>
            <p:txBody>
              <a:bodyPr wrap="square" rtlCol="0">
                <a:spAutoFit/>
              </a:bodyPr>
              <a:lstStyle/>
              <a:p>
                <a:r>
                  <a:rPr lang="en-AU" dirty="0">
                    <a:latin typeface="PF DinText Pro" panose="02000506020000020004" pitchFamily="2" charset="0"/>
                  </a:rPr>
                  <a:t>A box -&gt; represents a ‘node’</a:t>
                </a:r>
              </a:p>
              <a:p>
                <a:r>
                  <a:rPr lang="en-AU" dirty="0">
                    <a:latin typeface="PF DinText Pro" panose="02000506020000020004" pitchFamily="2" charset="0"/>
                  </a:rPr>
                  <a:t>i.e. value of the attribute</a:t>
                </a:r>
              </a:p>
            </p:txBody>
          </p:sp>
        </p:grpSp>
        <p:cxnSp>
          <p:nvCxnSpPr>
            <p:cNvPr id="8" name="Straight Connector 7"/>
            <p:cNvCxnSpPr/>
            <p:nvPr/>
          </p:nvCxnSpPr>
          <p:spPr>
            <a:xfrm>
              <a:off x="1322363" y="3910818"/>
              <a:ext cx="128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080825" y="3632198"/>
              <a:ext cx="4698608" cy="646331"/>
              <a:chOff x="3080825" y="2317652"/>
              <a:chExt cx="4698608" cy="646331"/>
            </a:xfrm>
          </p:grpSpPr>
          <p:sp>
            <p:nvSpPr>
              <p:cNvPr id="14" name="Arrow: Right 13"/>
              <p:cNvSpPr/>
              <p:nvPr/>
            </p:nvSpPr>
            <p:spPr>
              <a:xfrm>
                <a:off x="3080825" y="2405575"/>
                <a:ext cx="365760"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p:cNvSpPr txBox="1"/>
              <p:nvPr/>
            </p:nvSpPr>
            <p:spPr>
              <a:xfrm>
                <a:off x="3643532" y="2317652"/>
                <a:ext cx="4135901" cy="646331"/>
              </a:xfrm>
              <a:prstGeom prst="rect">
                <a:avLst/>
              </a:prstGeom>
              <a:noFill/>
            </p:spPr>
            <p:txBody>
              <a:bodyPr wrap="square" rtlCol="0">
                <a:spAutoFit/>
              </a:bodyPr>
              <a:lstStyle/>
              <a:p>
                <a:r>
                  <a:rPr lang="en-AU" dirty="0">
                    <a:latin typeface="PF DinText Pro" panose="02000506020000020004" pitchFamily="2" charset="0"/>
                  </a:rPr>
                  <a:t>A line -&gt; connects outcomes to their choice or probability outcome</a:t>
                </a:r>
              </a:p>
            </p:txBody>
          </p:sp>
        </p:grpSp>
        <p:sp>
          <p:nvSpPr>
            <p:cNvPr id="16" name="Oval 15"/>
            <p:cNvSpPr/>
            <p:nvPr/>
          </p:nvSpPr>
          <p:spPr>
            <a:xfrm>
              <a:off x="1575582" y="5148775"/>
              <a:ext cx="604910" cy="61897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7" name="Group 16"/>
            <p:cNvGrpSpPr/>
            <p:nvPr/>
          </p:nvGrpSpPr>
          <p:grpSpPr>
            <a:xfrm>
              <a:off x="3080825" y="5148775"/>
              <a:ext cx="4698608" cy="646331"/>
              <a:chOff x="3080825" y="2317652"/>
              <a:chExt cx="4698608" cy="646331"/>
            </a:xfrm>
          </p:grpSpPr>
          <p:sp>
            <p:nvSpPr>
              <p:cNvPr id="18" name="Arrow: Right 17"/>
              <p:cNvSpPr/>
              <p:nvPr/>
            </p:nvSpPr>
            <p:spPr>
              <a:xfrm>
                <a:off x="3080825" y="2405575"/>
                <a:ext cx="365760"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TextBox 18"/>
              <p:cNvSpPr txBox="1"/>
              <p:nvPr/>
            </p:nvSpPr>
            <p:spPr>
              <a:xfrm>
                <a:off x="3643532" y="2317652"/>
                <a:ext cx="4135901" cy="646331"/>
              </a:xfrm>
              <a:prstGeom prst="rect">
                <a:avLst/>
              </a:prstGeom>
              <a:noFill/>
            </p:spPr>
            <p:txBody>
              <a:bodyPr wrap="square" rtlCol="0">
                <a:spAutoFit/>
              </a:bodyPr>
              <a:lstStyle/>
              <a:p>
                <a:r>
                  <a:rPr lang="en-AU" dirty="0">
                    <a:latin typeface="PF DinText Pro" panose="02000506020000020004" pitchFamily="2" charset="0"/>
                  </a:rPr>
                  <a:t>A circle -&gt; represents a probability of a outcome (</a:t>
                </a:r>
                <a:r>
                  <a:rPr lang="en-AU" i="1" dirty="0">
                    <a:latin typeface="PF DinText Pro" panose="02000506020000020004" pitchFamily="2" charset="0"/>
                  </a:rPr>
                  <a:t>This may or may not be used</a:t>
                </a:r>
                <a:r>
                  <a:rPr lang="en-AU" dirty="0">
                    <a:latin typeface="PF DinText Pro" panose="02000506020000020004" pitchFamily="2" charset="0"/>
                  </a:rPr>
                  <a:t>)</a:t>
                </a:r>
              </a:p>
            </p:txBody>
          </p:sp>
        </p:grpSp>
      </p:grpSp>
      <p:sp>
        <p:nvSpPr>
          <p:cNvPr id="21" name="Date Placeholder 20"/>
          <p:cNvSpPr>
            <a:spLocks noGrp="1"/>
          </p:cNvSpPr>
          <p:nvPr>
            <p:ph type="dt" sz="half" idx="10"/>
          </p:nvPr>
        </p:nvSpPr>
        <p:spPr/>
        <p:txBody>
          <a:bodyPr/>
          <a:lstStyle/>
          <a:p>
            <a:fld id="{3C4E3CB8-AE03-435E-8022-47DC4D083691}" type="datetime1">
              <a:rPr lang="en-AU" smtClean="0"/>
              <a:t>12/10/2016</a:t>
            </a:fld>
            <a:endParaRPr lang="en-AU" dirty="0"/>
          </a:p>
        </p:txBody>
      </p:sp>
      <p:sp>
        <p:nvSpPr>
          <p:cNvPr id="22" name="Slide Number Placeholder 21"/>
          <p:cNvSpPr>
            <a:spLocks noGrp="1"/>
          </p:cNvSpPr>
          <p:nvPr>
            <p:ph type="sldNum" sz="quarter" idx="12"/>
          </p:nvPr>
        </p:nvSpPr>
        <p:spPr/>
        <p:txBody>
          <a:bodyPr/>
          <a:lstStyle/>
          <a:p>
            <a:fld id="{C909B7D6-CEA5-4D25-83F7-772D2658FE6E}" type="slidenum">
              <a:rPr lang="en-AU" smtClean="0"/>
              <a:t>15</a:t>
            </a:fld>
            <a:endParaRPr lang="en-AU" dirty="0"/>
          </a:p>
        </p:txBody>
      </p:sp>
    </p:spTree>
    <p:extLst>
      <p:ext uri="{BB962C8B-B14F-4D97-AF65-F5344CB8AC3E}">
        <p14:creationId xmlns:p14="http://schemas.microsoft.com/office/powerpoint/2010/main" val="75262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5646"/>
            <a:ext cx="10058400" cy="1134234"/>
          </a:xfrm>
        </p:spPr>
        <p:txBody>
          <a:bodyPr>
            <a:noAutofit/>
          </a:bodyPr>
          <a:lstStyle/>
          <a:p>
            <a:r>
              <a:rPr lang="en-AU" dirty="0">
                <a:latin typeface="PF DinDisplay Pro Medium" panose="02000506000000020004" pitchFamily="2" charset="0"/>
              </a:rPr>
              <a:t>Simple Decision Tree Notation</a:t>
            </a:r>
          </a:p>
        </p:txBody>
      </p:sp>
      <p:sp>
        <p:nvSpPr>
          <p:cNvPr id="6" name="Date Placeholder 5"/>
          <p:cNvSpPr>
            <a:spLocks noGrp="1"/>
          </p:cNvSpPr>
          <p:nvPr>
            <p:ph type="dt" sz="half" idx="10"/>
          </p:nvPr>
        </p:nvSpPr>
        <p:spPr/>
        <p:txBody>
          <a:bodyPr/>
          <a:lstStyle/>
          <a:p>
            <a:fld id="{E1F6A9EC-F27E-45D9-8C94-590AD8EABDC2}" type="datetime1">
              <a:rPr lang="en-AU" smtClean="0"/>
              <a:t>12/10/2016</a:t>
            </a:fld>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16</a:t>
            </a:fld>
            <a:endParaRPr lang="en-AU" dirty="0"/>
          </a:p>
        </p:txBody>
      </p:sp>
      <p:grpSp>
        <p:nvGrpSpPr>
          <p:cNvPr id="31" name="Group 30"/>
          <p:cNvGrpSpPr/>
          <p:nvPr/>
        </p:nvGrpSpPr>
        <p:grpSpPr>
          <a:xfrm>
            <a:off x="3569551" y="1976778"/>
            <a:ext cx="4853353" cy="4196108"/>
            <a:chOff x="2876841" y="1997613"/>
            <a:chExt cx="4853353" cy="4196108"/>
          </a:xfrm>
        </p:grpSpPr>
        <p:sp>
          <p:nvSpPr>
            <p:cNvPr id="5" name="TextBox 4"/>
            <p:cNvSpPr txBox="1"/>
            <p:nvPr/>
          </p:nvSpPr>
          <p:spPr>
            <a:xfrm>
              <a:off x="4642338" y="1997613"/>
              <a:ext cx="1322363" cy="830997"/>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Root Node</a:t>
              </a:r>
            </a:p>
          </p:txBody>
        </p:sp>
        <p:sp>
          <p:nvSpPr>
            <p:cNvPr id="11" name="TextBox 10"/>
            <p:cNvSpPr txBox="1"/>
            <p:nvPr/>
          </p:nvSpPr>
          <p:spPr>
            <a:xfrm>
              <a:off x="6407831" y="3493477"/>
              <a:ext cx="1322363" cy="830997"/>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Leaf Node</a:t>
              </a:r>
            </a:p>
          </p:txBody>
        </p:sp>
        <p:sp>
          <p:nvSpPr>
            <p:cNvPr id="12" name="TextBox 11"/>
            <p:cNvSpPr txBox="1"/>
            <p:nvPr/>
          </p:nvSpPr>
          <p:spPr>
            <a:xfrm>
              <a:off x="2876842" y="3493478"/>
              <a:ext cx="1322363" cy="830997"/>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Leaf Node</a:t>
              </a:r>
            </a:p>
          </p:txBody>
        </p:sp>
        <p:cxnSp>
          <p:nvCxnSpPr>
            <p:cNvPr id="14" name="Straight Connector 13"/>
            <p:cNvCxnSpPr>
              <a:stCxn id="5" idx="2"/>
              <a:endCxn id="12" idx="0"/>
            </p:cNvCxnSpPr>
            <p:nvPr/>
          </p:nvCxnSpPr>
          <p:spPr>
            <a:xfrm flipH="1">
              <a:off x="3538024" y="2828610"/>
              <a:ext cx="1765496" cy="664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1" idx="0"/>
            </p:cNvCxnSpPr>
            <p:nvPr/>
          </p:nvCxnSpPr>
          <p:spPr>
            <a:xfrm>
              <a:off x="5303520" y="2828610"/>
              <a:ext cx="1765493" cy="664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76841" y="5270391"/>
              <a:ext cx="1322363" cy="923330"/>
            </a:xfrm>
            <a:prstGeom prst="rect">
              <a:avLst/>
            </a:prstGeom>
            <a:noFill/>
          </p:spPr>
          <p:txBody>
            <a:bodyPr wrap="square" rtlCol="0">
              <a:spAutoFit/>
            </a:bodyPr>
            <a:lstStyle/>
            <a:p>
              <a:pPr algn="ctr"/>
              <a:r>
                <a:rPr lang="en-AU" dirty="0">
                  <a:latin typeface="PF DinText Pro" panose="02000506020000020004" pitchFamily="2" charset="0"/>
                </a:rPr>
                <a:t>Set of possible answers</a:t>
              </a:r>
            </a:p>
          </p:txBody>
        </p:sp>
        <p:sp>
          <p:nvSpPr>
            <p:cNvPr id="19" name="TextBox 18"/>
            <p:cNvSpPr txBox="1"/>
            <p:nvPr/>
          </p:nvSpPr>
          <p:spPr>
            <a:xfrm>
              <a:off x="6407830" y="5270391"/>
              <a:ext cx="1322363" cy="923330"/>
            </a:xfrm>
            <a:prstGeom prst="rect">
              <a:avLst/>
            </a:prstGeom>
            <a:noFill/>
          </p:spPr>
          <p:txBody>
            <a:bodyPr wrap="square" rtlCol="0">
              <a:spAutoFit/>
            </a:bodyPr>
            <a:lstStyle/>
            <a:p>
              <a:pPr algn="ctr"/>
              <a:r>
                <a:rPr lang="en-AU" dirty="0">
                  <a:latin typeface="PF DinText Pro" panose="02000506020000020004" pitchFamily="2" charset="0"/>
                </a:rPr>
                <a:t>Set of possible answers</a:t>
              </a:r>
            </a:p>
          </p:txBody>
        </p:sp>
        <p:cxnSp>
          <p:nvCxnSpPr>
            <p:cNvPr id="21" name="Straight Arrow Connector 20"/>
            <p:cNvCxnSpPr>
              <a:stCxn id="12" idx="2"/>
              <a:endCxn id="18" idx="0"/>
            </p:cNvCxnSpPr>
            <p:nvPr/>
          </p:nvCxnSpPr>
          <p:spPr>
            <a:xfrm flipH="1">
              <a:off x="3538023" y="4324475"/>
              <a:ext cx="1" cy="945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9" idx="0"/>
            </p:cNvCxnSpPr>
            <p:nvPr/>
          </p:nvCxnSpPr>
          <p:spPr>
            <a:xfrm flipH="1">
              <a:off x="7069012" y="4324474"/>
              <a:ext cx="1" cy="945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2338" y="2976377"/>
              <a:ext cx="1322363" cy="369332"/>
            </a:xfrm>
            <a:prstGeom prst="rect">
              <a:avLst/>
            </a:prstGeom>
            <a:noFill/>
          </p:spPr>
          <p:txBody>
            <a:bodyPr wrap="square" rtlCol="0">
              <a:spAutoFit/>
            </a:bodyPr>
            <a:lstStyle/>
            <a:p>
              <a:pPr algn="ctr"/>
              <a:r>
                <a:rPr lang="en-AU" i="1" dirty="0">
                  <a:latin typeface="PF DinText Pro" panose="02000506020000020004" pitchFamily="2" charset="0"/>
                </a:rPr>
                <a:t>Branches</a:t>
              </a:r>
            </a:p>
          </p:txBody>
        </p:sp>
      </p:grpSp>
    </p:spTree>
    <p:extLst>
      <p:ext uri="{BB962C8B-B14F-4D97-AF65-F5344CB8AC3E}">
        <p14:creationId xmlns:p14="http://schemas.microsoft.com/office/powerpoint/2010/main" val="388593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55646"/>
            <a:ext cx="10058400" cy="904033"/>
          </a:xfrm>
        </p:spPr>
        <p:txBody>
          <a:bodyPr>
            <a:noAutofit/>
          </a:bodyPr>
          <a:lstStyle/>
          <a:p>
            <a:r>
              <a:rPr lang="en-AU" dirty="0">
                <a:latin typeface="PF DinDisplay Pro Medium" panose="02000506000000020004" pitchFamily="2" charset="0"/>
              </a:rPr>
              <a:t>Decision Tree Example 1 – Play Tennis</a:t>
            </a:r>
          </a:p>
        </p:txBody>
      </p:sp>
      <p:sp>
        <p:nvSpPr>
          <p:cNvPr id="6" name="Date Placeholder 5"/>
          <p:cNvSpPr>
            <a:spLocks noGrp="1"/>
          </p:cNvSpPr>
          <p:nvPr>
            <p:ph type="dt" sz="half" idx="10"/>
          </p:nvPr>
        </p:nvSpPr>
        <p:spPr/>
        <p:txBody>
          <a:bodyPr/>
          <a:lstStyle/>
          <a:p>
            <a:fld id="{E1F6A9EC-F27E-45D9-8C94-590AD8EABDC2}" type="datetime1">
              <a:rPr lang="en-AU" smtClean="0"/>
              <a:t>12/10/2016</a:t>
            </a:fld>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17</a:t>
            </a:fld>
            <a:endParaRPr lang="en-AU" dirty="0"/>
          </a:p>
        </p:txBody>
      </p:sp>
      <p:grpSp>
        <p:nvGrpSpPr>
          <p:cNvPr id="53" name="Group 52"/>
          <p:cNvGrpSpPr/>
          <p:nvPr/>
        </p:nvGrpSpPr>
        <p:grpSpPr>
          <a:xfrm>
            <a:off x="1357098" y="1976778"/>
            <a:ext cx="9369517" cy="3486024"/>
            <a:chOff x="1357098" y="1976778"/>
            <a:chExt cx="9369517" cy="3486024"/>
          </a:xfrm>
        </p:grpSpPr>
        <p:sp>
          <p:nvSpPr>
            <p:cNvPr id="5" name="TextBox 4"/>
            <p:cNvSpPr txBox="1"/>
            <p:nvPr/>
          </p:nvSpPr>
          <p:spPr>
            <a:xfrm>
              <a:off x="5335048" y="1976778"/>
              <a:ext cx="1322363" cy="461665"/>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Outlook</a:t>
              </a:r>
            </a:p>
          </p:txBody>
        </p:sp>
        <p:sp>
          <p:nvSpPr>
            <p:cNvPr id="11" name="TextBox 10"/>
            <p:cNvSpPr txBox="1"/>
            <p:nvPr/>
          </p:nvSpPr>
          <p:spPr>
            <a:xfrm>
              <a:off x="8497079" y="3456496"/>
              <a:ext cx="1322363" cy="461665"/>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Wind</a:t>
              </a:r>
            </a:p>
          </p:txBody>
        </p:sp>
        <p:sp>
          <p:nvSpPr>
            <p:cNvPr id="12" name="TextBox 11"/>
            <p:cNvSpPr txBox="1"/>
            <p:nvPr/>
          </p:nvSpPr>
          <p:spPr>
            <a:xfrm>
              <a:off x="2078377" y="3472642"/>
              <a:ext cx="1322363" cy="461665"/>
            </a:xfrm>
            <a:prstGeom prst="rect">
              <a:avLst/>
            </a:prstGeom>
            <a:noFill/>
            <a:ln>
              <a:solidFill>
                <a:schemeClr val="tx1"/>
              </a:solidFill>
            </a:ln>
          </p:spPr>
          <p:txBody>
            <a:bodyPr wrap="square" rtlCol="0">
              <a:spAutoFit/>
            </a:bodyPr>
            <a:lstStyle/>
            <a:p>
              <a:pPr algn="ctr"/>
              <a:r>
                <a:rPr lang="en-AU" sz="2400" dirty="0">
                  <a:latin typeface="PF DinText Pro" panose="02000506020000020004" pitchFamily="2" charset="0"/>
                </a:rPr>
                <a:t>Humidity</a:t>
              </a:r>
            </a:p>
          </p:txBody>
        </p:sp>
        <p:cxnSp>
          <p:nvCxnSpPr>
            <p:cNvPr id="14" name="Straight Connector 13"/>
            <p:cNvCxnSpPr>
              <a:stCxn id="5" idx="2"/>
              <a:endCxn id="12" idx="0"/>
            </p:cNvCxnSpPr>
            <p:nvPr/>
          </p:nvCxnSpPr>
          <p:spPr>
            <a:xfrm flipH="1">
              <a:off x="2739559" y="2438443"/>
              <a:ext cx="3256671" cy="1034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1" idx="0"/>
            </p:cNvCxnSpPr>
            <p:nvPr/>
          </p:nvCxnSpPr>
          <p:spPr>
            <a:xfrm>
              <a:off x="5996230" y="2438443"/>
              <a:ext cx="3162031" cy="1018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89196" y="5071809"/>
              <a:ext cx="1160709" cy="369332"/>
            </a:xfrm>
            <a:prstGeom prst="rect">
              <a:avLst/>
            </a:prstGeom>
            <a:noFill/>
          </p:spPr>
          <p:txBody>
            <a:bodyPr wrap="square" rtlCol="0">
              <a:spAutoFit/>
            </a:bodyPr>
            <a:lstStyle/>
            <a:p>
              <a:pPr algn="ctr"/>
              <a:r>
                <a:rPr lang="en-AU" dirty="0">
                  <a:latin typeface="PF DinText Pro" panose="02000506020000020004" pitchFamily="2" charset="0"/>
                </a:rPr>
                <a:t>Yes</a:t>
              </a:r>
            </a:p>
          </p:txBody>
        </p:sp>
        <p:sp>
          <p:nvSpPr>
            <p:cNvPr id="29" name="TextBox 28"/>
            <p:cNvSpPr txBox="1"/>
            <p:nvPr/>
          </p:nvSpPr>
          <p:spPr>
            <a:xfrm>
              <a:off x="7318593" y="285299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Rain</a:t>
              </a:r>
            </a:p>
          </p:txBody>
        </p:sp>
        <p:sp>
          <p:nvSpPr>
            <p:cNvPr id="30" name="TextBox 29"/>
            <p:cNvSpPr txBox="1"/>
            <p:nvPr/>
          </p:nvSpPr>
          <p:spPr>
            <a:xfrm>
              <a:off x="3223136" y="285299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Sunny</a:t>
              </a:r>
            </a:p>
          </p:txBody>
        </p:sp>
        <p:sp>
          <p:nvSpPr>
            <p:cNvPr id="32" name="TextBox 31"/>
            <p:cNvSpPr txBox="1"/>
            <p:nvPr/>
          </p:nvSpPr>
          <p:spPr>
            <a:xfrm>
              <a:off x="7769931" y="5034480"/>
              <a:ext cx="1160709" cy="369332"/>
            </a:xfrm>
            <a:prstGeom prst="rect">
              <a:avLst/>
            </a:prstGeom>
            <a:noFill/>
          </p:spPr>
          <p:txBody>
            <a:bodyPr wrap="square" rtlCol="0">
              <a:spAutoFit/>
            </a:bodyPr>
            <a:lstStyle/>
            <a:p>
              <a:pPr algn="ctr"/>
              <a:r>
                <a:rPr lang="en-AU" dirty="0">
                  <a:latin typeface="PF DinText Pro" panose="02000506020000020004" pitchFamily="2" charset="0"/>
                </a:rPr>
                <a:t>No</a:t>
              </a:r>
            </a:p>
          </p:txBody>
        </p:sp>
        <p:sp>
          <p:nvSpPr>
            <p:cNvPr id="33" name="TextBox 32"/>
            <p:cNvSpPr txBox="1"/>
            <p:nvPr/>
          </p:nvSpPr>
          <p:spPr>
            <a:xfrm>
              <a:off x="5415874" y="3518808"/>
              <a:ext cx="1160709" cy="369332"/>
            </a:xfrm>
            <a:prstGeom prst="rect">
              <a:avLst/>
            </a:prstGeom>
            <a:noFill/>
          </p:spPr>
          <p:txBody>
            <a:bodyPr wrap="square" rtlCol="0">
              <a:spAutoFit/>
            </a:bodyPr>
            <a:lstStyle/>
            <a:p>
              <a:pPr algn="ctr"/>
              <a:r>
                <a:rPr lang="en-AU" dirty="0">
                  <a:latin typeface="PF DinText Pro" panose="02000506020000020004" pitchFamily="2" charset="0"/>
                </a:rPr>
                <a:t>Yes</a:t>
              </a:r>
            </a:p>
          </p:txBody>
        </p:sp>
        <p:sp>
          <p:nvSpPr>
            <p:cNvPr id="34" name="TextBox 33"/>
            <p:cNvSpPr txBox="1"/>
            <p:nvPr/>
          </p:nvSpPr>
          <p:spPr>
            <a:xfrm>
              <a:off x="9565906" y="5034480"/>
              <a:ext cx="1160709" cy="369332"/>
            </a:xfrm>
            <a:prstGeom prst="rect">
              <a:avLst/>
            </a:prstGeom>
            <a:noFill/>
          </p:spPr>
          <p:txBody>
            <a:bodyPr wrap="square" rtlCol="0">
              <a:spAutoFit/>
            </a:bodyPr>
            <a:lstStyle/>
            <a:p>
              <a:pPr algn="ctr"/>
              <a:r>
                <a:rPr lang="en-AU" dirty="0">
                  <a:latin typeface="PF DinText Pro" panose="02000506020000020004" pitchFamily="2" charset="0"/>
                </a:rPr>
                <a:t>Yes</a:t>
              </a:r>
            </a:p>
          </p:txBody>
        </p:sp>
        <p:sp>
          <p:nvSpPr>
            <p:cNvPr id="35" name="TextBox 34"/>
            <p:cNvSpPr txBox="1"/>
            <p:nvPr/>
          </p:nvSpPr>
          <p:spPr>
            <a:xfrm>
              <a:off x="1357098" y="5093470"/>
              <a:ext cx="1160709" cy="369332"/>
            </a:xfrm>
            <a:prstGeom prst="rect">
              <a:avLst/>
            </a:prstGeom>
            <a:noFill/>
          </p:spPr>
          <p:txBody>
            <a:bodyPr wrap="square" rtlCol="0">
              <a:spAutoFit/>
            </a:bodyPr>
            <a:lstStyle/>
            <a:p>
              <a:pPr algn="ctr"/>
              <a:r>
                <a:rPr lang="en-AU" dirty="0">
                  <a:latin typeface="PF DinText Pro" panose="02000506020000020004" pitchFamily="2" charset="0"/>
                </a:rPr>
                <a:t>No</a:t>
              </a:r>
            </a:p>
          </p:txBody>
        </p:sp>
        <p:cxnSp>
          <p:nvCxnSpPr>
            <p:cNvPr id="36" name="Straight Connector 35"/>
            <p:cNvCxnSpPr>
              <a:stCxn id="5" idx="2"/>
              <a:endCxn id="33" idx="0"/>
            </p:cNvCxnSpPr>
            <p:nvPr/>
          </p:nvCxnSpPr>
          <p:spPr>
            <a:xfrm flipH="1">
              <a:off x="5996229" y="2438443"/>
              <a:ext cx="1" cy="108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5048" y="288736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Overcast</a:t>
              </a:r>
            </a:p>
          </p:txBody>
        </p:sp>
        <p:cxnSp>
          <p:nvCxnSpPr>
            <p:cNvPr id="39" name="Straight Connector 38"/>
            <p:cNvCxnSpPr>
              <a:stCxn id="12" idx="2"/>
              <a:endCxn id="35" idx="0"/>
            </p:cNvCxnSpPr>
            <p:nvPr/>
          </p:nvCxnSpPr>
          <p:spPr>
            <a:xfrm flipH="1">
              <a:off x="1937453" y="3934307"/>
              <a:ext cx="802106" cy="1159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2"/>
              <a:endCxn id="18" idx="0"/>
            </p:cNvCxnSpPr>
            <p:nvPr/>
          </p:nvCxnSpPr>
          <p:spPr>
            <a:xfrm>
              <a:off x="2739559" y="3934307"/>
              <a:ext cx="829992" cy="113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2"/>
              <a:endCxn id="32" idx="0"/>
            </p:cNvCxnSpPr>
            <p:nvPr/>
          </p:nvCxnSpPr>
          <p:spPr>
            <a:xfrm flipH="1">
              <a:off x="8350286" y="3918161"/>
              <a:ext cx="807975" cy="1116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2"/>
              <a:endCxn id="34" idx="0"/>
            </p:cNvCxnSpPr>
            <p:nvPr/>
          </p:nvCxnSpPr>
          <p:spPr>
            <a:xfrm>
              <a:off x="9158261" y="3918161"/>
              <a:ext cx="988000" cy="1116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158260" y="4388149"/>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Weak</a:t>
              </a:r>
            </a:p>
          </p:txBody>
        </p:sp>
        <p:sp>
          <p:nvSpPr>
            <p:cNvPr id="47" name="TextBox 46"/>
            <p:cNvSpPr txBox="1"/>
            <p:nvPr/>
          </p:nvSpPr>
          <p:spPr>
            <a:xfrm>
              <a:off x="7916725" y="4395972"/>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Strong</a:t>
              </a:r>
            </a:p>
          </p:txBody>
        </p:sp>
        <p:sp>
          <p:nvSpPr>
            <p:cNvPr id="48" name="TextBox 47"/>
            <p:cNvSpPr txBox="1"/>
            <p:nvPr/>
          </p:nvSpPr>
          <p:spPr>
            <a:xfrm>
              <a:off x="2631188" y="4395353"/>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Normal</a:t>
              </a:r>
            </a:p>
          </p:txBody>
        </p:sp>
        <p:sp>
          <p:nvSpPr>
            <p:cNvPr id="49" name="TextBox 48"/>
            <p:cNvSpPr txBox="1"/>
            <p:nvPr/>
          </p:nvSpPr>
          <p:spPr>
            <a:xfrm>
              <a:off x="1484542" y="4384522"/>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High</a:t>
              </a:r>
            </a:p>
          </p:txBody>
        </p:sp>
      </p:grpSp>
    </p:spTree>
    <p:extLst>
      <p:ext uri="{BB962C8B-B14F-4D97-AF65-F5344CB8AC3E}">
        <p14:creationId xmlns:p14="http://schemas.microsoft.com/office/powerpoint/2010/main" val="331565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4234"/>
          </a:xfrm>
        </p:spPr>
        <p:txBody>
          <a:bodyPr>
            <a:normAutofit/>
          </a:bodyPr>
          <a:lstStyle/>
          <a:p>
            <a:r>
              <a:rPr lang="en-AU" sz="3000" dirty="0">
                <a:latin typeface="PF DinDisplay Pro Medium" panose="02000506000000020004" pitchFamily="2" charset="0"/>
              </a:rPr>
              <a:t>Example 1 – Playing Tennis – cntd.</a:t>
            </a:r>
          </a:p>
        </p:txBody>
      </p:sp>
      <p:sp>
        <p:nvSpPr>
          <p:cNvPr id="3" name="Content Placeholder 2"/>
          <p:cNvSpPr>
            <a:spLocks noGrp="1"/>
          </p:cNvSpPr>
          <p:nvPr>
            <p:ph idx="1"/>
          </p:nvPr>
        </p:nvSpPr>
        <p:spPr>
          <a:xfrm>
            <a:off x="1097280" y="1899137"/>
            <a:ext cx="10058400" cy="4560648"/>
          </a:xfrm>
        </p:spPr>
        <p:txBody>
          <a:bodyPr>
            <a:normAutofit fontScale="85000" lnSpcReduction="20000"/>
          </a:bodyPr>
          <a:lstStyle/>
          <a:p>
            <a:pPr marL="514350" indent="-514350">
              <a:spcAft>
                <a:spcPts val="1200"/>
              </a:spcAft>
              <a:buFont typeface="+mj-lt"/>
              <a:buAutoNum type="arabicPeriod"/>
            </a:pPr>
            <a:r>
              <a:rPr lang="en-AU" sz="2800" dirty="0">
                <a:latin typeface="PF DinText Pro" panose="02000506020000020004" pitchFamily="2" charset="0"/>
              </a:rPr>
              <a:t>Will these conditions be suitable for tennis playing?</a:t>
            </a:r>
          </a:p>
          <a:p>
            <a:pPr marL="0" indent="0">
              <a:spcAft>
                <a:spcPts val="1200"/>
              </a:spcAft>
              <a:buNone/>
            </a:pPr>
            <a:r>
              <a:rPr lang="en-AU" sz="2400" i="1" dirty="0">
                <a:latin typeface="PF DinText Pro" panose="02000506020000020004" pitchFamily="2" charset="0"/>
              </a:rPr>
              <a:t> {Outlook = Sunny, Temperature = Hot, Humidity = High, Wind = Strong}</a:t>
            </a:r>
          </a:p>
          <a:p>
            <a:pPr marL="514350" indent="-514350">
              <a:spcAft>
                <a:spcPts val="1200"/>
              </a:spcAft>
              <a:buFont typeface="+mj-lt"/>
              <a:buAutoNum type="arabicPeriod"/>
            </a:pPr>
            <a:endParaRPr lang="en-AU" sz="2800" dirty="0">
              <a:latin typeface="PF DinText Pro" panose="02000506020000020004" pitchFamily="2" charset="0"/>
            </a:endParaRPr>
          </a:p>
          <a:p>
            <a:pPr marL="514350" indent="-514350">
              <a:spcAft>
                <a:spcPts val="1200"/>
              </a:spcAft>
              <a:buFont typeface="+mj-lt"/>
              <a:buAutoNum type="arabicPeriod" startAt="2"/>
            </a:pPr>
            <a:r>
              <a:rPr lang="en-AU" sz="2800" dirty="0">
                <a:latin typeface="PF DinText Pro" panose="02000506020000020004" pitchFamily="2" charset="0"/>
              </a:rPr>
              <a:t>Decision tree corresponds to the expression of disjunction of these conjunctions</a:t>
            </a:r>
          </a:p>
          <a:p>
            <a:pPr marL="0" indent="0">
              <a:spcAft>
                <a:spcPts val="1200"/>
              </a:spcAft>
              <a:buNone/>
            </a:pPr>
            <a:r>
              <a:rPr lang="en-AU" sz="2800" dirty="0">
                <a:latin typeface="PF DinText Pro" panose="02000506020000020004" pitchFamily="2" charset="0"/>
              </a:rPr>
              <a:t>	</a:t>
            </a:r>
            <a:r>
              <a:rPr lang="en-AU" sz="2800" i="1" dirty="0">
                <a:latin typeface="PF DinText Pro" panose="02000506020000020004" pitchFamily="2" charset="0"/>
              </a:rPr>
              <a:t>(Outlook = Sunny /\ Humidity = Normal)</a:t>
            </a:r>
          </a:p>
          <a:p>
            <a:pPr marL="0" indent="0">
              <a:spcAft>
                <a:spcPts val="1200"/>
              </a:spcAft>
              <a:buNone/>
            </a:pPr>
            <a:r>
              <a:rPr lang="en-AU" sz="2800" i="1" dirty="0">
                <a:latin typeface="PF DinText Pro" panose="02000506020000020004" pitchFamily="2" charset="0"/>
              </a:rPr>
              <a:t>	\/ 	   (Outlook = Overcast)</a:t>
            </a:r>
          </a:p>
          <a:p>
            <a:pPr marL="0" indent="0">
              <a:spcAft>
                <a:spcPts val="1200"/>
              </a:spcAft>
              <a:buNone/>
            </a:pPr>
            <a:r>
              <a:rPr lang="en-AU" sz="2800" i="1" dirty="0">
                <a:latin typeface="PF DinText Pro" panose="02000506020000020004" pitchFamily="2" charset="0"/>
              </a:rPr>
              <a:t>	\/     (Outlook = Rain /\ Wind = Weak)</a:t>
            </a:r>
          </a:p>
          <a:p>
            <a:pPr marL="0" indent="0">
              <a:spcAft>
                <a:spcPts val="1200"/>
              </a:spcAft>
              <a:buNone/>
            </a:pPr>
            <a:r>
              <a:rPr lang="en-AU" sz="2800" dirty="0">
                <a:latin typeface="PF DinText Pro" panose="02000506020000020004" pitchFamily="2" charset="0"/>
              </a:rPr>
              <a:t>	</a:t>
            </a:r>
          </a:p>
        </p:txBody>
      </p:sp>
      <p:sp>
        <p:nvSpPr>
          <p:cNvPr id="6" name="Date Placeholder 5"/>
          <p:cNvSpPr>
            <a:spLocks noGrp="1"/>
          </p:cNvSpPr>
          <p:nvPr>
            <p:ph type="dt" sz="half" idx="10"/>
          </p:nvPr>
        </p:nvSpPr>
        <p:spPr/>
        <p:txBody>
          <a:bodyPr/>
          <a:lstStyle/>
          <a:p>
            <a:fld id="{E1F6A9EC-F27E-45D9-8C94-590AD8EABDC2}" type="datetime1">
              <a:rPr lang="en-AU" smtClean="0"/>
              <a:t>12/10/2016</a:t>
            </a:fld>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18</a:t>
            </a:fld>
            <a:endParaRPr lang="en-AU" dirty="0"/>
          </a:p>
        </p:txBody>
      </p:sp>
    </p:spTree>
    <p:extLst>
      <p:ext uri="{BB962C8B-B14F-4D97-AF65-F5344CB8AC3E}">
        <p14:creationId xmlns:p14="http://schemas.microsoft.com/office/powerpoint/2010/main" val="199637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7612"/>
            <a:ext cx="10058400" cy="1322168"/>
          </a:xfrm>
        </p:spPr>
        <p:txBody>
          <a:bodyPr>
            <a:noAutofit/>
          </a:bodyPr>
          <a:lstStyle/>
          <a:p>
            <a:r>
              <a:rPr lang="en-AU" dirty="0">
                <a:latin typeface="PF DinDisplay Pro Medium" panose="02000506000000020004" pitchFamily="2" charset="0"/>
              </a:rPr>
              <a:t>Decision Tree Example 2 – Offering a personal loan</a:t>
            </a:r>
          </a:p>
        </p:txBody>
      </p:sp>
      <p:sp>
        <p:nvSpPr>
          <p:cNvPr id="6" name="Date Placeholder 5"/>
          <p:cNvSpPr>
            <a:spLocks noGrp="1"/>
          </p:cNvSpPr>
          <p:nvPr>
            <p:ph type="dt" sz="half" idx="10"/>
          </p:nvPr>
        </p:nvSpPr>
        <p:spPr/>
        <p:txBody>
          <a:bodyPr/>
          <a:lstStyle/>
          <a:p>
            <a:fld id="{E1F6A9EC-F27E-45D9-8C94-590AD8EABDC2}" type="datetime1">
              <a:rPr lang="en-AU" smtClean="0"/>
              <a:t>12/10/2016</a:t>
            </a:fld>
            <a:endParaRPr lang="en-AU" dirty="0"/>
          </a:p>
        </p:txBody>
      </p:sp>
      <p:sp>
        <p:nvSpPr>
          <p:cNvPr id="7" name="Slide Number Placeholder 6"/>
          <p:cNvSpPr>
            <a:spLocks noGrp="1"/>
          </p:cNvSpPr>
          <p:nvPr>
            <p:ph type="sldNum" sz="quarter" idx="12"/>
          </p:nvPr>
        </p:nvSpPr>
        <p:spPr/>
        <p:txBody>
          <a:bodyPr/>
          <a:lstStyle/>
          <a:p>
            <a:fld id="{C909B7D6-CEA5-4D25-83F7-772D2658FE6E}" type="slidenum">
              <a:rPr lang="en-AU" smtClean="0"/>
              <a:t>19</a:t>
            </a:fld>
            <a:endParaRPr lang="en-AU" dirty="0"/>
          </a:p>
        </p:txBody>
      </p:sp>
      <p:grpSp>
        <p:nvGrpSpPr>
          <p:cNvPr id="147" name="Group 146"/>
          <p:cNvGrpSpPr/>
          <p:nvPr/>
        </p:nvGrpSpPr>
        <p:grpSpPr>
          <a:xfrm>
            <a:off x="1357098" y="1833354"/>
            <a:ext cx="9369517" cy="4432127"/>
            <a:chOff x="1357098" y="1833354"/>
            <a:chExt cx="9369517" cy="4432127"/>
          </a:xfrm>
        </p:grpSpPr>
        <p:sp>
          <p:nvSpPr>
            <p:cNvPr id="5" name="TextBox 4"/>
            <p:cNvSpPr txBox="1"/>
            <p:nvPr/>
          </p:nvSpPr>
          <p:spPr>
            <a:xfrm>
              <a:off x="4369559" y="1833354"/>
              <a:ext cx="3182875" cy="707886"/>
            </a:xfrm>
            <a:prstGeom prst="rect">
              <a:avLst/>
            </a:prstGeom>
            <a:noFill/>
            <a:ln>
              <a:solidFill>
                <a:schemeClr val="tx1"/>
              </a:solidFill>
            </a:ln>
          </p:spPr>
          <p:txBody>
            <a:bodyPr wrap="square" rtlCol="0">
              <a:spAutoFit/>
            </a:bodyPr>
            <a:lstStyle/>
            <a:p>
              <a:pPr algn="ctr"/>
              <a:r>
                <a:rPr lang="en-AU" sz="2000" dirty="0">
                  <a:latin typeface="PF DinText Pro" panose="02000506020000020004" pitchFamily="2" charset="0"/>
                </a:rPr>
                <a:t>Income range of the applicant</a:t>
              </a:r>
            </a:p>
          </p:txBody>
        </p:sp>
        <p:sp>
          <p:nvSpPr>
            <p:cNvPr id="11" name="TextBox 10"/>
            <p:cNvSpPr txBox="1"/>
            <p:nvPr/>
          </p:nvSpPr>
          <p:spPr>
            <a:xfrm>
              <a:off x="7916725" y="3456496"/>
              <a:ext cx="2099472" cy="400110"/>
            </a:xfrm>
            <a:prstGeom prst="rect">
              <a:avLst/>
            </a:prstGeom>
            <a:noFill/>
            <a:ln>
              <a:solidFill>
                <a:schemeClr val="tx1"/>
              </a:solidFill>
            </a:ln>
          </p:spPr>
          <p:txBody>
            <a:bodyPr wrap="square" rtlCol="0">
              <a:spAutoFit/>
            </a:bodyPr>
            <a:lstStyle/>
            <a:p>
              <a:pPr algn="ctr"/>
              <a:r>
                <a:rPr lang="en-AU" sz="2000" dirty="0">
                  <a:latin typeface="PF DinText Pro" panose="02000506020000020004" pitchFamily="2" charset="0"/>
                </a:rPr>
                <a:t>Criminal record?</a:t>
              </a:r>
            </a:p>
          </p:txBody>
        </p:sp>
        <p:sp>
          <p:nvSpPr>
            <p:cNvPr id="12" name="TextBox 11"/>
            <p:cNvSpPr txBox="1"/>
            <p:nvPr/>
          </p:nvSpPr>
          <p:spPr>
            <a:xfrm>
              <a:off x="1674054" y="3529453"/>
              <a:ext cx="2034325" cy="400110"/>
            </a:xfrm>
            <a:prstGeom prst="rect">
              <a:avLst/>
            </a:prstGeom>
            <a:noFill/>
            <a:ln>
              <a:solidFill>
                <a:schemeClr val="tx1"/>
              </a:solidFill>
            </a:ln>
          </p:spPr>
          <p:txBody>
            <a:bodyPr wrap="square" rtlCol="0">
              <a:spAutoFit/>
            </a:bodyPr>
            <a:lstStyle/>
            <a:p>
              <a:pPr algn="ctr"/>
              <a:r>
                <a:rPr lang="en-AU" sz="2000" dirty="0">
                  <a:latin typeface="PF DinText Pro" panose="02000506020000020004" pitchFamily="2" charset="0"/>
                </a:rPr>
                <a:t>Criminal record?</a:t>
              </a:r>
            </a:p>
          </p:txBody>
        </p:sp>
        <p:cxnSp>
          <p:nvCxnSpPr>
            <p:cNvPr id="14" name="Straight Connector 13"/>
            <p:cNvCxnSpPr>
              <a:stCxn id="5" idx="2"/>
              <a:endCxn id="12" idx="0"/>
            </p:cNvCxnSpPr>
            <p:nvPr/>
          </p:nvCxnSpPr>
          <p:spPr>
            <a:xfrm flipH="1">
              <a:off x="2691217" y="2541240"/>
              <a:ext cx="3269780" cy="988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1" idx="0"/>
            </p:cNvCxnSpPr>
            <p:nvPr/>
          </p:nvCxnSpPr>
          <p:spPr>
            <a:xfrm>
              <a:off x="5960997" y="2541240"/>
              <a:ext cx="3005464" cy="91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89196" y="5071809"/>
              <a:ext cx="1160709" cy="369332"/>
            </a:xfrm>
            <a:prstGeom prst="rect">
              <a:avLst/>
            </a:prstGeom>
            <a:noFill/>
          </p:spPr>
          <p:txBody>
            <a:bodyPr wrap="square" rtlCol="0">
              <a:spAutoFit/>
            </a:bodyPr>
            <a:lstStyle/>
            <a:p>
              <a:pPr algn="ctr"/>
              <a:r>
                <a:rPr lang="en-AU" dirty="0">
                  <a:latin typeface="PF DinText Pro" panose="02000506020000020004" pitchFamily="2" charset="0"/>
                </a:rPr>
                <a:t>Loan</a:t>
              </a:r>
            </a:p>
          </p:txBody>
        </p:sp>
        <p:sp>
          <p:nvSpPr>
            <p:cNvPr id="29" name="TextBox 28"/>
            <p:cNvSpPr txBox="1"/>
            <p:nvPr/>
          </p:nvSpPr>
          <p:spPr>
            <a:xfrm>
              <a:off x="7318593" y="285299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&gt;$70K</a:t>
              </a:r>
            </a:p>
          </p:txBody>
        </p:sp>
        <p:sp>
          <p:nvSpPr>
            <p:cNvPr id="30" name="TextBox 29"/>
            <p:cNvSpPr txBox="1"/>
            <p:nvPr/>
          </p:nvSpPr>
          <p:spPr>
            <a:xfrm>
              <a:off x="3260558" y="292405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&lt;$30K</a:t>
              </a:r>
            </a:p>
          </p:txBody>
        </p:sp>
        <p:sp>
          <p:nvSpPr>
            <p:cNvPr id="32" name="TextBox 31"/>
            <p:cNvSpPr txBox="1"/>
            <p:nvPr/>
          </p:nvSpPr>
          <p:spPr>
            <a:xfrm>
              <a:off x="7769931" y="5034480"/>
              <a:ext cx="1160709" cy="369332"/>
            </a:xfrm>
            <a:prstGeom prst="rect">
              <a:avLst/>
            </a:prstGeom>
            <a:noFill/>
          </p:spPr>
          <p:txBody>
            <a:bodyPr wrap="square" rtlCol="0">
              <a:spAutoFit/>
            </a:bodyPr>
            <a:lstStyle/>
            <a:p>
              <a:pPr algn="ctr"/>
              <a:r>
                <a:rPr lang="en-AU" dirty="0">
                  <a:latin typeface="PF DinText Pro" panose="02000506020000020004" pitchFamily="2" charset="0"/>
                </a:rPr>
                <a:t>Loan</a:t>
              </a:r>
            </a:p>
          </p:txBody>
        </p:sp>
        <p:sp>
          <p:nvSpPr>
            <p:cNvPr id="34" name="TextBox 33"/>
            <p:cNvSpPr txBox="1"/>
            <p:nvPr/>
          </p:nvSpPr>
          <p:spPr>
            <a:xfrm>
              <a:off x="9565906" y="5034480"/>
              <a:ext cx="1160709" cy="369332"/>
            </a:xfrm>
            <a:prstGeom prst="rect">
              <a:avLst/>
            </a:prstGeom>
            <a:noFill/>
          </p:spPr>
          <p:txBody>
            <a:bodyPr wrap="square" rtlCol="0">
              <a:spAutoFit/>
            </a:bodyPr>
            <a:lstStyle/>
            <a:p>
              <a:pPr algn="ctr"/>
              <a:r>
                <a:rPr lang="en-AU" dirty="0">
                  <a:latin typeface="PF DinText Pro" panose="02000506020000020004" pitchFamily="2" charset="0"/>
                </a:rPr>
                <a:t>No loan</a:t>
              </a:r>
            </a:p>
          </p:txBody>
        </p:sp>
        <p:sp>
          <p:nvSpPr>
            <p:cNvPr id="35" name="TextBox 34"/>
            <p:cNvSpPr txBox="1"/>
            <p:nvPr/>
          </p:nvSpPr>
          <p:spPr>
            <a:xfrm>
              <a:off x="1357098" y="5093470"/>
              <a:ext cx="1160709" cy="369332"/>
            </a:xfrm>
            <a:prstGeom prst="rect">
              <a:avLst/>
            </a:prstGeom>
            <a:noFill/>
          </p:spPr>
          <p:txBody>
            <a:bodyPr wrap="square" rtlCol="0">
              <a:spAutoFit/>
            </a:bodyPr>
            <a:lstStyle/>
            <a:p>
              <a:pPr algn="ctr"/>
              <a:r>
                <a:rPr lang="en-AU" dirty="0">
                  <a:latin typeface="PF DinText Pro" panose="02000506020000020004" pitchFamily="2" charset="0"/>
                </a:rPr>
                <a:t>No loan</a:t>
              </a:r>
            </a:p>
          </p:txBody>
        </p:sp>
        <p:cxnSp>
          <p:nvCxnSpPr>
            <p:cNvPr id="36" name="Straight Connector 35"/>
            <p:cNvCxnSpPr>
              <a:stCxn id="5" idx="2"/>
              <a:endCxn id="28" idx="0"/>
            </p:cNvCxnSpPr>
            <p:nvPr/>
          </p:nvCxnSpPr>
          <p:spPr>
            <a:xfrm flipH="1">
              <a:off x="5959919" y="2541240"/>
              <a:ext cx="1078" cy="996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5048" y="2887367"/>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$30K – 70K</a:t>
              </a:r>
            </a:p>
          </p:txBody>
        </p:sp>
        <p:cxnSp>
          <p:nvCxnSpPr>
            <p:cNvPr id="39" name="Straight Connector 38"/>
            <p:cNvCxnSpPr>
              <a:stCxn id="12" idx="2"/>
              <a:endCxn id="35" idx="0"/>
            </p:cNvCxnSpPr>
            <p:nvPr/>
          </p:nvCxnSpPr>
          <p:spPr>
            <a:xfrm flipH="1">
              <a:off x="1937453" y="3929563"/>
              <a:ext cx="753764" cy="116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2"/>
              <a:endCxn id="18" idx="0"/>
            </p:cNvCxnSpPr>
            <p:nvPr/>
          </p:nvCxnSpPr>
          <p:spPr>
            <a:xfrm>
              <a:off x="2691217" y="3929563"/>
              <a:ext cx="878334" cy="1142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2"/>
              <a:endCxn id="32" idx="0"/>
            </p:cNvCxnSpPr>
            <p:nvPr/>
          </p:nvCxnSpPr>
          <p:spPr>
            <a:xfrm flipH="1">
              <a:off x="8350286" y="3856606"/>
              <a:ext cx="616175" cy="117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2"/>
              <a:endCxn id="34" idx="0"/>
            </p:cNvCxnSpPr>
            <p:nvPr/>
          </p:nvCxnSpPr>
          <p:spPr>
            <a:xfrm>
              <a:off x="8966461" y="3856606"/>
              <a:ext cx="1179800" cy="117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046700" y="4345894"/>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Yes</a:t>
              </a:r>
            </a:p>
          </p:txBody>
        </p:sp>
        <p:sp>
          <p:nvSpPr>
            <p:cNvPr id="47" name="TextBox 46"/>
            <p:cNvSpPr txBox="1"/>
            <p:nvPr/>
          </p:nvSpPr>
          <p:spPr>
            <a:xfrm>
              <a:off x="7933720" y="4341045"/>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No</a:t>
              </a:r>
            </a:p>
          </p:txBody>
        </p:sp>
        <p:sp>
          <p:nvSpPr>
            <p:cNvPr id="48" name="TextBox 47"/>
            <p:cNvSpPr txBox="1"/>
            <p:nvPr/>
          </p:nvSpPr>
          <p:spPr>
            <a:xfrm>
              <a:off x="2631188" y="4395353"/>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No</a:t>
              </a:r>
            </a:p>
          </p:txBody>
        </p:sp>
        <p:sp>
          <p:nvSpPr>
            <p:cNvPr id="49" name="TextBox 48"/>
            <p:cNvSpPr txBox="1"/>
            <p:nvPr/>
          </p:nvSpPr>
          <p:spPr>
            <a:xfrm>
              <a:off x="1484542" y="4384522"/>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Yes</a:t>
              </a:r>
            </a:p>
          </p:txBody>
        </p:sp>
        <p:sp>
          <p:nvSpPr>
            <p:cNvPr id="28" name="TextBox 27"/>
            <p:cNvSpPr txBox="1"/>
            <p:nvPr/>
          </p:nvSpPr>
          <p:spPr>
            <a:xfrm>
              <a:off x="4705891" y="3537276"/>
              <a:ext cx="2508055" cy="400110"/>
            </a:xfrm>
            <a:prstGeom prst="rect">
              <a:avLst/>
            </a:prstGeom>
            <a:noFill/>
            <a:ln>
              <a:solidFill>
                <a:schemeClr val="tx1"/>
              </a:solidFill>
            </a:ln>
          </p:spPr>
          <p:txBody>
            <a:bodyPr wrap="square" rtlCol="0">
              <a:spAutoFit/>
            </a:bodyPr>
            <a:lstStyle/>
            <a:p>
              <a:pPr algn="ctr"/>
              <a:r>
                <a:rPr lang="en-AU" sz="2000" dirty="0">
                  <a:latin typeface="PF DinText Pro" panose="02000506020000020004" pitchFamily="2" charset="0"/>
                </a:rPr>
                <a:t>Years in present job?</a:t>
              </a:r>
            </a:p>
          </p:txBody>
        </p:sp>
        <p:sp>
          <p:nvSpPr>
            <p:cNvPr id="31" name="TextBox 30"/>
            <p:cNvSpPr txBox="1"/>
            <p:nvPr/>
          </p:nvSpPr>
          <p:spPr>
            <a:xfrm>
              <a:off x="3757022" y="4596144"/>
              <a:ext cx="1160709" cy="369332"/>
            </a:xfrm>
            <a:prstGeom prst="rect">
              <a:avLst/>
            </a:prstGeom>
            <a:noFill/>
          </p:spPr>
          <p:txBody>
            <a:bodyPr wrap="square" rtlCol="0">
              <a:spAutoFit/>
            </a:bodyPr>
            <a:lstStyle/>
            <a:p>
              <a:pPr algn="ctr"/>
              <a:r>
                <a:rPr lang="en-AU" dirty="0">
                  <a:latin typeface="PF DinText Pro" panose="02000506020000020004" pitchFamily="2" charset="0"/>
                </a:rPr>
                <a:t>No loan</a:t>
              </a:r>
            </a:p>
          </p:txBody>
        </p:sp>
        <p:sp>
          <p:nvSpPr>
            <p:cNvPr id="38" name="TextBox 37"/>
            <p:cNvSpPr txBox="1"/>
            <p:nvPr/>
          </p:nvSpPr>
          <p:spPr>
            <a:xfrm>
              <a:off x="7012047" y="4509279"/>
              <a:ext cx="1160709" cy="369332"/>
            </a:xfrm>
            <a:prstGeom prst="rect">
              <a:avLst/>
            </a:prstGeom>
            <a:noFill/>
          </p:spPr>
          <p:txBody>
            <a:bodyPr wrap="square" rtlCol="0">
              <a:spAutoFit/>
            </a:bodyPr>
            <a:lstStyle/>
            <a:p>
              <a:pPr algn="ctr"/>
              <a:r>
                <a:rPr lang="en-AU" dirty="0">
                  <a:latin typeface="PF DinText Pro" panose="02000506020000020004" pitchFamily="2" charset="0"/>
                </a:rPr>
                <a:t>Loan</a:t>
              </a:r>
            </a:p>
          </p:txBody>
        </p:sp>
        <p:cxnSp>
          <p:nvCxnSpPr>
            <p:cNvPr id="40" name="Straight Connector 39"/>
            <p:cNvCxnSpPr>
              <a:stCxn id="28" idx="2"/>
              <a:endCxn id="31" idx="0"/>
            </p:cNvCxnSpPr>
            <p:nvPr/>
          </p:nvCxnSpPr>
          <p:spPr>
            <a:xfrm flipH="1">
              <a:off x="4337377" y="3937386"/>
              <a:ext cx="1622542" cy="65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2"/>
              <a:endCxn id="38" idx="0"/>
            </p:cNvCxnSpPr>
            <p:nvPr/>
          </p:nvCxnSpPr>
          <p:spPr>
            <a:xfrm>
              <a:off x="5959919" y="3937386"/>
              <a:ext cx="1632483" cy="571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857417" y="4033297"/>
              <a:ext cx="709765" cy="369332"/>
            </a:xfrm>
            <a:prstGeom prst="rect">
              <a:avLst/>
            </a:prstGeom>
            <a:noFill/>
          </p:spPr>
          <p:txBody>
            <a:bodyPr wrap="square" rtlCol="0">
              <a:spAutoFit/>
            </a:bodyPr>
            <a:lstStyle/>
            <a:p>
              <a:pPr algn="ctr"/>
              <a:r>
                <a:rPr lang="en-AU" i="1" dirty="0">
                  <a:latin typeface="PF DinText Pro" panose="02000506020000020004" pitchFamily="2" charset="0"/>
                </a:rPr>
                <a:t>&gt;5</a:t>
              </a:r>
            </a:p>
          </p:txBody>
        </p:sp>
        <p:sp>
          <p:nvSpPr>
            <p:cNvPr id="50" name="TextBox 49"/>
            <p:cNvSpPr txBox="1"/>
            <p:nvPr/>
          </p:nvSpPr>
          <p:spPr>
            <a:xfrm>
              <a:off x="4569726" y="4094038"/>
              <a:ext cx="477416" cy="369332"/>
            </a:xfrm>
            <a:prstGeom prst="rect">
              <a:avLst/>
            </a:prstGeom>
            <a:noFill/>
          </p:spPr>
          <p:txBody>
            <a:bodyPr wrap="square" rtlCol="0">
              <a:spAutoFit/>
            </a:bodyPr>
            <a:lstStyle/>
            <a:p>
              <a:pPr algn="ctr"/>
              <a:r>
                <a:rPr lang="en-AU" i="1" dirty="0">
                  <a:latin typeface="PF DinText Pro" panose="02000506020000020004" pitchFamily="2" charset="0"/>
                </a:rPr>
                <a:t>&lt;1</a:t>
              </a:r>
            </a:p>
          </p:txBody>
        </p:sp>
        <p:cxnSp>
          <p:nvCxnSpPr>
            <p:cNvPr id="85" name="Straight Connector 84"/>
            <p:cNvCxnSpPr>
              <a:endCxn id="87" idx="0"/>
            </p:cNvCxnSpPr>
            <p:nvPr/>
          </p:nvCxnSpPr>
          <p:spPr>
            <a:xfrm flipH="1">
              <a:off x="5945249" y="3932577"/>
              <a:ext cx="470" cy="996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319769" y="4278704"/>
              <a:ext cx="1322363" cy="369332"/>
            </a:xfrm>
            <a:prstGeom prst="rect">
              <a:avLst/>
            </a:prstGeom>
            <a:solidFill>
              <a:schemeClr val="bg1"/>
            </a:solidFill>
          </p:spPr>
          <p:txBody>
            <a:bodyPr wrap="square" rtlCol="0">
              <a:spAutoFit/>
            </a:bodyPr>
            <a:lstStyle/>
            <a:p>
              <a:pPr algn="ctr"/>
              <a:r>
                <a:rPr lang="en-AU" i="1" dirty="0">
                  <a:latin typeface="PF DinText Pro" panose="02000506020000020004" pitchFamily="2" charset="0"/>
                </a:rPr>
                <a:t>1-5</a:t>
              </a:r>
            </a:p>
          </p:txBody>
        </p:sp>
        <p:sp>
          <p:nvSpPr>
            <p:cNvPr id="87" name="TextBox 86"/>
            <p:cNvSpPr txBox="1"/>
            <p:nvPr/>
          </p:nvSpPr>
          <p:spPr>
            <a:xfrm>
              <a:off x="4323316" y="4928613"/>
              <a:ext cx="3243866" cy="400110"/>
            </a:xfrm>
            <a:prstGeom prst="rect">
              <a:avLst/>
            </a:prstGeom>
            <a:noFill/>
            <a:ln>
              <a:solidFill>
                <a:schemeClr val="tx1"/>
              </a:solidFill>
            </a:ln>
          </p:spPr>
          <p:txBody>
            <a:bodyPr wrap="square" rtlCol="0">
              <a:spAutoFit/>
            </a:bodyPr>
            <a:lstStyle/>
            <a:p>
              <a:pPr algn="ctr"/>
              <a:r>
                <a:rPr lang="en-AU" sz="2000" dirty="0">
                  <a:latin typeface="PF DinText Pro" panose="02000506020000020004" pitchFamily="2" charset="0"/>
                </a:rPr>
                <a:t>Makes credit card payments?</a:t>
              </a:r>
            </a:p>
          </p:txBody>
        </p:sp>
        <p:sp>
          <p:nvSpPr>
            <p:cNvPr id="88" name="TextBox 87"/>
            <p:cNvSpPr txBox="1"/>
            <p:nvPr/>
          </p:nvSpPr>
          <p:spPr>
            <a:xfrm>
              <a:off x="4071477" y="5896149"/>
              <a:ext cx="1160709" cy="369332"/>
            </a:xfrm>
            <a:prstGeom prst="rect">
              <a:avLst/>
            </a:prstGeom>
            <a:noFill/>
          </p:spPr>
          <p:txBody>
            <a:bodyPr wrap="square" rtlCol="0">
              <a:spAutoFit/>
            </a:bodyPr>
            <a:lstStyle/>
            <a:p>
              <a:pPr algn="ctr"/>
              <a:r>
                <a:rPr lang="en-AU" dirty="0">
                  <a:latin typeface="PF DinText Pro" panose="02000506020000020004" pitchFamily="2" charset="0"/>
                </a:rPr>
                <a:t>Loan</a:t>
              </a:r>
            </a:p>
          </p:txBody>
        </p:sp>
        <p:sp>
          <p:nvSpPr>
            <p:cNvPr id="89" name="TextBox 88"/>
            <p:cNvSpPr txBox="1"/>
            <p:nvPr/>
          </p:nvSpPr>
          <p:spPr>
            <a:xfrm>
              <a:off x="6894975" y="5896149"/>
              <a:ext cx="1160709" cy="369332"/>
            </a:xfrm>
            <a:prstGeom prst="rect">
              <a:avLst/>
            </a:prstGeom>
            <a:noFill/>
          </p:spPr>
          <p:txBody>
            <a:bodyPr wrap="square" rtlCol="0">
              <a:spAutoFit/>
            </a:bodyPr>
            <a:lstStyle/>
            <a:p>
              <a:pPr algn="ctr"/>
              <a:r>
                <a:rPr lang="en-AU" dirty="0">
                  <a:latin typeface="PF DinText Pro" panose="02000506020000020004" pitchFamily="2" charset="0"/>
                </a:rPr>
                <a:t>No loan</a:t>
              </a:r>
            </a:p>
          </p:txBody>
        </p:sp>
        <p:cxnSp>
          <p:nvCxnSpPr>
            <p:cNvPr id="90" name="Straight Connector 89"/>
            <p:cNvCxnSpPr>
              <a:stCxn id="87" idx="2"/>
              <a:endCxn id="88" idx="0"/>
            </p:cNvCxnSpPr>
            <p:nvPr/>
          </p:nvCxnSpPr>
          <p:spPr>
            <a:xfrm flipH="1">
              <a:off x="4651832" y="5328723"/>
              <a:ext cx="1293417" cy="567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2"/>
              <a:endCxn id="89" idx="0"/>
            </p:cNvCxnSpPr>
            <p:nvPr/>
          </p:nvCxnSpPr>
          <p:spPr>
            <a:xfrm>
              <a:off x="5945249" y="5328723"/>
              <a:ext cx="1530081" cy="567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46193" y="5403812"/>
              <a:ext cx="1322363" cy="369332"/>
            </a:xfrm>
            <a:prstGeom prst="rect">
              <a:avLst/>
            </a:prstGeom>
            <a:noFill/>
          </p:spPr>
          <p:txBody>
            <a:bodyPr wrap="square" rtlCol="0">
              <a:spAutoFit/>
            </a:bodyPr>
            <a:lstStyle/>
            <a:p>
              <a:pPr algn="ctr"/>
              <a:r>
                <a:rPr lang="en-AU" i="1" dirty="0">
                  <a:latin typeface="PF DinText Pro" panose="02000506020000020004" pitchFamily="2" charset="0"/>
                </a:rPr>
                <a:t>No</a:t>
              </a:r>
            </a:p>
          </p:txBody>
        </p:sp>
        <p:sp>
          <p:nvSpPr>
            <p:cNvPr id="93" name="TextBox 92"/>
            <p:cNvSpPr txBox="1"/>
            <p:nvPr/>
          </p:nvSpPr>
          <p:spPr>
            <a:xfrm>
              <a:off x="4337376" y="5394043"/>
              <a:ext cx="1322363" cy="369332"/>
            </a:xfrm>
            <a:prstGeom prst="rect">
              <a:avLst/>
            </a:prstGeom>
            <a:noFill/>
          </p:spPr>
          <p:txBody>
            <a:bodyPr wrap="square" rtlCol="0">
              <a:spAutoFit/>
            </a:bodyPr>
            <a:lstStyle/>
            <a:p>
              <a:pPr algn="ctr"/>
              <a:r>
                <a:rPr lang="en-AU" i="1" dirty="0">
                  <a:latin typeface="PF DinText Pro" panose="02000506020000020004" pitchFamily="2" charset="0"/>
                </a:rPr>
                <a:t>Yes</a:t>
              </a:r>
            </a:p>
          </p:txBody>
        </p:sp>
      </p:grpSp>
    </p:spTree>
    <p:extLst>
      <p:ext uri="{BB962C8B-B14F-4D97-AF65-F5344CB8AC3E}">
        <p14:creationId xmlns:p14="http://schemas.microsoft.com/office/powerpoint/2010/main" val="43879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Learning Objectives</a:t>
            </a:r>
          </a:p>
        </p:txBody>
      </p:sp>
      <p:sp>
        <p:nvSpPr>
          <p:cNvPr id="3" name="Content Placeholder 2"/>
          <p:cNvSpPr>
            <a:spLocks noGrp="1"/>
          </p:cNvSpPr>
          <p:nvPr>
            <p:ph idx="1"/>
          </p:nvPr>
        </p:nvSpPr>
        <p:spPr>
          <a:xfrm>
            <a:off x="1097280" y="2186609"/>
            <a:ext cx="10058400" cy="3682484"/>
          </a:xfrm>
        </p:spPr>
        <p:txBody>
          <a:bodyPr>
            <a:normAutofit/>
          </a:bodyPr>
          <a:lstStyle/>
          <a:p>
            <a:pPr marL="0" indent="0">
              <a:spcAft>
                <a:spcPts val="600"/>
              </a:spcAft>
              <a:buNone/>
            </a:pPr>
            <a:r>
              <a:rPr lang="en-AU" sz="2800" dirty="0">
                <a:latin typeface="PF DinText Pro" panose="02000506020000020004" pitchFamily="2" charset="0"/>
              </a:rPr>
              <a:t> </a:t>
            </a:r>
            <a:r>
              <a:rPr lang="en-AU" sz="2800" dirty="0">
                <a:latin typeface="PF Din Text Cond Pro X Thin" panose="02000000000000000000" pitchFamily="2" charset="0"/>
              </a:rPr>
              <a:t>After this lesson, you will be able to:</a:t>
            </a:r>
            <a:endParaRPr lang="en-AU" sz="2800" dirty="0">
              <a:latin typeface="PF DinText Pro" panose="02000506020000020004" pitchFamily="2" charset="0"/>
            </a:endParaRPr>
          </a:p>
          <a:p>
            <a:pPr>
              <a:spcAft>
                <a:spcPts val="600"/>
              </a:spcAft>
              <a:buFont typeface="Arial" panose="020B0604020202020204" pitchFamily="34" charset="0"/>
              <a:buChar char="•"/>
            </a:pPr>
            <a:r>
              <a:rPr lang="en-AU" sz="2800" dirty="0">
                <a:latin typeface="PF DinText Pro" panose="02000506020000020004" pitchFamily="2" charset="0"/>
              </a:rPr>
              <a:t> Define decision tree</a:t>
            </a:r>
          </a:p>
          <a:p>
            <a:pPr>
              <a:spcAft>
                <a:spcPts val="600"/>
              </a:spcAft>
              <a:buFont typeface="Arial" panose="020B0604020202020204" pitchFamily="34" charset="0"/>
              <a:buChar char="•"/>
            </a:pPr>
            <a:r>
              <a:rPr lang="en-AU" sz="2800" dirty="0">
                <a:latin typeface="PF DinText Pro" panose="02000506020000020004" pitchFamily="2" charset="0"/>
              </a:rPr>
              <a:t> When to use a decision tree</a:t>
            </a:r>
          </a:p>
          <a:p>
            <a:pPr>
              <a:spcAft>
                <a:spcPts val="600"/>
              </a:spcAft>
              <a:buFont typeface="Arial" panose="020B0604020202020204" pitchFamily="34" charset="0"/>
              <a:buChar char="•"/>
            </a:pPr>
            <a:r>
              <a:rPr lang="en-AU" sz="2800" dirty="0">
                <a:latin typeface="PF DinText Pro" panose="02000506020000020004" pitchFamily="2" charset="0"/>
              </a:rPr>
              <a:t> How a decision tree functions</a:t>
            </a:r>
          </a:p>
          <a:p>
            <a:pPr>
              <a:spcAft>
                <a:spcPts val="600"/>
              </a:spcAft>
              <a:buFont typeface="Arial" panose="020B0604020202020204" pitchFamily="34" charset="0"/>
              <a:buChar char="•"/>
            </a:pPr>
            <a:r>
              <a:rPr lang="en-AU" sz="2800" dirty="0">
                <a:latin typeface="PF DinText Pro" panose="02000506020000020004" pitchFamily="2" charset="0"/>
              </a:rPr>
              <a:t> How to visually represent a decision tree</a:t>
            </a:r>
          </a:p>
          <a:p>
            <a:pPr marL="0" indent="0">
              <a:spcAft>
                <a:spcPts val="600"/>
              </a:spcAft>
              <a:buNone/>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95CBE2EA-CDE6-494A-AE67-DEA6E6E3882B}"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2</a:t>
            </a:fld>
            <a:endParaRPr lang="en-AU" dirty="0"/>
          </a:p>
        </p:txBody>
      </p:sp>
    </p:spTree>
    <p:extLst>
      <p:ext uri="{BB962C8B-B14F-4D97-AF65-F5344CB8AC3E}">
        <p14:creationId xmlns:p14="http://schemas.microsoft.com/office/powerpoint/2010/main" val="11810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1097280" y="2180492"/>
            <a:ext cx="10058400" cy="3688602"/>
          </a:xfrm>
        </p:spPr>
        <p:txBody>
          <a:bodyPr/>
          <a:lstStyle/>
          <a:p>
            <a:pPr>
              <a:buFont typeface="Arial" panose="020B0604020202020204" pitchFamily="34" charset="0"/>
              <a:buChar char="•"/>
            </a:pPr>
            <a:r>
              <a:rPr lang="en-AU" dirty="0">
                <a:latin typeface="PF DinText Pro" panose="02000506020000020004" pitchFamily="2" charset="0"/>
              </a:rPr>
              <a:t>  T. Mitchell, "Decision Tree Learning", in T. Mitchell, </a:t>
            </a:r>
            <a:r>
              <a:rPr lang="en-AU" i="1" dirty="0">
                <a:latin typeface="PF DinText Pro" panose="02000506020000020004" pitchFamily="2" charset="0"/>
              </a:rPr>
              <a:t>Machine Learning</a:t>
            </a:r>
            <a:r>
              <a:rPr lang="en-AU" dirty="0">
                <a:latin typeface="PF DinText Pro" panose="02000506020000020004" pitchFamily="2" charset="0"/>
              </a:rPr>
              <a:t>, The McGraw-Hill Companies, Inc., 1997, pp. 52-78.</a:t>
            </a:r>
          </a:p>
          <a:p>
            <a:pPr>
              <a:buFont typeface="Arial" panose="020B0604020202020204" pitchFamily="34" charset="0"/>
              <a:buChar char="•"/>
            </a:pPr>
            <a:r>
              <a:rPr lang="en-AU" dirty="0">
                <a:latin typeface="PF DinText Pro" panose="02000506020000020004" pitchFamily="2" charset="0"/>
              </a:rPr>
              <a:t>  UNSW CS9414 Artificial Intelligence (</a:t>
            </a:r>
            <a:r>
              <a:rPr lang="en-AU" dirty="0">
                <a:latin typeface="PF DinText Pro" panose="02000506020000020004" pitchFamily="2" charset="0"/>
                <a:hlinkClick r:id="rId2"/>
              </a:rPr>
              <a:t>http://www.cse.unsw.edu.au/~billw/cs9414/notes/ml/06prop/id3/id3.html</a:t>
            </a:r>
            <a:r>
              <a:rPr lang="en-AU" dirty="0">
                <a:latin typeface="PF DinText Pro" panose="02000506020000020004" pitchFamily="2" charset="0"/>
              </a:rPr>
              <a:t>)</a:t>
            </a:r>
          </a:p>
          <a:p>
            <a:pPr>
              <a:buFont typeface="Arial" panose="020B0604020202020204" pitchFamily="34" charset="0"/>
              <a:buChar char="•"/>
            </a:pPr>
            <a:r>
              <a:rPr lang="en-AU" dirty="0">
                <a:latin typeface="PF DinText Pro" panose="02000506020000020004" pitchFamily="2" charset="0"/>
              </a:rPr>
              <a:t> </a:t>
            </a:r>
            <a:r>
              <a:rPr lang="en-AU" dirty="0">
                <a:latin typeface="PF DinText Pro" panose="02000506020000020004" pitchFamily="2" charset="0"/>
                <a:hlinkClick r:id="rId3"/>
              </a:rPr>
              <a:t>http://www2.cs.uregina.ca/~dbd/cs831/notes/ml/dtrees/4_dtrees1.html</a:t>
            </a:r>
            <a:endParaRPr lang="en-AU" dirty="0">
              <a:latin typeface="PF DinText Pro" panose="02000506020000020004" pitchFamily="2" charset="0"/>
            </a:endParaRPr>
          </a:p>
          <a:p>
            <a:pPr>
              <a:buFont typeface="Arial" panose="020B0604020202020204" pitchFamily="34" charset="0"/>
              <a:buChar char="•"/>
            </a:pPr>
            <a:r>
              <a:rPr lang="en-AU" dirty="0">
                <a:latin typeface="PF DinText Pro" panose="02000506020000020004" pitchFamily="2" charset="0"/>
              </a:rPr>
              <a:t> Witten, Ian H., and Eibe Frank., “Knowledge representation” in </a:t>
            </a:r>
            <a:r>
              <a:rPr lang="en-AU" i="1" dirty="0">
                <a:latin typeface="PF DinText Pro" panose="02000506020000020004" pitchFamily="2" charset="0"/>
              </a:rPr>
              <a:t>Data Mining: Practical machine learning tools and techniques</a:t>
            </a:r>
            <a:r>
              <a:rPr lang="en-AU" dirty="0">
                <a:latin typeface="PF DinText Pro" panose="02000506020000020004" pitchFamily="2" charset="0"/>
              </a:rPr>
              <a:t>. Morgan Kaufmann, 2005. pp. 64-77</a:t>
            </a:r>
          </a:p>
          <a:p>
            <a:pPr>
              <a:buFont typeface="Arial" panose="020B0604020202020204" pitchFamily="34" charset="0"/>
              <a:buChar char="•"/>
            </a:pPr>
            <a:r>
              <a:rPr lang="en-AU" dirty="0">
                <a:latin typeface="PF DinText Pro" panose="02000506020000020004" pitchFamily="2" charset="0"/>
              </a:rPr>
              <a:t> http://www.patricklamle.com/Tutorials/Decision%20tree%20python/tuto_decision%20tree.html</a:t>
            </a:r>
          </a:p>
        </p:txBody>
      </p:sp>
      <p:sp>
        <p:nvSpPr>
          <p:cNvPr id="4" name="Date Placeholder 3"/>
          <p:cNvSpPr>
            <a:spLocks noGrp="1"/>
          </p:cNvSpPr>
          <p:nvPr>
            <p:ph type="dt" sz="half" idx="10"/>
          </p:nvPr>
        </p:nvSpPr>
        <p:spPr/>
        <p:txBody>
          <a:bodyPr/>
          <a:lstStyle/>
          <a:p>
            <a:fld id="{5B807944-A3D5-425D-9E66-75F2BC0E25C6}"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20</a:t>
            </a:fld>
            <a:endParaRPr lang="en-AU" dirty="0"/>
          </a:p>
        </p:txBody>
      </p:sp>
    </p:spTree>
    <p:extLst>
      <p:ext uri="{BB962C8B-B14F-4D97-AF65-F5344CB8AC3E}">
        <p14:creationId xmlns:p14="http://schemas.microsoft.com/office/powerpoint/2010/main" val="160353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Next steps…</a:t>
            </a:r>
          </a:p>
        </p:txBody>
      </p:sp>
      <p:sp>
        <p:nvSpPr>
          <p:cNvPr id="3" name="Content Placeholder 2"/>
          <p:cNvSpPr>
            <a:spLocks noGrp="1"/>
          </p:cNvSpPr>
          <p:nvPr>
            <p:ph idx="1"/>
          </p:nvPr>
        </p:nvSpPr>
        <p:spPr>
          <a:xfrm>
            <a:off x="1097280" y="2321169"/>
            <a:ext cx="10058400" cy="4093698"/>
          </a:xfrm>
        </p:spPr>
        <p:txBody>
          <a:bodyPr>
            <a:normAutofit/>
          </a:bodyPr>
          <a:lstStyle/>
          <a:p>
            <a:pPr marL="514350" indent="-514350">
              <a:spcAft>
                <a:spcPts val="1200"/>
              </a:spcAft>
              <a:buFont typeface="+mj-lt"/>
              <a:buAutoNum type="arabicPeriod"/>
            </a:pPr>
            <a:r>
              <a:rPr lang="en-AU" sz="2800" dirty="0">
                <a:latin typeface="PF DinText Pro" panose="02000506020000020004" pitchFamily="2" charset="0"/>
              </a:rPr>
              <a:t>What attribute is the best classifier?</a:t>
            </a:r>
          </a:p>
          <a:p>
            <a:pPr marL="806958" lvl="1" indent="-514350">
              <a:spcAft>
                <a:spcPts val="1200"/>
              </a:spcAft>
              <a:buFont typeface="Arial" panose="020B0604020202020204" pitchFamily="34" charset="0"/>
              <a:buChar char="•"/>
            </a:pPr>
            <a:r>
              <a:rPr lang="en-AU" sz="2600" dirty="0">
                <a:latin typeface="PF DinText Pro" panose="02000506020000020004" pitchFamily="2" charset="0"/>
              </a:rPr>
              <a:t>Entropy calculation</a:t>
            </a:r>
          </a:p>
          <a:p>
            <a:pPr marL="806958" lvl="1" indent="-514350">
              <a:spcAft>
                <a:spcPts val="1200"/>
              </a:spcAft>
              <a:buFont typeface="Arial" panose="020B0604020202020204" pitchFamily="34" charset="0"/>
              <a:buChar char="•"/>
            </a:pPr>
            <a:r>
              <a:rPr lang="en-AU" sz="2600" dirty="0">
                <a:latin typeface="PF DinText Pro" panose="02000506020000020004" pitchFamily="2" charset="0"/>
              </a:rPr>
              <a:t>Information gain</a:t>
            </a:r>
          </a:p>
          <a:p>
            <a:pPr marL="806958" lvl="1" indent="-514350">
              <a:spcAft>
                <a:spcPts val="1200"/>
              </a:spcAft>
              <a:buFont typeface="+mj-lt"/>
              <a:buAutoNum type="arabicPeriod"/>
            </a:pPr>
            <a:endParaRPr lang="en-AU" sz="2600" dirty="0">
              <a:latin typeface="PF DinText Pro" panose="02000506020000020004" pitchFamily="2" charset="0"/>
            </a:endParaRPr>
          </a:p>
          <a:p>
            <a:pPr marL="514350" indent="-514350">
              <a:spcAft>
                <a:spcPts val="1200"/>
              </a:spcAft>
              <a:buFont typeface="+mj-lt"/>
              <a:buAutoNum type="arabicPeriod"/>
            </a:pPr>
            <a:r>
              <a:rPr lang="en-AU" sz="2800" dirty="0">
                <a:latin typeface="PF DinText Pro" panose="02000506020000020004" pitchFamily="2" charset="0"/>
              </a:rPr>
              <a:t>Implementing a decision tree using python</a:t>
            </a:r>
          </a:p>
          <a:p>
            <a:pPr marL="806958" lvl="1" indent="-514350">
              <a:spcAft>
                <a:spcPts val="1200"/>
              </a:spcAft>
              <a:buFont typeface="Arial" panose="020B0604020202020204" pitchFamily="34" charset="0"/>
              <a:buChar char="•"/>
            </a:pPr>
            <a:endParaRPr lang="en-AU" sz="2600" dirty="0">
              <a:latin typeface="PF DinText Pro" panose="02000506020000020004" pitchFamily="2" charset="0"/>
            </a:endParaRPr>
          </a:p>
          <a:p>
            <a:pPr marL="806958" lvl="1" indent="-514350">
              <a:spcAft>
                <a:spcPts val="1200"/>
              </a:spcAft>
              <a:buFont typeface="+mj-lt"/>
              <a:buAutoNum type="arabicPeriod"/>
            </a:pPr>
            <a:endParaRPr lang="en-AU" sz="2600" dirty="0">
              <a:latin typeface="PF DinText Pro" panose="02000506020000020004" pitchFamily="2" charset="0"/>
            </a:endParaRPr>
          </a:p>
          <a:p>
            <a:pPr marL="514350" indent="-514350">
              <a:spcAft>
                <a:spcPts val="1200"/>
              </a:spcAft>
              <a:buFont typeface="+mj-lt"/>
              <a:buAutoNum type="arabicPeriod"/>
            </a:pPr>
            <a:endParaRPr lang="en-AU" sz="28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B44789F2-59D0-4482-B356-8FE3B58DCB1D}"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21</a:t>
            </a:fld>
            <a:endParaRPr lang="en-AU" dirty="0"/>
          </a:p>
        </p:txBody>
      </p:sp>
    </p:spTree>
    <p:extLst>
      <p:ext uri="{BB962C8B-B14F-4D97-AF65-F5344CB8AC3E}">
        <p14:creationId xmlns:p14="http://schemas.microsoft.com/office/powerpoint/2010/main" val="194943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Decision Tree: Definition</a:t>
            </a:r>
          </a:p>
        </p:txBody>
      </p:sp>
      <p:sp>
        <p:nvSpPr>
          <p:cNvPr id="3" name="Content Placeholder 2"/>
          <p:cNvSpPr>
            <a:spLocks noGrp="1"/>
          </p:cNvSpPr>
          <p:nvPr>
            <p:ph idx="1"/>
          </p:nvPr>
        </p:nvSpPr>
        <p:spPr>
          <a:xfrm>
            <a:off x="1097280" y="2345635"/>
            <a:ext cx="10058400" cy="3523458"/>
          </a:xfrm>
        </p:spPr>
        <p:txBody>
          <a:bodyPr>
            <a:normAutofit/>
          </a:bodyPr>
          <a:lstStyle/>
          <a:p>
            <a:pPr marL="0" indent="0" algn="just">
              <a:lnSpc>
                <a:spcPct val="100000"/>
              </a:lnSpc>
              <a:spcAft>
                <a:spcPts val="600"/>
              </a:spcAft>
              <a:buNone/>
            </a:pPr>
            <a:r>
              <a:rPr lang="en-AU" sz="2800" dirty="0">
                <a:latin typeface="PF DinText Pro" panose="02000506020000020004" pitchFamily="2" charset="0"/>
              </a:rPr>
              <a:t>A decision tree is a schematic, tree-shaped diagram used to determine a course of action or show a statistical probability. Each branch of the decision tree represents a possible decision, occurrence or reaction. The tree is structured to show how and why one choice may lead to the next, with the use of the branches indicating each option is mutually exclusive.</a:t>
            </a:r>
          </a:p>
        </p:txBody>
      </p:sp>
      <p:sp>
        <p:nvSpPr>
          <p:cNvPr id="4" name="Date Placeholder 3"/>
          <p:cNvSpPr>
            <a:spLocks noGrp="1"/>
          </p:cNvSpPr>
          <p:nvPr>
            <p:ph type="dt" sz="half" idx="10"/>
          </p:nvPr>
        </p:nvSpPr>
        <p:spPr/>
        <p:txBody>
          <a:bodyPr/>
          <a:lstStyle/>
          <a:p>
            <a:fld id="{A3AB2134-E43F-44AC-B13F-96728B526E74}"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3</a:t>
            </a:fld>
            <a:endParaRPr lang="en-AU" dirty="0"/>
          </a:p>
        </p:txBody>
      </p:sp>
    </p:spTree>
    <p:extLst>
      <p:ext uri="{BB962C8B-B14F-4D97-AF65-F5344CB8AC3E}">
        <p14:creationId xmlns:p14="http://schemas.microsoft.com/office/powerpoint/2010/main" val="154589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What is a Decision Tree?</a:t>
            </a:r>
          </a:p>
        </p:txBody>
      </p:sp>
      <p:sp>
        <p:nvSpPr>
          <p:cNvPr id="3" name="Content Placeholder 2"/>
          <p:cNvSpPr>
            <a:spLocks noGrp="1"/>
          </p:cNvSpPr>
          <p:nvPr>
            <p:ph idx="1"/>
          </p:nvPr>
        </p:nvSpPr>
        <p:spPr>
          <a:xfrm>
            <a:off x="1097280" y="2080591"/>
            <a:ext cx="10058400" cy="3788502"/>
          </a:xfrm>
        </p:spPr>
        <p:txBody>
          <a:bodyPr>
            <a:normAutofit/>
          </a:bodyPr>
          <a:lstStyle/>
          <a:p>
            <a:pPr>
              <a:spcAft>
                <a:spcPts val="1200"/>
              </a:spcAft>
              <a:buFont typeface="Arial" panose="020B0604020202020204" pitchFamily="34" charset="0"/>
              <a:buChar char="•"/>
            </a:pPr>
            <a:r>
              <a:rPr lang="en-AU" sz="2800" dirty="0">
                <a:latin typeface="PF DinText Pro" panose="02000506020000020004" pitchFamily="2" charset="0"/>
              </a:rPr>
              <a:t>  It’s called a tree -&gt; it starts with a single node and branches off to multiple leaves  </a:t>
            </a:r>
          </a:p>
          <a:p>
            <a:pPr>
              <a:spcAft>
                <a:spcPts val="1200"/>
              </a:spcAft>
              <a:buFont typeface="Arial" panose="020B0604020202020204" pitchFamily="34" charset="0"/>
              <a:buChar char="•"/>
            </a:pPr>
            <a:r>
              <a:rPr lang="en-AU" sz="2800" dirty="0">
                <a:latin typeface="PF DinText Pro" panose="02000506020000020004" pitchFamily="2" charset="0"/>
              </a:rPr>
              <a:t>  Decision tree is a graph that uses branching method to illustrate every possible outcome of a decision</a:t>
            </a:r>
          </a:p>
          <a:p>
            <a:pPr>
              <a:spcAft>
                <a:spcPts val="1200"/>
              </a:spcAft>
              <a:buFont typeface="Arial" panose="020B0604020202020204" pitchFamily="34" charset="0"/>
              <a:buChar char="•"/>
            </a:pPr>
            <a:r>
              <a:rPr lang="en-AU" sz="2800" dirty="0">
                <a:latin typeface="PF DinText Pro" panose="02000506020000020004" pitchFamily="2" charset="0"/>
              </a:rPr>
              <a:t>  Decision tree provides a divide and conquer approach to a problem of learning from a set of independent instances</a:t>
            </a:r>
          </a:p>
        </p:txBody>
      </p:sp>
      <p:sp>
        <p:nvSpPr>
          <p:cNvPr id="4" name="Date Placeholder 3"/>
          <p:cNvSpPr>
            <a:spLocks noGrp="1"/>
          </p:cNvSpPr>
          <p:nvPr>
            <p:ph type="dt" sz="half" idx="10"/>
          </p:nvPr>
        </p:nvSpPr>
        <p:spPr/>
        <p:txBody>
          <a:bodyPr/>
          <a:lstStyle/>
          <a:p>
            <a:fld id="{56584B44-632B-48D1-81DC-5F9F852B6A24}"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4</a:t>
            </a:fld>
            <a:endParaRPr lang="en-AU" dirty="0"/>
          </a:p>
        </p:txBody>
      </p:sp>
    </p:spTree>
    <p:extLst>
      <p:ext uri="{BB962C8B-B14F-4D97-AF65-F5344CB8AC3E}">
        <p14:creationId xmlns:p14="http://schemas.microsoft.com/office/powerpoint/2010/main" val="27347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Simple Decision Tree Example</a:t>
            </a:r>
          </a:p>
        </p:txBody>
      </p:sp>
      <p:grpSp>
        <p:nvGrpSpPr>
          <p:cNvPr id="36" name="Group 35"/>
          <p:cNvGrpSpPr/>
          <p:nvPr/>
        </p:nvGrpSpPr>
        <p:grpSpPr>
          <a:xfrm>
            <a:off x="3373901" y="2453221"/>
            <a:ext cx="4752534" cy="2435048"/>
            <a:chOff x="3359833" y="2602746"/>
            <a:chExt cx="4752534" cy="2435048"/>
          </a:xfrm>
        </p:grpSpPr>
        <p:grpSp>
          <p:nvGrpSpPr>
            <p:cNvPr id="23" name="Group 22"/>
            <p:cNvGrpSpPr/>
            <p:nvPr/>
          </p:nvGrpSpPr>
          <p:grpSpPr>
            <a:xfrm>
              <a:off x="3359833" y="2602746"/>
              <a:ext cx="4752534" cy="2435048"/>
              <a:chOff x="3303563" y="2166648"/>
              <a:chExt cx="4752534" cy="2435048"/>
            </a:xfrm>
          </p:grpSpPr>
          <p:sp>
            <p:nvSpPr>
              <p:cNvPr id="10" name="TextBox 9"/>
              <p:cNvSpPr txBox="1"/>
              <p:nvPr/>
            </p:nvSpPr>
            <p:spPr>
              <a:xfrm>
                <a:off x="3303563" y="3955365"/>
                <a:ext cx="1252024" cy="646331"/>
              </a:xfrm>
              <a:prstGeom prst="rect">
                <a:avLst/>
              </a:prstGeom>
              <a:noFill/>
              <a:ln>
                <a:solidFill>
                  <a:schemeClr val="tx1"/>
                </a:solidFill>
              </a:ln>
            </p:spPr>
            <p:txBody>
              <a:bodyPr wrap="square" rtlCol="0">
                <a:spAutoFit/>
              </a:bodyPr>
              <a:lstStyle/>
              <a:p>
                <a:pPr algn="ctr"/>
                <a:r>
                  <a:rPr lang="en-AU" dirty="0">
                    <a:latin typeface="PF DinText Pro" panose="02000506020000020004" pitchFamily="2" charset="0"/>
                  </a:rPr>
                  <a:t>Clean up the house</a:t>
                </a:r>
              </a:p>
            </p:txBody>
          </p:sp>
          <p:sp>
            <p:nvSpPr>
              <p:cNvPr id="11" name="TextBox 10"/>
              <p:cNvSpPr txBox="1"/>
              <p:nvPr/>
            </p:nvSpPr>
            <p:spPr>
              <a:xfrm>
                <a:off x="4797084" y="2166648"/>
                <a:ext cx="1858105" cy="923330"/>
              </a:xfrm>
              <a:prstGeom prst="rect">
                <a:avLst/>
              </a:prstGeom>
              <a:noFill/>
              <a:ln>
                <a:solidFill>
                  <a:schemeClr val="tx1"/>
                </a:solidFill>
              </a:ln>
            </p:spPr>
            <p:txBody>
              <a:bodyPr wrap="square" rtlCol="0">
                <a:spAutoFit/>
              </a:bodyPr>
              <a:lstStyle/>
              <a:p>
                <a:pPr algn="ctr"/>
                <a:r>
                  <a:rPr lang="en-AU" dirty="0">
                    <a:latin typeface="PF DinText Pro" panose="02000506020000020004" pitchFamily="2" charset="0"/>
                  </a:rPr>
                  <a:t>Parents coming to visit you for the weekend?</a:t>
                </a:r>
              </a:p>
            </p:txBody>
          </p:sp>
          <p:sp>
            <p:nvSpPr>
              <p:cNvPr id="12" name="TextBox 11"/>
              <p:cNvSpPr txBox="1"/>
              <p:nvPr/>
            </p:nvSpPr>
            <p:spPr>
              <a:xfrm>
                <a:off x="6804073" y="3955365"/>
                <a:ext cx="1252024" cy="646331"/>
              </a:xfrm>
              <a:prstGeom prst="rect">
                <a:avLst/>
              </a:prstGeom>
              <a:noFill/>
              <a:ln>
                <a:solidFill>
                  <a:schemeClr val="tx1"/>
                </a:solidFill>
              </a:ln>
            </p:spPr>
            <p:txBody>
              <a:bodyPr wrap="square" rtlCol="0">
                <a:spAutoFit/>
              </a:bodyPr>
              <a:lstStyle/>
              <a:p>
                <a:pPr algn="ctr"/>
                <a:r>
                  <a:rPr lang="en-AU" dirty="0">
                    <a:latin typeface="PF DinText Pro" panose="02000506020000020004" pitchFamily="2" charset="0"/>
                  </a:rPr>
                  <a:t>Go out with friends</a:t>
                </a:r>
              </a:p>
            </p:txBody>
          </p:sp>
          <p:cxnSp>
            <p:nvCxnSpPr>
              <p:cNvPr id="14" name="Straight Arrow Connector 13"/>
              <p:cNvCxnSpPr>
                <a:stCxn id="11" idx="2"/>
                <a:endCxn id="10" idx="0"/>
              </p:cNvCxnSpPr>
              <p:nvPr/>
            </p:nvCxnSpPr>
            <p:spPr>
              <a:xfrm flipH="1">
                <a:off x="3929575" y="3089978"/>
                <a:ext cx="1796562" cy="86538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2" idx="0"/>
              </p:cNvCxnSpPr>
              <p:nvPr/>
            </p:nvCxnSpPr>
            <p:spPr>
              <a:xfrm>
                <a:off x="5726137" y="3089978"/>
                <a:ext cx="1703948" cy="865387"/>
              </a:xfrm>
              <a:prstGeom prst="straightConnector1">
                <a:avLst/>
              </a:prstGeom>
              <a:ln>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206238" y="3863861"/>
              <a:ext cx="811238" cy="323165"/>
            </a:xfrm>
            <a:prstGeom prst="rect">
              <a:avLst/>
            </a:prstGeom>
            <a:noFill/>
          </p:spPr>
          <p:txBody>
            <a:bodyPr wrap="square" rtlCol="0">
              <a:spAutoFit/>
            </a:bodyPr>
            <a:lstStyle/>
            <a:p>
              <a:r>
                <a:rPr lang="en-AU" sz="1500" dirty="0">
                  <a:latin typeface="PF DinText Pro" panose="02000506020000020004" pitchFamily="2" charset="0"/>
                </a:rPr>
                <a:t>Yes</a:t>
              </a:r>
            </a:p>
          </p:txBody>
        </p:sp>
        <p:sp>
          <p:nvSpPr>
            <p:cNvPr id="25" name="TextBox 24"/>
            <p:cNvSpPr txBox="1"/>
            <p:nvPr/>
          </p:nvSpPr>
          <p:spPr>
            <a:xfrm>
              <a:off x="6814038" y="3845039"/>
              <a:ext cx="811238" cy="323165"/>
            </a:xfrm>
            <a:prstGeom prst="rect">
              <a:avLst/>
            </a:prstGeom>
            <a:noFill/>
          </p:spPr>
          <p:txBody>
            <a:bodyPr wrap="square" rtlCol="0">
              <a:spAutoFit/>
            </a:bodyPr>
            <a:lstStyle/>
            <a:p>
              <a:r>
                <a:rPr lang="en-AU" sz="1500" dirty="0">
                  <a:latin typeface="PF DinText Pro" panose="02000506020000020004" pitchFamily="2" charset="0"/>
                </a:rPr>
                <a:t>No</a:t>
              </a:r>
            </a:p>
          </p:txBody>
        </p:sp>
      </p:grpSp>
      <p:sp>
        <p:nvSpPr>
          <p:cNvPr id="34" name="Date Placeholder 33"/>
          <p:cNvSpPr>
            <a:spLocks noGrp="1"/>
          </p:cNvSpPr>
          <p:nvPr>
            <p:ph type="dt" sz="half" idx="10"/>
          </p:nvPr>
        </p:nvSpPr>
        <p:spPr/>
        <p:txBody>
          <a:bodyPr/>
          <a:lstStyle/>
          <a:p>
            <a:fld id="{0993557B-9100-422F-9502-CB8DB61326AD}" type="datetime1">
              <a:rPr lang="en-AU" smtClean="0"/>
              <a:t>12/10/2016</a:t>
            </a:fld>
            <a:endParaRPr lang="en-AU" dirty="0"/>
          </a:p>
        </p:txBody>
      </p:sp>
      <p:sp>
        <p:nvSpPr>
          <p:cNvPr id="35" name="Slide Number Placeholder 34"/>
          <p:cNvSpPr>
            <a:spLocks noGrp="1"/>
          </p:cNvSpPr>
          <p:nvPr>
            <p:ph type="sldNum" sz="quarter" idx="12"/>
          </p:nvPr>
        </p:nvSpPr>
        <p:spPr/>
        <p:txBody>
          <a:bodyPr/>
          <a:lstStyle/>
          <a:p>
            <a:fld id="{C909B7D6-CEA5-4D25-83F7-772D2658FE6E}" type="slidenum">
              <a:rPr lang="en-AU" smtClean="0"/>
              <a:t>5</a:t>
            </a:fld>
            <a:endParaRPr lang="en-AU" dirty="0"/>
          </a:p>
        </p:txBody>
      </p:sp>
      <p:sp>
        <p:nvSpPr>
          <p:cNvPr id="37" name="TextBox 36"/>
          <p:cNvSpPr txBox="1"/>
          <p:nvPr/>
        </p:nvSpPr>
        <p:spPr>
          <a:xfrm>
            <a:off x="682281" y="5604130"/>
            <a:ext cx="7019779" cy="369332"/>
          </a:xfrm>
          <a:prstGeom prst="rect">
            <a:avLst/>
          </a:prstGeom>
          <a:noFill/>
        </p:spPr>
        <p:txBody>
          <a:bodyPr wrap="square" rtlCol="0">
            <a:spAutoFit/>
          </a:bodyPr>
          <a:lstStyle/>
          <a:p>
            <a:r>
              <a:rPr lang="en-AU" dirty="0">
                <a:latin typeface="PF DinText Pro" panose="02000506020000020004" pitchFamily="2" charset="0"/>
              </a:rPr>
              <a:t>Can you give me one more example like this?</a:t>
            </a:r>
          </a:p>
        </p:txBody>
      </p:sp>
    </p:spTree>
    <p:extLst>
      <p:ext uri="{BB962C8B-B14F-4D97-AF65-F5344CB8AC3E}">
        <p14:creationId xmlns:p14="http://schemas.microsoft.com/office/powerpoint/2010/main" val="122025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Why use a Decision Tree?</a:t>
            </a:r>
          </a:p>
        </p:txBody>
      </p:sp>
      <p:sp>
        <p:nvSpPr>
          <p:cNvPr id="3" name="Content Placeholder 2"/>
          <p:cNvSpPr>
            <a:spLocks noGrp="1"/>
          </p:cNvSpPr>
          <p:nvPr>
            <p:ph idx="1"/>
          </p:nvPr>
        </p:nvSpPr>
        <p:spPr>
          <a:xfrm>
            <a:off x="1097280" y="2405575"/>
            <a:ext cx="10058400" cy="3463518"/>
          </a:xfrm>
        </p:spPr>
        <p:txBody>
          <a:bodyPr>
            <a:normAutofit/>
          </a:bodyPr>
          <a:lstStyle/>
          <a:p>
            <a:pPr>
              <a:spcAft>
                <a:spcPts val="1200"/>
              </a:spcAft>
              <a:buFont typeface="Arial" panose="020B0604020202020204" pitchFamily="34" charset="0"/>
              <a:buChar char="•"/>
            </a:pPr>
            <a:r>
              <a:rPr lang="en-AU" sz="2800" dirty="0">
                <a:latin typeface="PF DinText Pro" panose="02000506020000020004" pitchFamily="2" charset="0"/>
              </a:rPr>
              <a:t>  It’s graphical -&gt; helps to visualize what you’re thinking</a:t>
            </a:r>
          </a:p>
          <a:p>
            <a:pPr>
              <a:spcAft>
                <a:spcPts val="1200"/>
              </a:spcAft>
              <a:buFont typeface="Arial" panose="020B0604020202020204" pitchFamily="34" charset="0"/>
              <a:buChar char="•"/>
            </a:pPr>
            <a:r>
              <a:rPr lang="en-AU" sz="2800" dirty="0">
                <a:latin typeface="PF DinText Pro" panose="02000506020000020004" pitchFamily="2" charset="0"/>
              </a:rPr>
              <a:t>  Making a decision tree requires systematic, documented thought process</a:t>
            </a:r>
          </a:p>
          <a:p>
            <a:pPr>
              <a:spcAft>
                <a:spcPts val="1200"/>
              </a:spcAft>
              <a:buFont typeface="Arial" panose="020B0604020202020204" pitchFamily="34" charset="0"/>
              <a:buChar char="•"/>
            </a:pPr>
            <a:r>
              <a:rPr lang="en-AU" sz="2800" dirty="0">
                <a:latin typeface="PF DinText Pro" panose="02000506020000020004" pitchFamily="2" charset="0"/>
              </a:rPr>
              <a:t>  Decision trees helps the brainstorming process to identify more potential solutions</a:t>
            </a:r>
          </a:p>
          <a:p>
            <a:pPr marL="0" indent="0">
              <a:spcAft>
                <a:spcPts val="1200"/>
              </a:spcAft>
              <a:buNone/>
            </a:pPr>
            <a:endParaRPr lang="en-AU" sz="2800" dirty="0">
              <a:latin typeface="PF DinText Pro" panose="02000506020000020004" pitchFamily="2" charset="0"/>
            </a:endParaRPr>
          </a:p>
        </p:txBody>
      </p:sp>
      <p:sp>
        <p:nvSpPr>
          <p:cNvPr id="5" name="Date Placeholder 4"/>
          <p:cNvSpPr>
            <a:spLocks noGrp="1"/>
          </p:cNvSpPr>
          <p:nvPr>
            <p:ph type="dt" sz="half" idx="10"/>
          </p:nvPr>
        </p:nvSpPr>
        <p:spPr/>
        <p:txBody>
          <a:bodyPr/>
          <a:lstStyle/>
          <a:p>
            <a:fld id="{FD99A8B1-AD00-4D0D-8100-17DA8F08FBA6}" type="datetime1">
              <a:rPr lang="en-AU" smtClean="0"/>
              <a:t>12/10/2016</a:t>
            </a:fld>
            <a:endParaRPr lang="en-AU" dirty="0"/>
          </a:p>
        </p:txBody>
      </p:sp>
      <p:sp>
        <p:nvSpPr>
          <p:cNvPr id="6" name="Slide Number Placeholder 5"/>
          <p:cNvSpPr>
            <a:spLocks noGrp="1"/>
          </p:cNvSpPr>
          <p:nvPr>
            <p:ph type="sldNum" sz="quarter" idx="12"/>
          </p:nvPr>
        </p:nvSpPr>
        <p:spPr/>
        <p:txBody>
          <a:bodyPr/>
          <a:lstStyle/>
          <a:p>
            <a:fld id="{C909B7D6-CEA5-4D25-83F7-772D2658FE6E}" type="slidenum">
              <a:rPr lang="en-AU" smtClean="0"/>
              <a:t>6</a:t>
            </a:fld>
            <a:endParaRPr lang="en-AU" dirty="0"/>
          </a:p>
        </p:txBody>
      </p:sp>
    </p:spTree>
    <p:extLst>
      <p:ext uri="{BB962C8B-B14F-4D97-AF65-F5344CB8AC3E}">
        <p14:creationId xmlns:p14="http://schemas.microsoft.com/office/powerpoint/2010/main" val="168995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Why use a Decision Tree?</a:t>
            </a:r>
          </a:p>
        </p:txBody>
      </p:sp>
      <p:sp>
        <p:nvSpPr>
          <p:cNvPr id="3" name="Content Placeholder 2"/>
          <p:cNvSpPr>
            <a:spLocks noGrp="1"/>
          </p:cNvSpPr>
          <p:nvPr>
            <p:ph idx="1"/>
          </p:nvPr>
        </p:nvSpPr>
        <p:spPr>
          <a:xfrm>
            <a:off x="1097280" y="1955409"/>
            <a:ext cx="10058400" cy="3913684"/>
          </a:xfrm>
        </p:spPr>
        <p:txBody>
          <a:bodyPr>
            <a:normAutofit lnSpcReduction="10000"/>
          </a:bodyPr>
          <a:lstStyle/>
          <a:p>
            <a:pPr>
              <a:spcAft>
                <a:spcPts val="1200"/>
              </a:spcAft>
              <a:buFont typeface="Arial" panose="020B0604020202020204" pitchFamily="34" charset="0"/>
              <a:buChar char="•"/>
            </a:pPr>
            <a:r>
              <a:rPr lang="en-AU" sz="2400" dirty="0">
                <a:latin typeface="PF DinText Pro" panose="02000506020000020004" pitchFamily="2" charset="0"/>
              </a:rPr>
              <a:t>  The branches of a tree explicitly show all those factors within the analysis that are considered relevant to the decision </a:t>
            </a:r>
          </a:p>
          <a:p>
            <a:pPr marL="0" indent="0">
              <a:spcAft>
                <a:spcPts val="1200"/>
              </a:spcAft>
              <a:buNone/>
            </a:pPr>
            <a:endParaRPr lang="en-AU" sz="800" dirty="0">
              <a:latin typeface="PF DinText Pro" panose="02000506020000020004" pitchFamily="2" charset="0"/>
            </a:endParaRPr>
          </a:p>
          <a:p>
            <a:pPr>
              <a:spcAft>
                <a:spcPts val="1200"/>
              </a:spcAft>
              <a:buFont typeface="Arial" panose="020B0604020202020204" pitchFamily="34" charset="0"/>
              <a:buChar char="•"/>
            </a:pPr>
            <a:r>
              <a:rPr lang="en-AU" sz="2400" dirty="0">
                <a:latin typeface="PF DinText Pro" panose="02000506020000020004" pitchFamily="2" charset="0"/>
              </a:rPr>
              <a:t>A decision tree generally captures the idea that if different decisions were to be taken then the structural nature of a situation (and hence of the model) may have changed dramatically</a:t>
            </a:r>
          </a:p>
          <a:p>
            <a:pPr marL="0" indent="0">
              <a:spcAft>
                <a:spcPts val="1200"/>
              </a:spcAft>
              <a:buNone/>
            </a:pPr>
            <a:endParaRPr lang="en-AU" sz="800" dirty="0">
              <a:latin typeface="PF DinText Pro" panose="02000506020000020004" pitchFamily="2" charset="0"/>
            </a:endParaRPr>
          </a:p>
          <a:p>
            <a:pPr>
              <a:spcAft>
                <a:spcPts val="1200"/>
              </a:spcAft>
              <a:buFont typeface="Arial" panose="020B0604020202020204" pitchFamily="34" charset="0"/>
              <a:buChar char="•"/>
            </a:pPr>
            <a:r>
              <a:rPr lang="en-AU" sz="2400" dirty="0">
                <a:latin typeface="PF DinText Pro" panose="02000506020000020004" pitchFamily="2" charset="0"/>
              </a:rPr>
              <a:t>  A decision tree allows for forward and backward calculation paths to happen and hence the choice of the correct decision to take is made automatically</a:t>
            </a:r>
          </a:p>
          <a:p>
            <a:pPr marL="0" indent="0">
              <a:spcAft>
                <a:spcPts val="1200"/>
              </a:spcAft>
              <a:buNone/>
            </a:pPr>
            <a:endParaRPr lang="en-AU" sz="24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6D53462E-7F96-473D-AA54-190ADCF28C3E}"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7</a:t>
            </a:fld>
            <a:endParaRPr lang="en-AU" dirty="0"/>
          </a:p>
        </p:txBody>
      </p:sp>
    </p:spTree>
    <p:extLst>
      <p:ext uri="{BB962C8B-B14F-4D97-AF65-F5344CB8AC3E}">
        <p14:creationId xmlns:p14="http://schemas.microsoft.com/office/powerpoint/2010/main" val="297069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Why use a Decision Tree?</a:t>
            </a:r>
          </a:p>
        </p:txBody>
      </p:sp>
      <p:sp>
        <p:nvSpPr>
          <p:cNvPr id="3" name="Content Placeholder 2"/>
          <p:cNvSpPr>
            <a:spLocks noGrp="1"/>
          </p:cNvSpPr>
          <p:nvPr>
            <p:ph idx="1"/>
          </p:nvPr>
        </p:nvSpPr>
        <p:spPr>
          <a:xfrm>
            <a:off x="1097280" y="1908312"/>
            <a:ext cx="10058400" cy="3960781"/>
          </a:xfrm>
        </p:spPr>
        <p:txBody>
          <a:bodyPr>
            <a:normAutofit/>
          </a:bodyPr>
          <a:lstStyle/>
          <a:p>
            <a:pPr>
              <a:spcAft>
                <a:spcPts val="1200"/>
              </a:spcAft>
              <a:buFont typeface="Arial" panose="020B0604020202020204" pitchFamily="34" charset="0"/>
              <a:buChar char="•"/>
            </a:pPr>
            <a:r>
              <a:rPr lang="en-AU" sz="2800" dirty="0">
                <a:latin typeface="PF DinText Pro" panose="02000506020000020004" pitchFamily="2" charset="0"/>
              </a:rPr>
              <a:t>  In real life decision trees can be very complex and long but it all depends on a very simple thought process</a:t>
            </a:r>
          </a:p>
          <a:p>
            <a:pPr marL="0" indent="0">
              <a:spcAft>
                <a:spcPts val="1200"/>
              </a:spcAft>
              <a:buNone/>
            </a:pPr>
            <a:endParaRPr lang="en-AU" sz="800" dirty="0">
              <a:latin typeface="PF DinText Pro" panose="02000506020000020004" pitchFamily="2" charset="0"/>
            </a:endParaRPr>
          </a:p>
          <a:p>
            <a:pPr>
              <a:spcAft>
                <a:spcPts val="1200"/>
              </a:spcAft>
              <a:buFont typeface="Arial" panose="020B0604020202020204" pitchFamily="34" charset="0"/>
              <a:buChar char="•"/>
            </a:pPr>
            <a:r>
              <a:rPr lang="en-AU" sz="2800" dirty="0">
                <a:latin typeface="PF DinText Pro" panose="02000506020000020004" pitchFamily="2" charset="0"/>
              </a:rPr>
              <a:t>  A simple decision tree can be represented by a binary thought process of yes and no -&gt; each node has 2 branches each</a:t>
            </a:r>
          </a:p>
          <a:p>
            <a:pPr marL="0" indent="0">
              <a:spcAft>
                <a:spcPts val="1200"/>
              </a:spcAft>
              <a:buNone/>
            </a:pPr>
            <a:endParaRPr lang="en-AU" sz="800" dirty="0">
              <a:latin typeface="PF DinText Pro" panose="02000506020000020004" pitchFamily="2" charset="0"/>
            </a:endParaRPr>
          </a:p>
          <a:p>
            <a:pPr>
              <a:spcAft>
                <a:spcPts val="1200"/>
              </a:spcAft>
              <a:buFont typeface="Arial" panose="020B0604020202020204" pitchFamily="34" charset="0"/>
              <a:buChar char="•"/>
            </a:pPr>
            <a:r>
              <a:rPr lang="en-AU" sz="2800" dirty="0">
                <a:latin typeface="PF DinText Pro" panose="02000506020000020004" pitchFamily="2" charset="0"/>
              </a:rPr>
              <a:t>  But in a complex case -&gt; more branches for each node</a:t>
            </a:r>
          </a:p>
        </p:txBody>
      </p:sp>
      <p:sp>
        <p:nvSpPr>
          <p:cNvPr id="4" name="Date Placeholder 3"/>
          <p:cNvSpPr>
            <a:spLocks noGrp="1"/>
          </p:cNvSpPr>
          <p:nvPr>
            <p:ph type="dt" sz="half" idx="10"/>
          </p:nvPr>
        </p:nvSpPr>
        <p:spPr/>
        <p:txBody>
          <a:bodyPr/>
          <a:lstStyle/>
          <a:p>
            <a:fld id="{2D983F34-57C5-42ED-8CE3-0747AB750629}"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8</a:t>
            </a:fld>
            <a:endParaRPr lang="en-AU" dirty="0"/>
          </a:p>
        </p:txBody>
      </p:sp>
    </p:spTree>
    <p:extLst>
      <p:ext uri="{BB962C8B-B14F-4D97-AF65-F5344CB8AC3E}">
        <p14:creationId xmlns:p14="http://schemas.microsoft.com/office/powerpoint/2010/main" val="155927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PF DinDisplay Pro Medium" panose="02000506000000020004" pitchFamily="2" charset="0"/>
              </a:rPr>
              <a:t>Characteristics of a Decision Tree</a:t>
            </a:r>
          </a:p>
        </p:txBody>
      </p:sp>
      <p:sp>
        <p:nvSpPr>
          <p:cNvPr id="3" name="Content Placeholder 2"/>
          <p:cNvSpPr>
            <a:spLocks noGrp="1"/>
          </p:cNvSpPr>
          <p:nvPr>
            <p:ph idx="1"/>
          </p:nvPr>
        </p:nvSpPr>
        <p:spPr>
          <a:xfrm>
            <a:off x="1097280" y="1855508"/>
            <a:ext cx="10058400" cy="2407003"/>
          </a:xfrm>
        </p:spPr>
        <p:txBody>
          <a:bodyPr>
            <a:normAutofit/>
          </a:bodyPr>
          <a:lstStyle/>
          <a:p>
            <a:pPr>
              <a:spcAft>
                <a:spcPts val="1200"/>
              </a:spcAft>
              <a:buFont typeface="Arial" panose="020B0604020202020204" pitchFamily="34" charset="0"/>
              <a:buChar char="•"/>
            </a:pPr>
            <a:r>
              <a:rPr lang="en-AU" sz="2800" dirty="0"/>
              <a:t>Decision trees have many appealing properties </a:t>
            </a:r>
          </a:p>
          <a:p>
            <a:pPr lvl="2">
              <a:spcAft>
                <a:spcPts val="1200"/>
              </a:spcAft>
              <a:buFont typeface="Arial" panose="020B0604020202020204" pitchFamily="34" charset="0"/>
              <a:buChar char="•"/>
            </a:pPr>
            <a:r>
              <a:rPr lang="en-AU" sz="2200" dirty="0"/>
              <a:t>Similar to human decision process, easy to understand </a:t>
            </a:r>
          </a:p>
          <a:p>
            <a:pPr lvl="2">
              <a:spcAft>
                <a:spcPts val="1200"/>
              </a:spcAft>
              <a:buFont typeface="Arial" panose="020B0604020202020204" pitchFamily="34" charset="0"/>
              <a:buChar char="•"/>
            </a:pPr>
            <a:r>
              <a:rPr lang="en-AU" sz="2200" dirty="0"/>
              <a:t>Deal with both </a:t>
            </a:r>
            <a:r>
              <a:rPr lang="en-AU" sz="2200" b="1" dirty="0"/>
              <a:t>discrete and continuous </a:t>
            </a:r>
            <a:r>
              <a:rPr lang="en-AU" sz="2200" dirty="0"/>
              <a:t>features </a:t>
            </a:r>
          </a:p>
          <a:p>
            <a:pPr lvl="2">
              <a:spcAft>
                <a:spcPts val="1200"/>
              </a:spcAft>
              <a:buFont typeface="Arial" panose="020B0604020202020204" pitchFamily="34" charset="0"/>
              <a:buChar char="•"/>
            </a:pPr>
            <a:r>
              <a:rPr lang="en-AU" sz="2200" dirty="0"/>
              <a:t>Highly </a:t>
            </a:r>
            <a:r>
              <a:rPr lang="en-AU" sz="2200" b="1" dirty="0"/>
              <a:t>flexible hypothesis space</a:t>
            </a:r>
            <a:r>
              <a:rPr lang="en-AU" sz="2200" dirty="0"/>
              <a:t>, as the no. of nodes (or depth) of the tree increase, decision tree can represent increasingly complex decision boundaries</a:t>
            </a:r>
            <a:endParaRPr lang="en-AU" sz="2200" dirty="0">
              <a:latin typeface="PF DinText Pro" panose="02000506020000020004" pitchFamily="2" charset="0"/>
            </a:endParaRPr>
          </a:p>
        </p:txBody>
      </p:sp>
      <p:sp>
        <p:nvSpPr>
          <p:cNvPr id="4" name="Date Placeholder 3"/>
          <p:cNvSpPr>
            <a:spLocks noGrp="1"/>
          </p:cNvSpPr>
          <p:nvPr>
            <p:ph type="dt" sz="half" idx="10"/>
          </p:nvPr>
        </p:nvSpPr>
        <p:spPr/>
        <p:txBody>
          <a:bodyPr/>
          <a:lstStyle/>
          <a:p>
            <a:fld id="{56584B44-632B-48D1-81DC-5F9F852B6A24}" type="datetime1">
              <a:rPr lang="en-AU" smtClean="0"/>
              <a:t>12/10/2016</a:t>
            </a:fld>
            <a:endParaRPr lang="en-AU" dirty="0"/>
          </a:p>
        </p:txBody>
      </p:sp>
      <p:sp>
        <p:nvSpPr>
          <p:cNvPr id="5" name="Slide Number Placeholder 4"/>
          <p:cNvSpPr>
            <a:spLocks noGrp="1"/>
          </p:cNvSpPr>
          <p:nvPr>
            <p:ph type="sldNum" sz="quarter" idx="12"/>
          </p:nvPr>
        </p:nvSpPr>
        <p:spPr/>
        <p:txBody>
          <a:bodyPr/>
          <a:lstStyle/>
          <a:p>
            <a:fld id="{C909B7D6-CEA5-4D25-83F7-772D2658FE6E}" type="slidenum">
              <a:rPr lang="en-AU" smtClean="0"/>
              <a:t>9</a:t>
            </a:fld>
            <a:endParaRPr lang="en-AU"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654" y="4103673"/>
            <a:ext cx="7659169" cy="2514951"/>
          </a:xfrm>
          <a:prstGeom prst="rect">
            <a:avLst/>
          </a:prstGeom>
        </p:spPr>
      </p:pic>
    </p:spTree>
    <p:extLst>
      <p:ext uri="{BB962C8B-B14F-4D97-AF65-F5344CB8AC3E}">
        <p14:creationId xmlns:p14="http://schemas.microsoft.com/office/powerpoint/2010/main" val="40477882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915</TotalTime>
  <Words>1115</Words>
  <Application>Microsoft Macintosh PowerPoint</Application>
  <PresentationFormat>Widescreen</PresentationFormat>
  <Paragraphs>216</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Calibri Light</vt:lpstr>
      <vt:lpstr>PF Din Text Cond Pro X Thin</vt:lpstr>
      <vt:lpstr>PF DinDisplay Pro Medium</vt:lpstr>
      <vt:lpstr>PF DinText Pro</vt:lpstr>
      <vt:lpstr>Wingdings</vt:lpstr>
      <vt:lpstr>Arial</vt:lpstr>
      <vt:lpstr>Retrospect</vt:lpstr>
      <vt:lpstr>Decision Trees</vt:lpstr>
      <vt:lpstr>Learning Objectives</vt:lpstr>
      <vt:lpstr>Decision Tree: Definition</vt:lpstr>
      <vt:lpstr>What is a Decision Tree?</vt:lpstr>
      <vt:lpstr>Simple Decision Tree Example</vt:lpstr>
      <vt:lpstr>Why use a Decision Tree?</vt:lpstr>
      <vt:lpstr>Why use a Decision Tree?</vt:lpstr>
      <vt:lpstr>Why use a Decision Tree?</vt:lpstr>
      <vt:lpstr>Characteristics of a Decision Tree</vt:lpstr>
      <vt:lpstr>Appropriate Problems for Decision Tree Learning</vt:lpstr>
      <vt:lpstr>Appropriate Problems for Decision Tree Learning – cntd.</vt:lpstr>
      <vt:lpstr>Appropriate Problems for Decision Tree Learning – cntd.</vt:lpstr>
      <vt:lpstr>How does a decision tree work?</vt:lpstr>
      <vt:lpstr>How does a decision tree work? – Assigning values to nodes</vt:lpstr>
      <vt:lpstr>Notations Used in Decision Trees</vt:lpstr>
      <vt:lpstr>Simple Decision Tree Notation</vt:lpstr>
      <vt:lpstr>Decision Tree Example 1 – Play Tennis</vt:lpstr>
      <vt:lpstr>Example 1 – Playing Tennis – cntd.</vt:lpstr>
      <vt:lpstr>Decision Tree Example 2 – Offering a personal loan</vt:lpstr>
      <vt:lpstr>References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Thamali Lekamge</dc:creator>
  <cp:lastModifiedBy>noorulm@uni.sydney.edu.au</cp:lastModifiedBy>
  <cp:revision>36</cp:revision>
  <dcterms:created xsi:type="dcterms:W3CDTF">2016-08-04T11:58:03Z</dcterms:created>
  <dcterms:modified xsi:type="dcterms:W3CDTF">2016-10-12T05:24:45Z</dcterms:modified>
</cp:coreProperties>
</file>