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1065" y="4738654"/>
            <a:ext cx="6856467" cy="5946427"/>
          </a:xfrm>
          <a:custGeom>
            <a:avLst/>
            <a:gdLst/>
            <a:ahLst/>
            <a:cxnLst/>
            <a:rect r="r" b="b" t="t" l="l"/>
            <a:pathLst>
              <a:path h="5946427" w="6856467">
                <a:moveTo>
                  <a:pt x="0" y="0"/>
                </a:moveTo>
                <a:lnTo>
                  <a:pt x="6856467" y="0"/>
                </a:lnTo>
                <a:lnTo>
                  <a:pt x="6856467" y="5946427"/>
                </a:lnTo>
                <a:lnTo>
                  <a:pt x="0" y="594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844" y="1185203"/>
            <a:ext cx="4799454" cy="4999432"/>
          </a:xfrm>
          <a:custGeom>
            <a:avLst/>
            <a:gdLst/>
            <a:ahLst/>
            <a:cxnLst/>
            <a:rect r="r" b="b" t="t" l="l"/>
            <a:pathLst>
              <a:path h="4999432" w="4799454">
                <a:moveTo>
                  <a:pt x="0" y="0"/>
                </a:moveTo>
                <a:lnTo>
                  <a:pt x="4799454" y="0"/>
                </a:lnTo>
                <a:lnTo>
                  <a:pt x="4799454" y="4999431"/>
                </a:lnTo>
                <a:lnTo>
                  <a:pt x="0" y="49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81517"/>
            <a:ext cx="9533944" cy="4909947"/>
            <a:chOff x="0" y="0"/>
            <a:chExt cx="2510998" cy="12931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10998" cy="1293155"/>
            </a:xfrm>
            <a:custGeom>
              <a:avLst/>
              <a:gdLst/>
              <a:ahLst/>
              <a:cxnLst/>
              <a:rect r="r" b="b" t="t" l="l"/>
              <a:pathLst>
                <a:path h="1293155" w="2510998">
                  <a:moveTo>
                    <a:pt x="20301" y="0"/>
                  </a:moveTo>
                  <a:lnTo>
                    <a:pt x="2490697" y="0"/>
                  </a:lnTo>
                  <a:cubicBezTo>
                    <a:pt x="2501909" y="0"/>
                    <a:pt x="2510998" y="9089"/>
                    <a:pt x="2510998" y="20301"/>
                  </a:cubicBezTo>
                  <a:lnTo>
                    <a:pt x="2510998" y="1272854"/>
                  </a:lnTo>
                  <a:cubicBezTo>
                    <a:pt x="2510998" y="1284066"/>
                    <a:pt x="2501909" y="1293155"/>
                    <a:pt x="2490697" y="1293155"/>
                  </a:cubicBezTo>
                  <a:lnTo>
                    <a:pt x="20301" y="1293155"/>
                  </a:lnTo>
                  <a:cubicBezTo>
                    <a:pt x="9089" y="1293155"/>
                    <a:pt x="0" y="1284066"/>
                    <a:pt x="0" y="1272854"/>
                  </a:cubicBezTo>
                  <a:lnTo>
                    <a:pt x="0" y="20301"/>
                  </a:lnTo>
                  <a:cubicBezTo>
                    <a:pt x="0" y="9089"/>
                    <a:pt x="9089" y="0"/>
                    <a:pt x="203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10998" cy="1331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0790" y="8115629"/>
            <a:ext cx="1610194" cy="1610194"/>
          </a:xfrm>
          <a:custGeom>
            <a:avLst/>
            <a:gdLst/>
            <a:ahLst/>
            <a:cxnLst/>
            <a:rect r="r" b="b" t="t" l="l"/>
            <a:pathLst>
              <a:path h="1610194" w="1610194">
                <a:moveTo>
                  <a:pt x="0" y="0"/>
                </a:moveTo>
                <a:lnTo>
                  <a:pt x="1610194" y="0"/>
                </a:lnTo>
                <a:lnTo>
                  <a:pt x="1610194" y="1610195"/>
                </a:lnTo>
                <a:lnTo>
                  <a:pt x="0" y="1610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78335" y="-366201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83153"/>
            <a:ext cx="2074474" cy="675147"/>
          </a:xfrm>
          <a:custGeom>
            <a:avLst/>
            <a:gdLst/>
            <a:ahLst/>
            <a:cxnLst/>
            <a:rect r="r" b="b" t="t" l="l"/>
            <a:pathLst>
              <a:path h="675147" w="2074474">
                <a:moveTo>
                  <a:pt x="0" y="0"/>
                </a:moveTo>
                <a:lnTo>
                  <a:pt x="2074474" y="0"/>
                </a:lnTo>
                <a:lnTo>
                  <a:pt x="2074474" y="675147"/>
                </a:lnTo>
                <a:lnTo>
                  <a:pt x="0" y="67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52791" y="-661328"/>
            <a:ext cx="3380056" cy="3380056"/>
          </a:xfrm>
          <a:custGeom>
            <a:avLst/>
            <a:gdLst/>
            <a:ahLst/>
            <a:cxnLst/>
            <a:rect r="r" b="b" t="t" l="l"/>
            <a:pathLst>
              <a:path h="3380056" w="3380056">
                <a:moveTo>
                  <a:pt x="0" y="0"/>
                </a:moveTo>
                <a:lnTo>
                  <a:pt x="3380056" y="0"/>
                </a:lnTo>
                <a:lnTo>
                  <a:pt x="3380056" y="3380056"/>
                </a:lnTo>
                <a:lnTo>
                  <a:pt x="0" y="33800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72112" y="4323790"/>
            <a:ext cx="9047119" cy="268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49"/>
              </a:lnSpc>
            </a:pPr>
            <a:r>
              <a:rPr lang="en-US" sz="9000">
                <a:solidFill>
                  <a:srgbClr val="000000"/>
                </a:solidFill>
                <a:latin typeface="Now Bold"/>
              </a:rPr>
              <a:t>MÁXIMA VEROSIMILITUD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9177" y="8545053"/>
            <a:ext cx="516113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Por: I. Elena Guzmán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Space Mono"/>
              </a:rPr>
              <a:t>17 de Noviembre de 2023.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B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4443" y="2310906"/>
            <a:ext cx="7589557" cy="5839812"/>
            <a:chOff x="0" y="0"/>
            <a:chExt cx="10119409" cy="778641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119409" cy="7786416"/>
              <a:chOff x="0" y="0"/>
              <a:chExt cx="1998896" cy="153805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98896" cy="1538058"/>
              </a:xfrm>
              <a:custGeom>
                <a:avLst/>
                <a:gdLst/>
                <a:ahLst/>
                <a:cxnLst/>
                <a:rect r="r" b="b" t="t" l="l"/>
                <a:pathLst>
                  <a:path h="1538058" w="1998896">
                    <a:moveTo>
                      <a:pt x="25502" y="0"/>
                    </a:moveTo>
                    <a:lnTo>
                      <a:pt x="1973394" y="0"/>
                    </a:lnTo>
                    <a:cubicBezTo>
                      <a:pt x="1980157" y="0"/>
                      <a:pt x="1986644" y="2687"/>
                      <a:pt x="1991426" y="7469"/>
                    </a:cubicBezTo>
                    <a:cubicBezTo>
                      <a:pt x="1996209" y="12252"/>
                      <a:pt x="1998896" y="18738"/>
                      <a:pt x="1998896" y="25502"/>
                    </a:cubicBezTo>
                    <a:lnTo>
                      <a:pt x="1998896" y="1512556"/>
                    </a:lnTo>
                    <a:cubicBezTo>
                      <a:pt x="1998896" y="1519319"/>
                      <a:pt x="1996209" y="1525806"/>
                      <a:pt x="1991426" y="1530588"/>
                    </a:cubicBezTo>
                    <a:cubicBezTo>
                      <a:pt x="1986644" y="1535371"/>
                      <a:pt x="1980157" y="1538058"/>
                      <a:pt x="1973394" y="1538058"/>
                    </a:cubicBezTo>
                    <a:lnTo>
                      <a:pt x="25502" y="1538058"/>
                    </a:lnTo>
                    <a:cubicBezTo>
                      <a:pt x="18738" y="1538058"/>
                      <a:pt x="12252" y="1535371"/>
                      <a:pt x="7469" y="1530588"/>
                    </a:cubicBezTo>
                    <a:cubicBezTo>
                      <a:pt x="2687" y="1525806"/>
                      <a:pt x="0" y="1519319"/>
                      <a:pt x="0" y="1512556"/>
                    </a:cubicBezTo>
                    <a:lnTo>
                      <a:pt x="0" y="25502"/>
                    </a:lnTo>
                    <a:cubicBezTo>
                      <a:pt x="0" y="18738"/>
                      <a:pt x="2687" y="12252"/>
                      <a:pt x="7469" y="7469"/>
                    </a:cubicBezTo>
                    <a:cubicBezTo>
                      <a:pt x="12252" y="2687"/>
                      <a:pt x="18738" y="0"/>
                      <a:pt x="2550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998896" cy="15761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804895" y="1188067"/>
              <a:ext cx="8449472" cy="1517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Now Bold"/>
                </a:rPr>
                <a:t> ¿Qué es máxima verosimilitud?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04895" y="3137599"/>
              <a:ext cx="8449472" cy="3489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60"/>
                </a:lnSpc>
              </a:pPr>
              <a:r>
                <a:rPr lang="en-US" sz="1800">
                  <a:solidFill>
                    <a:srgbClr val="000000"/>
                  </a:solidFill>
                  <a:latin typeface="Space Mono"/>
                </a:rPr>
                <a:t>El método de la máxima verosimilitud (MLE) es una técnica para estimar parámetros que fue desarrollada en la década de 1920 por el famoso estadístico británico Sir R. A. Fisher.</a:t>
              </a:r>
              <a:r>
                <a:rPr lang="en-US" sz="1800">
                  <a:solidFill>
                    <a:srgbClr val="000000"/>
                  </a:solidFill>
                  <a:latin typeface="Space Mono Bold"/>
                </a:rPr>
                <a:t>En este método se busca el valor del parámetro que maximiza la función de verosimilitud.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453961" y="2524318"/>
            <a:ext cx="7311555" cy="5238365"/>
          </a:xfrm>
          <a:custGeom>
            <a:avLst/>
            <a:gdLst/>
            <a:ahLst/>
            <a:cxnLst/>
            <a:rect r="r" b="b" t="t" l="l"/>
            <a:pathLst>
              <a:path h="5238365" w="7311555">
                <a:moveTo>
                  <a:pt x="0" y="0"/>
                </a:moveTo>
                <a:lnTo>
                  <a:pt x="7311554" y="0"/>
                </a:lnTo>
                <a:lnTo>
                  <a:pt x="7311554" y="5238364"/>
                </a:lnTo>
                <a:lnTo>
                  <a:pt x="0" y="5238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3B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49172"/>
            <a:ext cx="7894292" cy="8530111"/>
            <a:chOff x="0" y="0"/>
            <a:chExt cx="2079155" cy="2246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9155" cy="2246613"/>
            </a:xfrm>
            <a:custGeom>
              <a:avLst/>
              <a:gdLst/>
              <a:ahLst/>
              <a:cxnLst/>
              <a:rect r="r" b="b" t="t" l="l"/>
              <a:pathLst>
                <a:path h="2246613" w="2079155">
                  <a:moveTo>
                    <a:pt x="24517" y="0"/>
                  </a:moveTo>
                  <a:lnTo>
                    <a:pt x="2054638" y="0"/>
                  </a:lnTo>
                  <a:cubicBezTo>
                    <a:pt x="2061140" y="0"/>
                    <a:pt x="2067376" y="2583"/>
                    <a:pt x="2071974" y="7181"/>
                  </a:cubicBezTo>
                  <a:cubicBezTo>
                    <a:pt x="2076572" y="11779"/>
                    <a:pt x="2079155" y="18015"/>
                    <a:pt x="2079155" y="24517"/>
                  </a:cubicBezTo>
                  <a:lnTo>
                    <a:pt x="2079155" y="2222096"/>
                  </a:lnTo>
                  <a:cubicBezTo>
                    <a:pt x="2079155" y="2235637"/>
                    <a:pt x="2068178" y="2246613"/>
                    <a:pt x="2054638" y="2246613"/>
                  </a:cubicBezTo>
                  <a:lnTo>
                    <a:pt x="24517" y="2246613"/>
                  </a:lnTo>
                  <a:cubicBezTo>
                    <a:pt x="10977" y="2246613"/>
                    <a:pt x="0" y="2235637"/>
                    <a:pt x="0" y="2222096"/>
                  </a:cubicBezTo>
                  <a:lnTo>
                    <a:pt x="0" y="24517"/>
                  </a:lnTo>
                  <a:cubicBezTo>
                    <a:pt x="0" y="10977"/>
                    <a:pt x="10977" y="0"/>
                    <a:pt x="24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9155" cy="2284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87853" y="1549172"/>
            <a:ext cx="7871447" cy="8530111"/>
            <a:chOff x="0" y="0"/>
            <a:chExt cx="2073138" cy="2246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3138" cy="2246613"/>
            </a:xfrm>
            <a:custGeom>
              <a:avLst/>
              <a:gdLst/>
              <a:ahLst/>
              <a:cxnLst/>
              <a:rect r="r" b="b" t="t" l="l"/>
              <a:pathLst>
                <a:path h="2246613" w="2073138">
                  <a:moveTo>
                    <a:pt x="24589" y="0"/>
                  </a:moveTo>
                  <a:lnTo>
                    <a:pt x="2048550" y="0"/>
                  </a:lnTo>
                  <a:cubicBezTo>
                    <a:pt x="2062130" y="0"/>
                    <a:pt x="2073138" y="11009"/>
                    <a:pt x="2073138" y="24589"/>
                  </a:cubicBezTo>
                  <a:lnTo>
                    <a:pt x="2073138" y="2222025"/>
                  </a:lnTo>
                  <a:cubicBezTo>
                    <a:pt x="2073138" y="2235605"/>
                    <a:pt x="2062130" y="2246613"/>
                    <a:pt x="2048550" y="2246613"/>
                  </a:cubicBezTo>
                  <a:lnTo>
                    <a:pt x="24589" y="2246613"/>
                  </a:lnTo>
                  <a:cubicBezTo>
                    <a:pt x="11009" y="2246613"/>
                    <a:pt x="0" y="2235605"/>
                    <a:pt x="0" y="2222025"/>
                  </a:cubicBezTo>
                  <a:lnTo>
                    <a:pt x="0" y="24589"/>
                  </a:lnTo>
                  <a:cubicBezTo>
                    <a:pt x="0" y="11009"/>
                    <a:pt x="11009" y="0"/>
                    <a:pt x="245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3138" cy="2284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04801" y="1853268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69"/>
              </a:lnSpc>
            </a:pPr>
            <a:r>
              <a:rPr lang="en-US" sz="3000">
                <a:solidFill>
                  <a:srgbClr val="000000"/>
                </a:solidFill>
                <a:latin typeface="Now Bold"/>
              </a:rPr>
              <a:t>Utilidad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19231" y="1853268"/>
            <a:ext cx="4470092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69"/>
              </a:lnSpc>
              <a:spcBef>
                <a:spcPct val="0"/>
              </a:spcBef>
            </a:pPr>
            <a:r>
              <a:rPr lang="en-US" sz="3000" u="none">
                <a:solidFill>
                  <a:srgbClr val="000000"/>
                </a:solidFill>
                <a:latin typeface="Now Bold"/>
              </a:rPr>
              <a:t>Creación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4801" y="2640145"/>
            <a:ext cx="7513675" cy="717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02"/>
              </a:lnSpc>
            </a:pPr>
            <a:r>
              <a:rPr lang="en-US" sz="2613">
                <a:solidFill>
                  <a:srgbClr val="000000"/>
                </a:solidFill>
                <a:latin typeface="Space Mono"/>
              </a:rPr>
              <a:t>1. Ofrece estimaciones eficientes y, a menudo, insesgadas de los parámetros.</a:t>
            </a:r>
          </a:p>
          <a:p>
            <a:pPr>
              <a:lnSpc>
                <a:spcPts val="4102"/>
              </a:lnSpc>
            </a:pPr>
            <a:r>
              <a:rPr lang="en-US" sz="2613">
                <a:solidFill>
                  <a:srgbClr val="000000"/>
                </a:solidFill>
                <a:latin typeface="Space Mono"/>
              </a:rPr>
              <a:t>2. Tiene propiedades asintóticas agradables como normalidad y consistencia.</a:t>
            </a:r>
          </a:p>
          <a:p>
            <a:pPr>
              <a:lnSpc>
                <a:spcPts val="4102"/>
              </a:lnSpc>
            </a:pPr>
            <a:r>
              <a:rPr lang="en-US" sz="2613">
                <a:solidFill>
                  <a:srgbClr val="000000"/>
                </a:solidFill>
                <a:latin typeface="Space Mono"/>
              </a:rPr>
              <a:t>3. Es más flexible y puede aplicarse tanto a distribuciones discretas como continuas.</a:t>
            </a:r>
          </a:p>
          <a:p>
            <a:pPr>
              <a:lnSpc>
                <a:spcPts val="4102"/>
              </a:lnSpc>
            </a:pPr>
            <a:r>
              <a:rPr lang="en-US" sz="2613">
                <a:solidFill>
                  <a:srgbClr val="000000"/>
                </a:solidFill>
                <a:latin typeface="Space Mono"/>
              </a:rPr>
              <a:t>4. Las estimaciones MLE tienden a tener una menor varianza en comparación con otros métodos, lo que las hace preferibles en muchos casos.</a:t>
            </a:r>
          </a:p>
          <a:p>
            <a:pPr>
              <a:lnSpc>
                <a:spcPts val="410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719231" y="2630620"/>
            <a:ext cx="7341366" cy="57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41"/>
              </a:lnSpc>
            </a:pPr>
            <a:r>
              <a:rPr lang="en-US" sz="2956">
                <a:solidFill>
                  <a:srgbClr val="000000"/>
                </a:solidFill>
                <a:latin typeface="Space Mono"/>
              </a:rPr>
              <a:t>1. Cuando se busca un método que proporcione estimaciones eficientes y precisas.</a:t>
            </a:r>
          </a:p>
          <a:p>
            <a:pPr>
              <a:lnSpc>
                <a:spcPts val="4641"/>
              </a:lnSpc>
            </a:pPr>
            <a:r>
              <a:rPr lang="en-US" sz="2956">
                <a:solidFill>
                  <a:srgbClr val="000000"/>
                </a:solidFill>
                <a:latin typeface="Space Mono"/>
              </a:rPr>
              <a:t>2. En situaciones complejas con múltiples parámetros desconocidos.</a:t>
            </a:r>
          </a:p>
          <a:p>
            <a:pPr>
              <a:lnSpc>
                <a:spcPts val="4641"/>
              </a:lnSpc>
            </a:pPr>
            <a:r>
              <a:rPr lang="en-US" sz="2956">
                <a:solidFill>
                  <a:srgbClr val="000000"/>
                </a:solidFill>
                <a:latin typeface="Space Mono"/>
              </a:rPr>
              <a:t>3. Cuando se tiene suficiente cantidad de datos y se conoce o asume la distribución subyacente.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20210"/>
            <a:ext cx="13160623" cy="5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Now Bold"/>
              </a:rPr>
              <a:t>Para qué sirve y cuándo se utiliza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33B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5299757"/>
            <a:ext cx="7930524" cy="1866758"/>
            <a:chOff x="0" y="0"/>
            <a:chExt cx="2088698" cy="491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3280599"/>
            <a:ext cx="7930524" cy="1866758"/>
            <a:chOff x="0" y="0"/>
            <a:chExt cx="2088698" cy="4916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1261440"/>
            <a:ext cx="7930524" cy="1866758"/>
            <a:chOff x="0" y="0"/>
            <a:chExt cx="2088698" cy="4916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466937" y="1517274"/>
            <a:ext cx="92532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66937" y="3637116"/>
            <a:ext cx="92532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44000" y="7318915"/>
            <a:ext cx="7930524" cy="1866758"/>
            <a:chOff x="0" y="0"/>
            <a:chExt cx="2088698" cy="4916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88698" cy="491657"/>
            </a:xfrm>
            <a:custGeom>
              <a:avLst/>
              <a:gdLst/>
              <a:ahLst/>
              <a:cxnLst/>
              <a:rect r="r" b="b" t="t" l="l"/>
              <a:pathLst>
                <a:path h="491657" w="2088698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466937" y="7671340"/>
            <a:ext cx="92532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66937" y="5509307"/>
            <a:ext cx="77316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Now Heavy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92256" y="1555374"/>
            <a:ext cx="6752829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Space Mono"/>
              </a:rPr>
              <a:t>Buscar la distribución conjunta de las variables aleatorias, es decir:</a:t>
            </a:r>
          </a:p>
          <a:p>
            <a:pPr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Space Mono"/>
              </a:rPr>
              <a:t>L(X,σ) = f(X1, σ) ∙ f(X2,σ) ∙ ... ∙ f(Xn,σ)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31020" y="3645582"/>
            <a:ext cx="6099535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Space Mono"/>
              </a:rPr>
              <a:t>Aplicar logarítmo natural a la función de distribución conjunta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Space Mono"/>
              </a:rPr>
              <a:t>Ln[L(X,σ)]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92256" y="7671340"/>
            <a:ext cx="6460285" cy="135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4"/>
              </a:lnSpc>
            </a:pPr>
            <a:r>
              <a:rPr lang="en-US" sz="1945">
                <a:solidFill>
                  <a:srgbClr val="000000"/>
                </a:solidFill>
                <a:latin typeface="Space Mono"/>
              </a:rPr>
              <a:t>Igualar a cero, se despeja σ y se dice que ese valor es el estimador máximo verosimil.</a:t>
            </a:r>
          </a:p>
          <a:p>
            <a:pPr>
              <a:lnSpc>
                <a:spcPts val="2724"/>
              </a:lnSpc>
            </a:pPr>
            <a:r>
              <a:rPr lang="en-US" sz="1945">
                <a:solidFill>
                  <a:srgbClr val="000000"/>
                </a:solidFill>
                <a:latin typeface="Space Mono"/>
              </a:rPr>
              <a:t>d/dx Ln[L(X,σ)] = 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31020" y="5537882"/>
            <a:ext cx="5960770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Space Mono"/>
              </a:rPr>
              <a:t>Derivar respecto al parámetro poblacional que queremos estimar</a:t>
            </a: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Space Mono"/>
              </a:rPr>
              <a:t>d/dx Ln[L(X,σ)]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573107"/>
            <a:ext cx="7375787" cy="554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2"/>
              </a:lnSpc>
              <a:spcBef>
                <a:spcPct val="0"/>
              </a:spcBef>
            </a:pPr>
            <a:r>
              <a:rPr lang="en-US" sz="8011">
                <a:solidFill>
                  <a:srgbClr val="000000"/>
                </a:solidFill>
                <a:latin typeface="Now Bold"/>
              </a:rPr>
              <a:t>Pasos para resolver un problema con máxima verosimilitud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DAF0VhRpiMc</dc:identifier>
  <dcterms:modified xsi:type="dcterms:W3CDTF">2011-08-01T06:04:30Z</dcterms:modified>
  <cp:revision>1</cp:revision>
  <dc:title>Presentación análisis datos y estadísticas profesional versátil geométrica turquesa</dc:title>
</cp:coreProperties>
</file>