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1"/>
  </p:sldMasterIdLst>
  <p:sldIdLst>
    <p:sldId id="256" r:id="rId2"/>
    <p:sldId id="258" r:id="rId3"/>
    <p:sldId id="274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1" r:id="rId13"/>
    <p:sldId id="272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82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6355"/>
  </p:normalViewPr>
  <p:slideViewPr>
    <p:cSldViewPr snapToGrid="0" snapToObjects="1">
      <p:cViewPr>
        <p:scale>
          <a:sx n="122" d="100"/>
          <a:sy n="122" d="100"/>
        </p:scale>
        <p:origin x="1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32212-6F02-415F-94CE-4A33B06F9C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EDD5B68-68D6-4058-9F26-8F86CBB35F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impacts of different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marketing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channels on our sales?</a:t>
          </a:r>
        </a:p>
      </dgm:t>
    </dgm:pt>
    <dgm:pt modelId="{6FC16C36-DBF0-42AD-BD2F-4EEFD9BAF2BA}" type="parTrans" cxnId="{2DB5D644-F249-4E0B-9955-063F1034DF5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B6CD8A-B6EB-435A-AAF1-43447AA2E370}" type="sibTrans" cxnId="{2DB5D644-F249-4E0B-9955-063F1034DF5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35524A-2160-4E17-9A2E-C4F04D83E14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What are the effectiveness and efficiency</a:t>
          </a:r>
          <a:r>
            <a:rPr lang="zh-CN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(ROI) for each channel?</a:t>
          </a:r>
        </a:p>
      </dgm:t>
    </dgm:pt>
    <dgm:pt modelId="{8CD974BC-14EF-40B4-82B2-E89FB14C9E9E}" type="parTrans" cxnId="{00B4D852-AE97-4474-9FDF-54A0DFDB9E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23B2C2-8B10-453C-8CE4-EB8B86AD3F4D}" type="sibTrans" cxnId="{00B4D852-AE97-4474-9FDF-54A0DFDB9E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3EB0CA-B17D-4E97-B375-AD27B2D615A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should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 spending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channels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2018?</a:t>
          </a:r>
        </a:p>
      </dgm:t>
    </dgm:pt>
    <dgm:pt modelId="{AF949D05-7B86-4E00-A11E-ED831C58AC80}" type="parTrans" cxnId="{ED0CC76A-D1A4-4C40-9689-4F0CAB8C91A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496CCB-BC99-4E0C-9B35-96D2A72C9C61}" type="sibTrans" cxnId="{ED0CC76A-D1A4-4C40-9689-4F0CAB8C91A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5C5753-7E50-40C8-AC10-E57E7FA885F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What will the predicted sales be</a:t>
          </a:r>
          <a:r>
            <a:rPr lang="zh-CN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</a:t>
          </a:r>
          <a:r>
            <a:rPr lang="zh-CN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2018?</a:t>
          </a:r>
        </a:p>
      </dgm:t>
    </dgm:pt>
    <dgm:pt modelId="{656C0170-2CAD-4F71-8958-2661E7A8F3C8}" type="parTrans" cxnId="{9611FE6C-49D4-44DF-9FE1-4FC12467051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79120-034C-4AD5-A51C-2292392FB57F}" type="sibTrans" cxnId="{9611FE6C-49D4-44DF-9FE1-4FC12467051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631B3-88B3-7C4B-A2F2-B78F5DC2BED7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How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are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marketing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channels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performing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in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2017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compared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to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2016?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B39853-3DDD-8048-982D-78069DE2DB94}" type="parTrans" cxnId="{2BA4AA02-AED1-8443-AA13-5FC0ACE98C1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88FCE6-2C5D-2E4B-840B-9CDF6D6ECB7F}" type="sibTrans" cxnId="{2BA4AA02-AED1-8443-AA13-5FC0ACE98C1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74DF11-2A62-41BC-9CC9-18A27B2E65FD}" type="pres">
      <dgm:prSet presAssocID="{2DB32212-6F02-415F-94CE-4A33B06F9CE7}" presName="root" presStyleCnt="0">
        <dgm:presLayoutVars>
          <dgm:dir/>
          <dgm:resizeHandles val="exact"/>
        </dgm:presLayoutVars>
      </dgm:prSet>
      <dgm:spPr/>
    </dgm:pt>
    <dgm:pt modelId="{00E39975-EB16-47E0-96A8-3477CE6133D6}" type="pres">
      <dgm:prSet presAssocID="{2EDD5B68-68D6-4058-9F26-8F86CBB35F5B}" presName="compNode" presStyleCnt="0"/>
      <dgm:spPr/>
    </dgm:pt>
    <dgm:pt modelId="{FEBB9ED7-1F61-4F74-BDC9-A38414B0927C}" type="pres">
      <dgm:prSet presAssocID="{2EDD5B68-68D6-4058-9F26-8F86CBB35F5B}" presName="bgRect" presStyleLbl="bgShp" presStyleIdx="0" presStyleCnt="5" custLinFactNeighborX="38466" custLinFactNeighborY="-15520"/>
      <dgm:spPr/>
    </dgm:pt>
    <dgm:pt modelId="{A40F21A8-6863-40E8-BAFE-D7163E42E63C}" type="pres">
      <dgm:prSet presAssocID="{2EDD5B68-68D6-4058-9F26-8F86CBB35F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AB238C23-D10C-4AF4-8C68-F32D454BE275}" type="pres">
      <dgm:prSet presAssocID="{2EDD5B68-68D6-4058-9F26-8F86CBB35F5B}" presName="spaceRect" presStyleCnt="0"/>
      <dgm:spPr/>
    </dgm:pt>
    <dgm:pt modelId="{6F441506-F532-45AE-8CD0-42BE8E1C45E3}" type="pres">
      <dgm:prSet presAssocID="{2EDD5B68-68D6-4058-9F26-8F86CBB35F5B}" presName="parTx" presStyleLbl="revTx" presStyleIdx="0" presStyleCnt="5">
        <dgm:presLayoutVars>
          <dgm:chMax val="0"/>
          <dgm:chPref val="0"/>
        </dgm:presLayoutVars>
      </dgm:prSet>
      <dgm:spPr/>
    </dgm:pt>
    <dgm:pt modelId="{8006E300-45F4-4298-AF06-48CDF97B02B0}" type="pres">
      <dgm:prSet presAssocID="{ECB6CD8A-B6EB-435A-AAF1-43447AA2E370}" presName="sibTrans" presStyleCnt="0"/>
      <dgm:spPr/>
    </dgm:pt>
    <dgm:pt modelId="{5D9E640E-9A36-8043-95D2-648356203D74}" type="pres">
      <dgm:prSet presAssocID="{14D631B3-88B3-7C4B-A2F2-B78F5DC2BED7}" presName="compNode" presStyleCnt="0"/>
      <dgm:spPr/>
    </dgm:pt>
    <dgm:pt modelId="{C7EC17A6-77C3-A249-A52F-82F25B7F95A4}" type="pres">
      <dgm:prSet presAssocID="{14D631B3-88B3-7C4B-A2F2-B78F5DC2BED7}" presName="bgRect" presStyleLbl="bgShp" presStyleIdx="1" presStyleCnt="5"/>
      <dgm:spPr/>
    </dgm:pt>
    <dgm:pt modelId="{A54B24C2-69AE-254C-85D4-8DCF01BA2E95}" type="pres">
      <dgm:prSet presAssocID="{14D631B3-88B3-7C4B-A2F2-B78F5DC2BE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E147BC8-8FE3-F546-99F0-CA0BEDF99EA5}" type="pres">
      <dgm:prSet presAssocID="{14D631B3-88B3-7C4B-A2F2-B78F5DC2BED7}" presName="spaceRect" presStyleCnt="0"/>
      <dgm:spPr/>
    </dgm:pt>
    <dgm:pt modelId="{31D48296-2193-3443-A5F8-D787324F484E}" type="pres">
      <dgm:prSet presAssocID="{14D631B3-88B3-7C4B-A2F2-B78F5DC2BED7}" presName="parTx" presStyleLbl="revTx" presStyleIdx="1" presStyleCnt="5">
        <dgm:presLayoutVars>
          <dgm:chMax val="0"/>
          <dgm:chPref val="0"/>
        </dgm:presLayoutVars>
      </dgm:prSet>
      <dgm:spPr/>
    </dgm:pt>
    <dgm:pt modelId="{9073DA54-F511-0C45-BE57-422BBD6C0A77}" type="pres">
      <dgm:prSet presAssocID="{A388FCE6-2C5D-2E4B-840B-9CDF6D6ECB7F}" presName="sibTrans" presStyleCnt="0"/>
      <dgm:spPr/>
    </dgm:pt>
    <dgm:pt modelId="{F85C68A2-CFEB-492A-9A01-5436E22D1F21}" type="pres">
      <dgm:prSet presAssocID="{2635524A-2160-4E17-9A2E-C4F04D83E14B}" presName="compNode" presStyleCnt="0"/>
      <dgm:spPr/>
    </dgm:pt>
    <dgm:pt modelId="{1DEBB625-461A-4DA7-A2B2-653520F0AB82}" type="pres">
      <dgm:prSet presAssocID="{2635524A-2160-4E17-9A2E-C4F04D83E14B}" presName="bgRect" presStyleLbl="bgShp" presStyleIdx="2" presStyleCnt="5"/>
      <dgm:spPr/>
    </dgm:pt>
    <dgm:pt modelId="{8FF19863-3C17-486B-B980-65B928A65165}" type="pres">
      <dgm:prSet presAssocID="{2635524A-2160-4E17-9A2E-C4F04D83E14B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866C7C-5353-43D8-8379-D12E5B66469E}" type="pres">
      <dgm:prSet presAssocID="{2635524A-2160-4E17-9A2E-C4F04D83E14B}" presName="spaceRect" presStyleCnt="0"/>
      <dgm:spPr/>
    </dgm:pt>
    <dgm:pt modelId="{1C080A01-701F-4E8A-B209-975825EAAF35}" type="pres">
      <dgm:prSet presAssocID="{2635524A-2160-4E17-9A2E-C4F04D83E14B}" presName="parTx" presStyleLbl="revTx" presStyleIdx="2" presStyleCnt="5">
        <dgm:presLayoutVars>
          <dgm:chMax val="0"/>
          <dgm:chPref val="0"/>
        </dgm:presLayoutVars>
      </dgm:prSet>
      <dgm:spPr/>
    </dgm:pt>
    <dgm:pt modelId="{AEB7BC6F-53B1-49EF-9622-949308187C7A}" type="pres">
      <dgm:prSet presAssocID="{0223B2C2-8B10-453C-8CE4-EB8B86AD3F4D}" presName="sibTrans" presStyleCnt="0"/>
      <dgm:spPr/>
    </dgm:pt>
    <dgm:pt modelId="{C4078762-2977-4B54-93EC-35495FE0C24F}" type="pres">
      <dgm:prSet presAssocID="{043EB0CA-B17D-4E97-B375-AD27B2D615A8}" presName="compNode" presStyleCnt="0"/>
      <dgm:spPr/>
    </dgm:pt>
    <dgm:pt modelId="{040A3686-0825-4AF2-8AB6-6C7A4D50E62A}" type="pres">
      <dgm:prSet presAssocID="{043EB0CA-B17D-4E97-B375-AD27B2D615A8}" presName="bgRect" presStyleLbl="bgShp" presStyleIdx="3" presStyleCnt="5"/>
      <dgm:spPr/>
    </dgm:pt>
    <dgm:pt modelId="{D8858F28-BD3F-4C0F-A09F-1501A90F2386}" type="pres">
      <dgm:prSet presAssocID="{043EB0CA-B17D-4E97-B375-AD27B2D615A8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5CDF126-C819-4806-B2EC-BF871E7A15D5}" type="pres">
      <dgm:prSet presAssocID="{043EB0CA-B17D-4E97-B375-AD27B2D615A8}" presName="spaceRect" presStyleCnt="0"/>
      <dgm:spPr/>
    </dgm:pt>
    <dgm:pt modelId="{F41C8D0F-7651-4A92-924E-95546F39231B}" type="pres">
      <dgm:prSet presAssocID="{043EB0CA-B17D-4E97-B375-AD27B2D615A8}" presName="parTx" presStyleLbl="revTx" presStyleIdx="3" presStyleCnt="5">
        <dgm:presLayoutVars>
          <dgm:chMax val="0"/>
          <dgm:chPref val="0"/>
        </dgm:presLayoutVars>
      </dgm:prSet>
      <dgm:spPr/>
    </dgm:pt>
    <dgm:pt modelId="{59BF6860-3285-4E1D-B2F3-308587C473CE}" type="pres">
      <dgm:prSet presAssocID="{9B496CCB-BC99-4E0C-9B35-96D2A72C9C61}" presName="sibTrans" presStyleCnt="0"/>
      <dgm:spPr/>
    </dgm:pt>
    <dgm:pt modelId="{BF347D68-24AC-42BA-BA54-6902AF2A8FB9}" type="pres">
      <dgm:prSet presAssocID="{7A5C5753-7E50-40C8-AC10-E57E7FA885F8}" presName="compNode" presStyleCnt="0"/>
      <dgm:spPr/>
    </dgm:pt>
    <dgm:pt modelId="{50757FA0-648A-49A6-849E-0038F74DC526}" type="pres">
      <dgm:prSet presAssocID="{7A5C5753-7E50-40C8-AC10-E57E7FA885F8}" presName="bgRect" presStyleLbl="bgShp" presStyleIdx="4" presStyleCnt="5"/>
      <dgm:spPr/>
    </dgm:pt>
    <dgm:pt modelId="{D0A13687-4603-44BC-BF39-030A7D4A21AB}" type="pres">
      <dgm:prSet presAssocID="{7A5C5753-7E50-40C8-AC10-E57E7FA885F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396AE86-E060-449C-B706-49BBE30238D1}" type="pres">
      <dgm:prSet presAssocID="{7A5C5753-7E50-40C8-AC10-E57E7FA885F8}" presName="spaceRect" presStyleCnt="0"/>
      <dgm:spPr/>
    </dgm:pt>
    <dgm:pt modelId="{6A102699-C48F-4285-A0D2-950049578209}" type="pres">
      <dgm:prSet presAssocID="{7A5C5753-7E50-40C8-AC10-E57E7FA885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BA4AA02-AED1-8443-AA13-5FC0ACE98C15}" srcId="{2DB32212-6F02-415F-94CE-4A33B06F9CE7}" destId="{14D631B3-88B3-7C4B-A2F2-B78F5DC2BED7}" srcOrd="1" destOrd="0" parTransId="{1FB39853-3DDD-8048-982D-78069DE2DB94}" sibTransId="{A388FCE6-2C5D-2E4B-840B-9CDF6D6ECB7F}"/>
    <dgm:cxn modelId="{3B23FF04-8F63-EB46-AD2E-AF8DEBE1F05A}" type="presOf" srcId="{14D631B3-88B3-7C4B-A2F2-B78F5DC2BED7}" destId="{31D48296-2193-3443-A5F8-D787324F484E}" srcOrd="0" destOrd="0" presId="urn:microsoft.com/office/officeart/2018/2/layout/IconVerticalSolidList"/>
    <dgm:cxn modelId="{F3E9BB1B-45B6-4F7F-8D5B-63CFE2C55293}" type="presOf" srcId="{2635524A-2160-4E17-9A2E-C4F04D83E14B}" destId="{1C080A01-701F-4E8A-B209-975825EAAF35}" srcOrd="0" destOrd="0" presId="urn:microsoft.com/office/officeart/2018/2/layout/IconVerticalSolidList"/>
    <dgm:cxn modelId="{2BC33B23-5C41-4237-8011-DB64B4EE4B59}" type="presOf" srcId="{2EDD5B68-68D6-4058-9F26-8F86CBB35F5B}" destId="{6F441506-F532-45AE-8CD0-42BE8E1C45E3}" srcOrd="0" destOrd="0" presId="urn:microsoft.com/office/officeart/2018/2/layout/IconVerticalSolidList"/>
    <dgm:cxn modelId="{2DB5D644-F249-4E0B-9955-063F1034DF55}" srcId="{2DB32212-6F02-415F-94CE-4A33B06F9CE7}" destId="{2EDD5B68-68D6-4058-9F26-8F86CBB35F5B}" srcOrd="0" destOrd="0" parTransId="{6FC16C36-DBF0-42AD-BD2F-4EEFD9BAF2BA}" sibTransId="{ECB6CD8A-B6EB-435A-AAF1-43447AA2E370}"/>
    <dgm:cxn modelId="{5033D245-04A8-4D8B-AFE1-64F4BA7B19DC}" type="presOf" srcId="{043EB0CA-B17D-4E97-B375-AD27B2D615A8}" destId="{F41C8D0F-7651-4A92-924E-95546F39231B}" srcOrd="0" destOrd="0" presId="urn:microsoft.com/office/officeart/2018/2/layout/IconVerticalSolidList"/>
    <dgm:cxn modelId="{00B4D852-AE97-4474-9FDF-54A0DFDB9E83}" srcId="{2DB32212-6F02-415F-94CE-4A33B06F9CE7}" destId="{2635524A-2160-4E17-9A2E-C4F04D83E14B}" srcOrd="2" destOrd="0" parTransId="{8CD974BC-14EF-40B4-82B2-E89FB14C9E9E}" sibTransId="{0223B2C2-8B10-453C-8CE4-EB8B86AD3F4D}"/>
    <dgm:cxn modelId="{ED0CC76A-D1A4-4C40-9689-4F0CAB8C91A6}" srcId="{2DB32212-6F02-415F-94CE-4A33B06F9CE7}" destId="{043EB0CA-B17D-4E97-B375-AD27B2D615A8}" srcOrd="3" destOrd="0" parTransId="{AF949D05-7B86-4E00-A11E-ED831C58AC80}" sibTransId="{9B496CCB-BC99-4E0C-9B35-96D2A72C9C61}"/>
    <dgm:cxn modelId="{9611FE6C-49D4-44DF-9FE1-4FC12467051A}" srcId="{2DB32212-6F02-415F-94CE-4A33B06F9CE7}" destId="{7A5C5753-7E50-40C8-AC10-E57E7FA885F8}" srcOrd="4" destOrd="0" parTransId="{656C0170-2CAD-4F71-8958-2661E7A8F3C8}" sibTransId="{9C679120-034C-4AD5-A51C-2292392FB57F}"/>
    <dgm:cxn modelId="{503392CE-D5B6-4174-9175-6D6E4E0AF7FF}" type="presOf" srcId="{7A5C5753-7E50-40C8-AC10-E57E7FA885F8}" destId="{6A102699-C48F-4285-A0D2-950049578209}" srcOrd="0" destOrd="0" presId="urn:microsoft.com/office/officeart/2018/2/layout/IconVerticalSolidList"/>
    <dgm:cxn modelId="{80746DFA-6F0D-4D40-A107-BDD4A1DC3EF3}" type="presOf" srcId="{2DB32212-6F02-415F-94CE-4A33B06F9CE7}" destId="{3474DF11-2A62-41BC-9CC9-18A27B2E65FD}" srcOrd="0" destOrd="0" presId="urn:microsoft.com/office/officeart/2018/2/layout/IconVerticalSolidList"/>
    <dgm:cxn modelId="{05017ECE-2FF7-47C9-9143-D400179AC120}" type="presParOf" srcId="{3474DF11-2A62-41BC-9CC9-18A27B2E65FD}" destId="{00E39975-EB16-47E0-96A8-3477CE6133D6}" srcOrd="0" destOrd="0" presId="urn:microsoft.com/office/officeart/2018/2/layout/IconVerticalSolidList"/>
    <dgm:cxn modelId="{EEEE53A3-A29E-4BC4-88AD-79B2584A941E}" type="presParOf" srcId="{00E39975-EB16-47E0-96A8-3477CE6133D6}" destId="{FEBB9ED7-1F61-4F74-BDC9-A38414B0927C}" srcOrd="0" destOrd="0" presId="urn:microsoft.com/office/officeart/2018/2/layout/IconVerticalSolidList"/>
    <dgm:cxn modelId="{E3005FC0-9162-41F2-B2CD-62EE9E49CC36}" type="presParOf" srcId="{00E39975-EB16-47E0-96A8-3477CE6133D6}" destId="{A40F21A8-6863-40E8-BAFE-D7163E42E63C}" srcOrd="1" destOrd="0" presId="urn:microsoft.com/office/officeart/2018/2/layout/IconVerticalSolidList"/>
    <dgm:cxn modelId="{B8030307-0AFE-433B-B58A-B6FAA842A49C}" type="presParOf" srcId="{00E39975-EB16-47E0-96A8-3477CE6133D6}" destId="{AB238C23-D10C-4AF4-8C68-F32D454BE275}" srcOrd="2" destOrd="0" presId="urn:microsoft.com/office/officeart/2018/2/layout/IconVerticalSolidList"/>
    <dgm:cxn modelId="{548548E2-029A-45BD-9138-8BAB5C7ABA2D}" type="presParOf" srcId="{00E39975-EB16-47E0-96A8-3477CE6133D6}" destId="{6F441506-F532-45AE-8CD0-42BE8E1C45E3}" srcOrd="3" destOrd="0" presId="urn:microsoft.com/office/officeart/2018/2/layout/IconVerticalSolidList"/>
    <dgm:cxn modelId="{7772CAEF-F214-4325-8ACF-54AE68C2ADCD}" type="presParOf" srcId="{3474DF11-2A62-41BC-9CC9-18A27B2E65FD}" destId="{8006E300-45F4-4298-AF06-48CDF97B02B0}" srcOrd="1" destOrd="0" presId="urn:microsoft.com/office/officeart/2018/2/layout/IconVerticalSolidList"/>
    <dgm:cxn modelId="{5AC30919-FFF0-5141-ADD2-55B143097AE3}" type="presParOf" srcId="{3474DF11-2A62-41BC-9CC9-18A27B2E65FD}" destId="{5D9E640E-9A36-8043-95D2-648356203D74}" srcOrd="2" destOrd="0" presId="urn:microsoft.com/office/officeart/2018/2/layout/IconVerticalSolidList"/>
    <dgm:cxn modelId="{D59E1406-3314-8047-B7A4-49D4D163BB17}" type="presParOf" srcId="{5D9E640E-9A36-8043-95D2-648356203D74}" destId="{C7EC17A6-77C3-A249-A52F-82F25B7F95A4}" srcOrd="0" destOrd="0" presId="urn:microsoft.com/office/officeart/2018/2/layout/IconVerticalSolidList"/>
    <dgm:cxn modelId="{D384CF8E-AC60-7649-98D3-EEB3E3114E3E}" type="presParOf" srcId="{5D9E640E-9A36-8043-95D2-648356203D74}" destId="{A54B24C2-69AE-254C-85D4-8DCF01BA2E95}" srcOrd="1" destOrd="0" presId="urn:microsoft.com/office/officeart/2018/2/layout/IconVerticalSolidList"/>
    <dgm:cxn modelId="{E8A6F0C0-E3F8-C74C-AB6C-06CB3860BA04}" type="presParOf" srcId="{5D9E640E-9A36-8043-95D2-648356203D74}" destId="{4E147BC8-8FE3-F546-99F0-CA0BEDF99EA5}" srcOrd="2" destOrd="0" presId="urn:microsoft.com/office/officeart/2018/2/layout/IconVerticalSolidList"/>
    <dgm:cxn modelId="{B87E4C81-54F2-7846-9AC0-4EB577D070BA}" type="presParOf" srcId="{5D9E640E-9A36-8043-95D2-648356203D74}" destId="{31D48296-2193-3443-A5F8-D787324F484E}" srcOrd="3" destOrd="0" presId="urn:microsoft.com/office/officeart/2018/2/layout/IconVerticalSolidList"/>
    <dgm:cxn modelId="{C99ACCEF-A3BF-E140-A91F-2FAE30426392}" type="presParOf" srcId="{3474DF11-2A62-41BC-9CC9-18A27B2E65FD}" destId="{9073DA54-F511-0C45-BE57-422BBD6C0A77}" srcOrd="3" destOrd="0" presId="urn:microsoft.com/office/officeart/2018/2/layout/IconVerticalSolidList"/>
    <dgm:cxn modelId="{DA1170AD-2087-4853-9433-94BC5CDF454D}" type="presParOf" srcId="{3474DF11-2A62-41BC-9CC9-18A27B2E65FD}" destId="{F85C68A2-CFEB-492A-9A01-5436E22D1F21}" srcOrd="4" destOrd="0" presId="urn:microsoft.com/office/officeart/2018/2/layout/IconVerticalSolidList"/>
    <dgm:cxn modelId="{BD4F0492-AF9B-43D4-A507-E4598130B09A}" type="presParOf" srcId="{F85C68A2-CFEB-492A-9A01-5436E22D1F21}" destId="{1DEBB625-461A-4DA7-A2B2-653520F0AB82}" srcOrd="0" destOrd="0" presId="urn:microsoft.com/office/officeart/2018/2/layout/IconVerticalSolidList"/>
    <dgm:cxn modelId="{D532E106-3A8B-4008-A506-89108F632F65}" type="presParOf" srcId="{F85C68A2-CFEB-492A-9A01-5436E22D1F21}" destId="{8FF19863-3C17-486B-B980-65B928A65165}" srcOrd="1" destOrd="0" presId="urn:microsoft.com/office/officeart/2018/2/layout/IconVerticalSolidList"/>
    <dgm:cxn modelId="{1F58D2F5-CB47-41F7-89DC-7B314C57C332}" type="presParOf" srcId="{F85C68A2-CFEB-492A-9A01-5436E22D1F21}" destId="{4A866C7C-5353-43D8-8379-D12E5B66469E}" srcOrd="2" destOrd="0" presId="urn:microsoft.com/office/officeart/2018/2/layout/IconVerticalSolidList"/>
    <dgm:cxn modelId="{4871FAB2-6277-473C-A402-3E93CCFC055D}" type="presParOf" srcId="{F85C68A2-CFEB-492A-9A01-5436E22D1F21}" destId="{1C080A01-701F-4E8A-B209-975825EAAF35}" srcOrd="3" destOrd="0" presId="urn:microsoft.com/office/officeart/2018/2/layout/IconVerticalSolidList"/>
    <dgm:cxn modelId="{E60D68D4-BF94-4B37-BC6B-FE748A8BC344}" type="presParOf" srcId="{3474DF11-2A62-41BC-9CC9-18A27B2E65FD}" destId="{AEB7BC6F-53B1-49EF-9622-949308187C7A}" srcOrd="5" destOrd="0" presId="urn:microsoft.com/office/officeart/2018/2/layout/IconVerticalSolidList"/>
    <dgm:cxn modelId="{1C5A93EA-2A4E-43A0-B4C0-E4B443559F0A}" type="presParOf" srcId="{3474DF11-2A62-41BC-9CC9-18A27B2E65FD}" destId="{C4078762-2977-4B54-93EC-35495FE0C24F}" srcOrd="6" destOrd="0" presId="urn:microsoft.com/office/officeart/2018/2/layout/IconVerticalSolidList"/>
    <dgm:cxn modelId="{5D6F9827-F0A7-459D-A8D7-5AA321A9248A}" type="presParOf" srcId="{C4078762-2977-4B54-93EC-35495FE0C24F}" destId="{040A3686-0825-4AF2-8AB6-6C7A4D50E62A}" srcOrd="0" destOrd="0" presId="urn:microsoft.com/office/officeart/2018/2/layout/IconVerticalSolidList"/>
    <dgm:cxn modelId="{94E07DA2-57B0-4835-BECF-EE2DAD08D5F0}" type="presParOf" srcId="{C4078762-2977-4B54-93EC-35495FE0C24F}" destId="{D8858F28-BD3F-4C0F-A09F-1501A90F2386}" srcOrd="1" destOrd="0" presId="urn:microsoft.com/office/officeart/2018/2/layout/IconVerticalSolidList"/>
    <dgm:cxn modelId="{4CE37194-E945-4419-AE5C-12F49CA93809}" type="presParOf" srcId="{C4078762-2977-4B54-93EC-35495FE0C24F}" destId="{B5CDF126-C819-4806-B2EC-BF871E7A15D5}" srcOrd="2" destOrd="0" presId="urn:microsoft.com/office/officeart/2018/2/layout/IconVerticalSolidList"/>
    <dgm:cxn modelId="{59E050A2-2FEF-485F-A9E6-B6684C357BC7}" type="presParOf" srcId="{C4078762-2977-4B54-93EC-35495FE0C24F}" destId="{F41C8D0F-7651-4A92-924E-95546F39231B}" srcOrd="3" destOrd="0" presId="urn:microsoft.com/office/officeart/2018/2/layout/IconVerticalSolidList"/>
    <dgm:cxn modelId="{DF0C556A-E3F8-4779-856B-E909E6D75FCD}" type="presParOf" srcId="{3474DF11-2A62-41BC-9CC9-18A27B2E65FD}" destId="{59BF6860-3285-4E1D-B2F3-308587C473CE}" srcOrd="7" destOrd="0" presId="urn:microsoft.com/office/officeart/2018/2/layout/IconVerticalSolidList"/>
    <dgm:cxn modelId="{896DD86B-1D6D-45D0-8239-351D1A5D37B6}" type="presParOf" srcId="{3474DF11-2A62-41BC-9CC9-18A27B2E65FD}" destId="{BF347D68-24AC-42BA-BA54-6902AF2A8FB9}" srcOrd="8" destOrd="0" presId="urn:microsoft.com/office/officeart/2018/2/layout/IconVerticalSolidList"/>
    <dgm:cxn modelId="{71AD4F20-BD42-437F-BE7F-FFA674C540FF}" type="presParOf" srcId="{BF347D68-24AC-42BA-BA54-6902AF2A8FB9}" destId="{50757FA0-648A-49A6-849E-0038F74DC526}" srcOrd="0" destOrd="0" presId="urn:microsoft.com/office/officeart/2018/2/layout/IconVerticalSolidList"/>
    <dgm:cxn modelId="{6FE3A9D6-428A-48DC-9EC2-280D3D63FFD6}" type="presParOf" srcId="{BF347D68-24AC-42BA-BA54-6902AF2A8FB9}" destId="{D0A13687-4603-44BC-BF39-030A7D4A21AB}" srcOrd="1" destOrd="0" presId="urn:microsoft.com/office/officeart/2018/2/layout/IconVerticalSolidList"/>
    <dgm:cxn modelId="{CAC279EA-2D60-4E3A-9EC0-5E5FFE9E27A1}" type="presParOf" srcId="{BF347D68-24AC-42BA-BA54-6902AF2A8FB9}" destId="{5396AE86-E060-449C-B706-49BBE30238D1}" srcOrd="2" destOrd="0" presId="urn:microsoft.com/office/officeart/2018/2/layout/IconVerticalSolidList"/>
    <dgm:cxn modelId="{DA81C143-B595-4A2D-976A-6829A8CAE19F}" type="presParOf" srcId="{BF347D68-24AC-42BA-BA54-6902AF2A8FB9}" destId="{6A102699-C48F-4285-A0D2-950049578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B9ED7-1F61-4F74-BDC9-A38414B0927C}">
      <dsp:nvSpPr>
        <dsp:cNvPr id="0" name=""/>
        <dsp:cNvSpPr/>
      </dsp:nvSpPr>
      <dsp:spPr>
        <a:xfrm>
          <a:off x="0" y="0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F21A8-6863-40E8-BAFE-D7163E42E63C}">
      <dsp:nvSpPr>
        <dsp:cNvPr id="0" name=""/>
        <dsp:cNvSpPr/>
      </dsp:nvSpPr>
      <dsp:spPr>
        <a:xfrm>
          <a:off x="256085" y="194451"/>
          <a:ext cx="465609" cy="465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41506-F532-45AE-8CD0-42BE8E1C45E3}">
      <dsp:nvSpPr>
        <dsp:cNvPr id="0" name=""/>
        <dsp:cNvSpPr/>
      </dsp:nvSpPr>
      <dsp:spPr>
        <a:xfrm>
          <a:off x="977779" y="3974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</a:t>
          </a:r>
          <a:r>
            <a:rPr 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impacts of different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marketing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channels on our sales?</a:t>
          </a:r>
        </a:p>
      </dsp:txBody>
      <dsp:txXfrm>
        <a:off x="977779" y="3974"/>
        <a:ext cx="6750487" cy="846562"/>
      </dsp:txXfrm>
    </dsp:sp>
    <dsp:sp modelId="{C7EC17A6-77C3-A249-A52F-82F25B7F95A4}">
      <dsp:nvSpPr>
        <dsp:cNvPr id="0" name=""/>
        <dsp:cNvSpPr/>
      </dsp:nvSpPr>
      <dsp:spPr>
        <a:xfrm>
          <a:off x="0" y="1062177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24C2-69AE-254C-85D4-8DCF01BA2E95}">
      <dsp:nvSpPr>
        <dsp:cNvPr id="0" name=""/>
        <dsp:cNvSpPr/>
      </dsp:nvSpPr>
      <dsp:spPr>
        <a:xfrm>
          <a:off x="256085" y="1252654"/>
          <a:ext cx="465609" cy="465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48296-2193-3443-A5F8-D787324F484E}">
      <dsp:nvSpPr>
        <dsp:cNvPr id="0" name=""/>
        <dsp:cNvSpPr/>
      </dsp:nvSpPr>
      <dsp:spPr>
        <a:xfrm>
          <a:off x="977779" y="106217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are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marketing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channels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performing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2017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2016?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7779" y="1062177"/>
        <a:ext cx="6750487" cy="846562"/>
      </dsp:txXfrm>
    </dsp:sp>
    <dsp:sp modelId="{1DEBB625-461A-4DA7-A2B2-653520F0AB82}">
      <dsp:nvSpPr>
        <dsp:cNvPr id="0" name=""/>
        <dsp:cNvSpPr/>
      </dsp:nvSpPr>
      <dsp:spPr>
        <a:xfrm>
          <a:off x="0" y="2120380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19863-3C17-486B-B980-65B928A65165}">
      <dsp:nvSpPr>
        <dsp:cNvPr id="0" name=""/>
        <dsp:cNvSpPr/>
      </dsp:nvSpPr>
      <dsp:spPr>
        <a:xfrm>
          <a:off x="256085" y="2310857"/>
          <a:ext cx="465609" cy="4656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0A01-701F-4E8A-B209-975825EAAF35}">
      <dsp:nvSpPr>
        <dsp:cNvPr id="0" name=""/>
        <dsp:cNvSpPr/>
      </dsp:nvSpPr>
      <dsp:spPr>
        <a:xfrm>
          <a:off x="977779" y="2120380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What are the effectiveness and efficiency</a:t>
          </a:r>
          <a:r>
            <a:rPr lang="zh-C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(ROI) for each channel?</a:t>
          </a:r>
        </a:p>
      </dsp:txBody>
      <dsp:txXfrm>
        <a:off x="977779" y="2120380"/>
        <a:ext cx="6750487" cy="846562"/>
      </dsp:txXfrm>
    </dsp:sp>
    <dsp:sp modelId="{040A3686-0825-4AF2-8AB6-6C7A4D50E62A}">
      <dsp:nvSpPr>
        <dsp:cNvPr id="0" name=""/>
        <dsp:cNvSpPr/>
      </dsp:nvSpPr>
      <dsp:spPr>
        <a:xfrm>
          <a:off x="0" y="3178583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58F28-BD3F-4C0F-A09F-1501A90F2386}">
      <dsp:nvSpPr>
        <dsp:cNvPr id="0" name=""/>
        <dsp:cNvSpPr/>
      </dsp:nvSpPr>
      <dsp:spPr>
        <a:xfrm>
          <a:off x="256085" y="3369060"/>
          <a:ext cx="465609" cy="46560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C8D0F-7651-4A92-924E-95546F39231B}">
      <dsp:nvSpPr>
        <dsp:cNvPr id="0" name=""/>
        <dsp:cNvSpPr/>
      </dsp:nvSpPr>
      <dsp:spPr>
        <a:xfrm>
          <a:off x="977779" y="3178583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</a:t>
          </a:r>
          <a:r>
            <a:rPr 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should</a:t>
          </a:r>
          <a:r>
            <a:rPr 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</a:t>
          </a:r>
          <a:r>
            <a:rPr 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spending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difference</a:t>
          </a:r>
          <a:r>
            <a:rPr lang="zh-CN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r>
            <a:rPr lang="en-US" alt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channels</a:t>
          </a:r>
          <a:r>
            <a:rPr 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</a:t>
          </a:r>
          <a:r>
            <a:rPr lang="zh-C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2018?</a:t>
          </a:r>
        </a:p>
      </dsp:txBody>
      <dsp:txXfrm>
        <a:off x="977779" y="3178583"/>
        <a:ext cx="6750487" cy="846562"/>
      </dsp:txXfrm>
    </dsp:sp>
    <dsp:sp modelId="{50757FA0-648A-49A6-849E-0038F74DC526}">
      <dsp:nvSpPr>
        <dsp:cNvPr id="0" name=""/>
        <dsp:cNvSpPr/>
      </dsp:nvSpPr>
      <dsp:spPr>
        <a:xfrm>
          <a:off x="0" y="4236787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3687-4603-44BC-BF39-030A7D4A21AB}">
      <dsp:nvSpPr>
        <dsp:cNvPr id="0" name=""/>
        <dsp:cNvSpPr/>
      </dsp:nvSpPr>
      <dsp:spPr>
        <a:xfrm>
          <a:off x="256085" y="4427263"/>
          <a:ext cx="465609" cy="46560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02699-C48F-4285-A0D2-950049578209}">
      <dsp:nvSpPr>
        <dsp:cNvPr id="0" name=""/>
        <dsp:cNvSpPr/>
      </dsp:nvSpPr>
      <dsp:spPr>
        <a:xfrm>
          <a:off x="977779" y="423678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What will the predicted sales be</a:t>
          </a:r>
          <a:r>
            <a:rPr lang="zh-C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in</a:t>
          </a:r>
          <a:r>
            <a:rPr lang="zh-C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2018?</a:t>
          </a:r>
        </a:p>
      </dsp:txBody>
      <dsp:txXfrm>
        <a:off x="977779" y="4236787"/>
        <a:ext cx="6750487" cy="84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11/14/20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23199-7D6F-E440-A3D7-238E04DD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4A4B-1131-AD4E-A5CB-934F0CAB2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Byron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Han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3072D6-06FB-4FD1-AF2E-CAC73C692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0A26E-D82C-4CF8-AD4B-F4C4CABE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791D1-9610-0A4E-88B7-11FFF605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284909"/>
            <a:ext cx="10210862" cy="19349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did Facebook perform poorly?</a:t>
            </a:r>
            <a:b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(-),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  <a:b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(-),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34%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  <a:b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17%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(+).</a:t>
            </a:r>
            <a:endParaRPr lang="en-US" sz="25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1E3622-0FB7-0C4F-9A6D-DC42FB70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89" y="555445"/>
            <a:ext cx="10637520" cy="33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03072D6-06FB-4FD1-AF2E-CAC73C692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10A26E-D82C-4CF8-AD4B-F4C4CABE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E4CAA-EB92-CB40-998A-9FFD8740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58" y="4280635"/>
            <a:ext cx="10210862" cy="18772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zh-CN" altLang="en-US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zh-CN" altLang="en-US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b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“Branding”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“Holiday”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“Other”.</a:t>
            </a:r>
            <a:b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“Other”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channel.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“Other”.</a:t>
            </a:r>
            <a:endParaRPr lang="en-US" sz="25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5F2F2C-0655-6E45-9F20-171B8F5F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4" y="1445804"/>
            <a:ext cx="11937789" cy="20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3072D6-06FB-4FD1-AF2E-CAC73C692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0A26E-D82C-4CF8-AD4B-F4C4CABE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90EBF-6F30-4B4B-A678-94C9CDB5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78449"/>
            <a:ext cx="10210862" cy="1467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problem?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36%,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37%,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~$13.4m.</a:t>
            </a:r>
            <a:endParaRPr lang="en-US" sz="25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50CCF570-1C74-954D-A0CB-0D2A2EC4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31834"/>
              </p:ext>
            </p:extLst>
          </p:nvPr>
        </p:nvGraphicFramePr>
        <p:xfrm>
          <a:off x="1155929" y="721584"/>
          <a:ext cx="10551438" cy="129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82">
                  <a:extLst>
                    <a:ext uri="{9D8B030D-6E8A-4147-A177-3AD203B41FA5}">
                      <a16:colId xmlns:a16="http://schemas.microsoft.com/office/drawing/2014/main" val="2339390873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3330108883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1559927427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590933537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4074982016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3780088287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1116170899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950395573"/>
                    </a:ext>
                  </a:extLst>
                </a:gridCol>
                <a:gridCol w="1172382">
                  <a:extLst>
                    <a:ext uri="{9D8B030D-6E8A-4147-A177-3AD203B41FA5}">
                      <a16:colId xmlns:a16="http://schemas.microsoft.com/office/drawing/2014/main" val="1239322261"/>
                    </a:ext>
                  </a:extLst>
                </a:gridCol>
              </a:tblGrid>
              <a:tr h="64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Magazine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Paid</a:t>
                      </a: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WeChat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  <a:p>
                      <a:pPr algn="ctr" font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42619850"/>
                  </a:ext>
                </a:extLst>
              </a:tr>
              <a:tr h="64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$274,552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$57,546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$209,566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$46,368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$25,770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$9,532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$3,518,629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5.64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16135459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C09039EF-4167-4047-8E69-53D42386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08098"/>
              </p:ext>
            </p:extLst>
          </p:nvPr>
        </p:nvGraphicFramePr>
        <p:xfrm>
          <a:off x="1155929" y="2995354"/>
          <a:ext cx="10533888" cy="125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233939087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33010888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55992742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9093353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07498201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78008828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11617089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95039557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3114272"/>
                    </a:ext>
                  </a:extLst>
                </a:gridCol>
              </a:tblGrid>
              <a:tr h="617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Magazine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Paid</a:t>
                      </a: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WeChat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619850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$195,672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$74,810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$246,681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$60,278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$33,501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$12,392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135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7E2605-F99C-6648-87DB-0D60959CD8DD}"/>
              </a:ext>
            </a:extLst>
          </p:cNvPr>
          <p:cNvSpPr txBox="1"/>
          <p:nvPr/>
        </p:nvSpPr>
        <p:spPr>
          <a:xfrm>
            <a:off x="79754" y="1128707"/>
            <a:ext cx="14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78BA0-0BC2-264F-BC5E-25EABB083C47}"/>
              </a:ext>
            </a:extLst>
          </p:cNvPr>
          <p:cNvSpPr txBox="1"/>
          <p:nvPr/>
        </p:nvSpPr>
        <p:spPr>
          <a:xfrm>
            <a:off x="-42575" y="3428999"/>
            <a:ext cx="14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66341AD-3A8A-9F45-A49F-5C88A6692FA9}"/>
              </a:ext>
            </a:extLst>
          </p:cNvPr>
          <p:cNvSpPr/>
          <p:nvPr/>
        </p:nvSpPr>
        <p:spPr>
          <a:xfrm>
            <a:off x="3690009" y="2212293"/>
            <a:ext cx="621508" cy="6064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97E94F9-D654-884C-84B8-61869A833AE7}"/>
              </a:ext>
            </a:extLst>
          </p:cNvPr>
          <p:cNvSpPr/>
          <p:nvPr/>
        </p:nvSpPr>
        <p:spPr>
          <a:xfrm>
            <a:off x="4860947" y="2212293"/>
            <a:ext cx="621508" cy="6064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4C94963-6700-3843-92D4-F508319A2938}"/>
              </a:ext>
            </a:extLst>
          </p:cNvPr>
          <p:cNvSpPr/>
          <p:nvPr/>
        </p:nvSpPr>
        <p:spPr>
          <a:xfrm>
            <a:off x="6031885" y="2212293"/>
            <a:ext cx="621508" cy="6064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2DBDF03-F952-614B-B6EF-1AF9780D1D12}"/>
              </a:ext>
            </a:extLst>
          </p:cNvPr>
          <p:cNvSpPr/>
          <p:nvPr/>
        </p:nvSpPr>
        <p:spPr>
          <a:xfrm>
            <a:off x="7202823" y="2212293"/>
            <a:ext cx="621508" cy="6064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58030AD-C433-8D46-8E00-D82CFC2752F3}"/>
              </a:ext>
            </a:extLst>
          </p:cNvPr>
          <p:cNvSpPr/>
          <p:nvPr/>
        </p:nvSpPr>
        <p:spPr>
          <a:xfrm>
            <a:off x="8373761" y="2212293"/>
            <a:ext cx="621508" cy="6064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A33D7DF-0ED9-0D4E-8CC7-A6B77F9C8B3F}"/>
              </a:ext>
            </a:extLst>
          </p:cNvPr>
          <p:cNvSpPr/>
          <p:nvPr/>
        </p:nvSpPr>
        <p:spPr>
          <a:xfrm>
            <a:off x="9544701" y="2212293"/>
            <a:ext cx="621508" cy="60649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E246C0B2-DCD1-E14A-914B-43274DA8A9EC}"/>
              </a:ext>
            </a:extLst>
          </p:cNvPr>
          <p:cNvSpPr/>
          <p:nvPr/>
        </p:nvSpPr>
        <p:spPr>
          <a:xfrm>
            <a:off x="2519071" y="2212293"/>
            <a:ext cx="621508" cy="606490"/>
          </a:xfrm>
          <a:prstGeom prst="downArrow">
            <a:avLst/>
          </a:prstGeom>
          <a:solidFill>
            <a:srgbClr val="A82B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3D53F-BEF7-F744-863C-9ED8E697ADFC}"/>
              </a:ext>
            </a:extLst>
          </p:cNvPr>
          <p:cNvSpPr/>
          <p:nvPr/>
        </p:nvSpPr>
        <p:spPr>
          <a:xfrm>
            <a:off x="1412565" y="2212293"/>
            <a:ext cx="201631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153-F7E4-B949-B05F-9A353E92F10F}"/>
              </a:ext>
            </a:extLst>
          </p:cNvPr>
          <p:cNvSpPr/>
          <p:nvPr/>
        </p:nvSpPr>
        <p:spPr>
          <a:xfrm>
            <a:off x="1824160" y="2212460"/>
            <a:ext cx="201631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811F5AE-C164-3344-81B3-D7244E93AE70}"/>
              </a:ext>
            </a:extLst>
          </p:cNvPr>
          <p:cNvSpPr/>
          <p:nvPr/>
        </p:nvSpPr>
        <p:spPr>
          <a:xfrm>
            <a:off x="10779435" y="2212293"/>
            <a:ext cx="621508" cy="60649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62BB6-0699-7141-BA6F-644213B3DC90}"/>
              </a:ext>
            </a:extLst>
          </p:cNvPr>
          <p:cNvSpPr txBox="1"/>
          <p:nvPr/>
        </p:nvSpPr>
        <p:spPr>
          <a:xfrm>
            <a:off x="1155928" y="151170"/>
            <a:ext cx="851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sales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36%,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37%!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E107D-E61F-B74D-A924-B6F294A6B0D5}"/>
              </a:ext>
            </a:extLst>
          </p:cNvPr>
          <p:cNvSpPr txBox="1"/>
          <p:nvPr/>
        </p:nvSpPr>
        <p:spPr>
          <a:xfrm>
            <a:off x="2610155" y="2456321"/>
            <a:ext cx="51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-29%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7DDE2D-84FA-7A43-8BAB-E0853005E9DF}"/>
              </a:ext>
            </a:extLst>
          </p:cNvPr>
          <p:cNvSpPr txBox="1"/>
          <p:nvPr/>
        </p:nvSpPr>
        <p:spPr>
          <a:xfrm>
            <a:off x="4911383" y="2456321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+17%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7F2233-6D89-9244-B86A-6A2617F33A63}"/>
              </a:ext>
            </a:extLst>
          </p:cNvPr>
          <p:cNvSpPr txBox="1"/>
          <p:nvPr/>
        </p:nvSpPr>
        <p:spPr>
          <a:xfrm>
            <a:off x="3748162" y="2460378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+30%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493F05-3D3B-3B45-970B-A4B1CFFD508E}"/>
              </a:ext>
            </a:extLst>
          </p:cNvPr>
          <p:cNvSpPr txBox="1"/>
          <p:nvPr/>
        </p:nvSpPr>
        <p:spPr>
          <a:xfrm>
            <a:off x="6084112" y="2434694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+30%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130D0D-B68D-6444-B0E0-D6227052AB82}"/>
              </a:ext>
            </a:extLst>
          </p:cNvPr>
          <p:cNvSpPr txBox="1"/>
          <p:nvPr/>
        </p:nvSpPr>
        <p:spPr>
          <a:xfrm>
            <a:off x="7253259" y="2445500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+30%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B07B7-AD59-2749-ADA4-5C43638578D6}"/>
              </a:ext>
            </a:extLst>
          </p:cNvPr>
          <p:cNvSpPr txBox="1"/>
          <p:nvPr/>
        </p:nvSpPr>
        <p:spPr>
          <a:xfrm>
            <a:off x="8466772" y="2434694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+30%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EAEBE1-3681-7A40-A88B-703EF5025A1B}"/>
              </a:ext>
            </a:extLst>
          </p:cNvPr>
          <p:cNvSpPr txBox="1"/>
          <p:nvPr/>
        </p:nvSpPr>
        <p:spPr>
          <a:xfrm>
            <a:off x="9558544" y="2434694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+36%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C55F59-CBA1-F448-996B-76B55AD5F9DD}"/>
              </a:ext>
            </a:extLst>
          </p:cNvPr>
          <p:cNvSpPr txBox="1"/>
          <p:nvPr/>
        </p:nvSpPr>
        <p:spPr>
          <a:xfrm>
            <a:off x="10872446" y="2456321"/>
            <a:ext cx="57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+37%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3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6D456-D5A4-0E4B-B1C9-26C56D88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F6FC-A8AE-E241-902F-3E25CB13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didn’t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(ROI)?</a:t>
            </a:r>
          </a:p>
          <a:p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ROI,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decaying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effect,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</a:p>
          <a:p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decay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</a:p>
          <a:p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TV,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  <a:r>
              <a:rPr lang="zh-CN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3072D6-06FB-4FD1-AF2E-CAC73C692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0A26E-D82C-4CF8-AD4B-F4C4CABE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90EBF-6F30-4B4B-A678-94C9CDB5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pc="-100" dirty="0"/>
              <a:t>Other recommendations</a:t>
            </a:r>
            <a:endParaRPr lang="en-US" spc="-100" dirty="0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2109B6F-B572-2846-B555-20B73228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680" y="232908"/>
            <a:ext cx="8694639" cy="39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9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D0C1-E754-054E-9EE0-0EFCE7C7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/>
              <a:t>Appendix</a:t>
            </a:r>
            <a:r>
              <a:rPr lang="zh-CN" altLang="en-US" sz="2500" dirty="0"/>
              <a:t> </a:t>
            </a:r>
            <a:r>
              <a:rPr lang="en-US" altLang="zh-CN" sz="2500" dirty="0"/>
              <a:t>1</a:t>
            </a:r>
            <a:br>
              <a:rPr lang="en-US" altLang="zh-CN" sz="2500" dirty="0"/>
            </a:br>
            <a:r>
              <a:rPr lang="en-US" altLang="zh-CN" sz="2500" dirty="0"/>
              <a:t>Model</a:t>
            </a:r>
            <a:r>
              <a:rPr lang="zh-CN" altLang="en-US" sz="2500" dirty="0"/>
              <a:t> </a:t>
            </a:r>
            <a:r>
              <a:rPr lang="en-US" altLang="zh-CN" sz="2500" dirty="0"/>
              <a:t>details</a:t>
            </a:r>
            <a:br>
              <a:rPr lang="en-US" altLang="zh-CN" sz="2500" dirty="0"/>
            </a:br>
            <a:endParaRPr lang="en-US" sz="2500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7366AC-2D1C-7545-B00D-C649175E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89" y="226445"/>
            <a:ext cx="4015287" cy="2686323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2374793-74BC-3D4B-87F4-E0AEF3BF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32" y="5458660"/>
            <a:ext cx="7976135" cy="140349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C696357-6092-8A47-88BC-87EF0E461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021" y="0"/>
            <a:ext cx="2891334" cy="347408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24896CB-6CF5-0046-A796-C8FB65FA0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513" y="2912768"/>
            <a:ext cx="2172102" cy="2597172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59C6C38C-A85C-4F42-8286-7BB406DD4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989" y="2912768"/>
            <a:ext cx="2283500" cy="27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4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843-6988-6C48-B6C9-ED625E41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leather good fashion design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9424C-A743-2041-AF7D-35ECE4F2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48865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292B-ADC3-9444-9C93-3FED04A4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TLDR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4914-9679-6F47-BF2D-BB26A946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34%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395K</a:t>
            </a:r>
            <a:r>
              <a:rPr lang="zh-CN" alt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(-3%)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313K</a:t>
            </a:r>
            <a:r>
              <a:rPr lang="zh-CN" alt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(-6.58%)</a:t>
            </a:r>
            <a:r>
              <a:rPr lang="zh-CN" alt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(-$313K,</a:t>
            </a:r>
            <a:r>
              <a:rPr lang="zh-CN" alt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-37%)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(+$73K,</a:t>
            </a:r>
            <a:r>
              <a:rPr lang="zh-CN" alt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17%)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(-36%)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(+17%)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expensive.</a:t>
            </a:r>
          </a:p>
          <a:p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more.</a:t>
            </a:r>
          </a:p>
          <a:p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2018,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36%(+$1.3m)</a:t>
            </a:r>
            <a:r>
              <a:rPr lang="zh-CN" alt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3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6236-B7AE-9A49-98BC-2127FDFB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39D753-CEA2-4216-B41B-FD0D5F362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0143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20E4AE-BD67-3F4A-A5ED-A6960423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934279"/>
            <a:ext cx="2947482" cy="4909930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99.5%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MAPE: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~0.78%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(p-value&lt;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0.01)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6E582A61-A8F8-9341-9D06-75465DE2A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765" y="676610"/>
            <a:ext cx="6922678" cy="5504780"/>
          </a:xfrm>
        </p:spPr>
      </p:pic>
    </p:spTree>
    <p:extLst>
      <p:ext uri="{BB962C8B-B14F-4D97-AF65-F5344CB8AC3E}">
        <p14:creationId xmlns:p14="http://schemas.microsoft.com/office/powerpoint/2010/main" val="32123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4515-209A-5C4E-9484-C4B8D143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6835"/>
            <a:ext cx="2947482" cy="5224484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sales?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1/5,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C986D532-2A22-6E4E-9D5C-1715DEFD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164" y="329796"/>
            <a:ext cx="3635201" cy="619840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6EE665-204C-1845-A1AE-497F6838272F}"/>
              </a:ext>
            </a:extLst>
          </p:cNvPr>
          <p:cNvSpPr txBox="1"/>
          <p:nvPr/>
        </p:nvSpPr>
        <p:spPr>
          <a:xfrm>
            <a:off x="5143500" y="1226127"/>
            <a:ext cx="72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Marketing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B6C28-5921-BB4F-8BD7-36005FCD3328}"/>
              </a:ext>
            </a:extLst>
          </p:cNvPr>
          <p:cNvSpPr txBox="1"/>
          <p:nvPr/>
        </p:nvSpPr>
        <p:spPr>
          <a:xfrm>
            <a:off x="4560654" y="5958551"/>
            <a:ext cx="84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Competitor</a:t>
            </a:r>
            <a:endParaRPr 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E9E06-165D-BB48-831C-B0D7E648F0CD}"/>
              </a:ext>
            </a:extLst>
          </p:cNvPr>
          <p:cNvSpPr txBox="1"/>
          <p:nvPr/>
        </p:nvSpPr>
        <p:spPr>
          <a:xfrm>
            <a:off x="4560654" y="5770487"/>
            <a:ext cx="84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Sales</a:t>
            </a:r>
            <a:r>
              <a:rPr lang="zh-CN" altLang="en-US" sz="900"/>
              <a:t> </a:t>
            </a:r>
            <a:r>
              <a:rPr lang="en-US" altLang="zh-CN" sz="900"/>
              <a:t>Event</a:t>
            </a:r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A2F164-CCBA-D54A-9B1B-5E8F5D6D57CE}"/>
              </a:ext>
            </a:extLst>
          </p:cNvPr>
          <p:cNvSpPr txBox="1"/>
          <p:nvPr/>
        </p:nvSpPr>
        <p:spPr>
          <a:xfrm>
            <a:off x="4826245" y="3761749"/>
            <a:ext cx="1451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Organic</a:t>
            </a:r>
            <a:r>
              <a:rPr lang="zh-CN" altLang="en-US" sz="900"/>
              <a:t> </a:t>
            </a:r>
            <a:r>
              <a:rPr lang="en-US" altLang="zh-CN" sz="900"/>
              <a:t>&amp;</a:t>
            </a:r>
            <a:r>
              <a:rPr lang="zh-CN" altLang="en-US" sz="900"/>
              <a:t> </a:t>
            </a:r>
            <a:r>
              <a:rPr lang="en-US" altLang="zh-CN" sz="900"/>
              <a:t>Non-Marketing</a:t>
            </a:r>
            <a:endParaRPr lang="en-US" sz="900" dirty="0"/>
          </a:p>
        </p:txBody>
      </p:sp>
      <p:pic>
        <p:nvPicPr>
          <p:cNvPr id="24" name="Picture 23" descr="Chart, treemap chart&#10;&#10;Description automatically generated">
            <a:extLst>
              <a:ext uri="{FF2B5EF4-FFF2-40B4-BE49-F238E27FC236}">
                <a16:creationId xmlns:a16="http://schemas.microsoft.com/office/drawing/2014/main" id="{CC0F15EE-2387-3245-9B44-F0016FA4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128" y="667062"/>
            <a:ext cx="3700457" cy="53342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121588-1887-6545-AA74-A4A1E4D2141B}"/>
              </a:ext>
            </a:extLst>
          </p:cNvPr>
          <p:cNvSpPr txBox="1"/>
          <p:nvPr/>
        </p:nvSpPr>
        <p:spPr>
          <a:xfrm>
            <a:off x="9383458" y="1341543"/>
            <a:ext cx="72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Display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FB76B-859A-F544-90A6-CB2FE19984C3}"/>
              </a:ext>
            </a:extLst>
          </p:cNvPr>
          <p:cNvSpPr txBox="1"/>
          <p:nvPr/>
        </p:nvSpPr>
        <p:spPr>
          <a:xfrm>
            <a:off x="9319674" y="4525544"/>
            <a:ext cx="72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Facebook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6CFB2D-B5AA-5843-8401-A30B6D4C4AAE}"/>
              </a:ext>
            </a:extLst>
          </p:cNvPr>
          <p:cNvSpPr txBox="1"/>
          <p:nvPr/>
        </p:nvSpPr>
        <p:spPr>
          <a:xfrm>
            <a:off x="9262338" y="3877165"/>
            <a:ext cx="784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Paid</a:t>
            </a:r>
            <a:r>
              <a:rPr lang="zh-CN" altLang="en-US" sz="900" dirty="0"/>
              <a:t> </a:t>
            </a:r>
            <a:r>
              <a:rPr lang="en-US" altLang="zh-CN" sz="900" dirty="0"/>
              <a:t>Search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7621A-80A5-4A4A-9960-23F0A19785D0}"/>
              </a:ext>
            </a:extLst>
          </p:cNvPr>
          <p:cNvSpPr txBox="1"/>
          <p:nvPr/>
        </p:nvSpPr>
        <p:spPr>
          <a:xfrm>
            <a:off x="9232123" y="2845305"/>
            <a:ext cx="784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National</a:t>
            </a:r>
            <a:r>
              <a:rPr lang="zh-CN" altLang="en-US" sz="900" dirty="0"/>
              <a:t> </a:t>
            </a:r>
            <a:r>
              <a:rPr lang="en-US" altLang="zh-CN" sz="900" dirty="0"/>
              <a:t>TV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CF4041-29B5-9A48-8054-60309F0A7745}"/>
              </a:ext>
            </a:extLst>
          </p:cNvPr>
          <p:cNvSpPr txBox="1"/>
          <p:nvPr/>
        </p:nvSpPr>
        <p:spPr>
          <a:xfrm>
            <a:off x="9355020" y="5077494"/>
            <a:ext cx="72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WeChat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95DEB5-2F89-C948-B1DF-96A84C9E92C4}"/>
              </a:ext>
            </a:extLst>
          </p:cNvPr>
          <p:cNvSpPr txBox="1"/>
          <p:nvPr/>
        </p:nvSpPr>
        <p:spPr>
          <a:xfrm>
            <a:off x="9294417" y="5516457"/>
            <a:ext cx="72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Magazine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040B6E-6961-0245-9230-306A7A017D68}"/>
              </a:ext>
            </a:extLst>
          </p:cNvPr>
          <p:cNvCxnSpPr>
            <a:cxnSpLocks/>
          </p:cNvCxnSpPr>
          <p:nvPr/>
        </p:nvCxnSpPr>
        <p:spPr>
          <a:xfrm>
            <a:off x="6741543" y="635225"/>
            <a:ext cx="1830698" cy="1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83D8F0-7C26-4546-9AF2-3F1FFB4D22A4}"/>
              </a:ext>
            </a:extLst>
          </p:cNvPr>
          <p:cNvCxnSpPr>
            <a:cxnSpLocks/>
          </p:cNvCxnSpPr>
          <p:nvPr/>
        </p:nvCxnSpPr>
        <p:spPr>
          <a:xfrm>
            <a:off x="6741543" y="2336292"/>
            <a:ext cx="1830698" cy="362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2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7AD-511B-D644-AAE2-A4F371C6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652227"/>
            <a:ext cx="2947482" cy="5553544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2017?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evenly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AA989B5-DEFF-334A-80F5-4D184CFFB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644" y="476683"/>
            <a:ext cx="7377053" cy="5904633"/>
          </a:xfrm>
        </p:spPr>
      </p:pic>
    </p:spTree>
    <p:extLst>
      <p:ext uri="{BB962C8B-B14F-4D97-AF65-F5344CB8AC3E}">
        <p14:creationId xmlns:p14="http://schemas.microsoft.com/office/powerpoint/2010/main" val="385438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91D1-9610-0A4E-88B7-11FFF605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2016?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-395K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-3.05%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-305K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-6.58%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neutralized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1A00FAE-C750-CC47-98E0-CA780168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56" y="273269"/>
            <a:ext cx="6552664" cy="63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91D1-9610-0A4E-88B7-11FFF605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-$305K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from?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(-$313k)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(+$73k)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Chart, waterfall chart&#10;&#10;Description automatically generated">
            <a:extLst>
              <a:ext uri="{FF2B5EF4-FFF2-40B4-BE49-F238E27FC236}">
                <a16:creationId xmlns:a16="http://schemas.microsoft.com/office/drawing/2014/main" id="{556C914F-F208-1C46-8DDA-3348B572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490" y="347941"/>
            <a:ext cx="5682342" cy="6162118"/>
          </a:xfrm>
        </p:spPr>
      </p:pic>
    </p:spTree>
    <p:extLst>
      <p:ext uri="{BB962C8B-B14F-4D97-AF65-F5344CB8AC3E}">
        <p14:creationId xmlns:p14="http://schemas.microsoft.com/office/powerpoint/2010/main" val="34616389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789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Corbel</vt:lpstr>
      <vt:lpstr>Times New Roman</vt:lpstr>
      <vt:lpstr>Wingdings 2</vt:lpstr>
      <vt:lpstr>Frame</vt:lpstr>
      <vt:lpstr>Marketing Mix Modelling Summary &amp; Recommendations</vt:lpstr>
      <vt:lpstr>Our client is a US leather good fashion design brand  Data are sales, marketing and spending activities  from 2014 to 2017</vt:lpstr>
      <vt:lpstr>TLDR</vt:lpstr>
      <vt:lpstr>Summary of Marketing Performance in 2017  Plan for 2018  Other recommendations</vt:lpstr>
      <vt:lpstr>Overall model captured 99.5% of sales variations  MAPE: ~0.78%  All variables strongly significant (p-value&lt; 0.01)  Model statistical details In Appendix</vt:lpstr>
      <vt:lpstr>What were the impacts of marketing channels in 2017 sales?  Marketing contributed to 1/3 of our total sales  Social media 1/5, TV &amp; Magazine 1/3 of marketing sales</vt:lpstr>
      <vt:lpstr>How were the impacts of marketing channels distributed throughout 2017?  Marketing factors evenly distributed across 2017  Non-marketing factors dominated during holiday season</vt:lpstr>
      <vt:lpstr>How did marketing channels perform comparing to 2016?  Overall sales  -395K -3.05%  Marketing decreases  -305K -6.58%  Competitor (-) neutralized organic (+) &amp; sales event (+)</vt:lpstr>
      <vt:lpstr>Where did the -$305K performance come from?  Facebook was the main reason of most marketing loss (-$313k)  WeChat contribution increased   (+$73k)</vt:lpstr>
      <vt:lpstr>Why did Facebook perform poorly?  We spend less on Facebook (-), it is almost as equally effective and efficient as 2016. Magazine is 50% more expensive (-), it is equally effective but 34% less efficient. We spent 17% more on WeChat (+).</vt:lpstr>
      <vt:lpstr>Side Diagnosis for Facebook “Branding” &amp; “Holiday” are the main contributor of sales, despite their effectiveness &amp; efficiency are lower than “Other”. “Other” is the most effective and most efficient channel.  Therefore, we should continue on increasing Facebook spending in “Other”.</vt:lpstr>
      <vt:lpstr>What should we do about marketing in 2018 to fix the problem? Optimize spending for 2018 &amp; Prediction  Without increasing marketing spend, marketing sales is increased by 36%, efficiency is increased by 37%, projected sales next year (2018) will be ~$13.4m.</vt:lpstr>
      <vt:lpstr>Last Point</vt:lpstr>
      <vt:lpstr>Other recommendations</vt:lpstr>
      <vt:lpstr>Appendix 1 Model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Mix Modelling Summary &amp; Recommendations</dc:title>
  <dc:creator>z han</dc:creator>
  <cp:lastModifiedBy>z han</cp:lastModifiedBy>
  <cp:revision>5</cp:revision>
  <dcterms:created xsi:type="dcterms:W3CDTF">2020-11-15T21:32:25Z</dcterms:created>
  <dcterms:modified xsi:type="dcterms:W3CDTF">2020-11-15T21:34:39Z</dcterms:modified>
</cp:coreProperties>
</file>