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8" r:id="rId3"/>
    <p:sldId id="290" r:id="rId4"/>
    <p:sldId id="291" r:id="rId5"/>
    <p:sldId id="294" r:id="rId6"/>
    <p:sldId id="293" r:id="rId7"/>
    <p:sldId id="295" r:id="rId8"/>
    <p:sldId id="297" r:id="rId9"/>
    <p:sldId id="296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6"/>
    <p:restoredTop sz="94740"/>
  </p:normalViewPr>
  <p:slideViewPr>
    <p:cSldViewPr snapToGrid="0" snapToObjects="1">
      <p:cViewPr varScale="1">
        <p:scale>
          <a:sx n="123" d="100"/>
          <a:sy n="123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It’s all about relationships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graph?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graph is a collection of connected element pairs</a:t>
                </a:r>
              </a:p>
              <a:p>
                <a:r>
                  <a:rPr lang="en-US" dirty="0" smtClean="0"/>
                  <a:t>As with a tree, a graph is an aggregate of nodes</a:t>
                </a:r>
              </a:p>
              <a:p>
                <a:r>
                  <a:rPr lang="en-US" dirty="0" smtClean="0"/>
                  <a:t>Elements/nodes are email addresses, map locations, documents, URLs on the web, customers, computers on a network, friends, observations, sensors, states in </a:t>
                </a:r>
                <a:r>
                  <a:rPr lang="en-US" dirty="0" err="1" smtClean="0"/>
                  <a:t>markov</a:t>
                </a:r>
                <a:r>
                  <a:rPr lang="en-US" dirty="0" smtClean="0"/>
                  <a:t> chain, </a:t>
                </a:r>
                <a:r>
                  <a:rPr lang="mr-IN" dirty="0" smtClean="0"/>
                  <a:t>…</a:t>
                </a:r>
                <a:endParaRPr lang="en-US" dirty="0" smtClean="0"/>
              </a:p>
              <a:p>
                <a:r>
                  <a:rPr lang="en-US" dirty="0" smtClean="0"/>
                  <a:t>Terms: </a:t>
                </a:r>
                <a:r>
                  <a:rPr lang="en-US" i="1" dirty="0" smtClean="0"/>
                  <a:t>nodes</a:t>
                </a:r>
                <a:r>
                  <a:rPr lang="en-US" dirty="0" smtClean="0"/>
                  <a:t> or </a:t>
                </a:r>
                <a:r>
                  <a:rPr lang="en-US" i="1" dirty="0" smtClean="0"/>
                  <a:t>vertices</a:t>
                </a:r>
                <a:r>
                  <a:rPr lang="en-US" dirty="0" smtClean="0"/>
                  <a:t> connected with </a:t>
                </a:r>
                <a:r>
                  <a:rPr lang="en-US" i="1" dirty="0" smtClean="0"/>
                  <a:t>edges</a:t>
                </a:r>
                <a:r>
                  <a:rPr lang="en-US" dirty="0" smtClean="0"/>
                  <a:t>, which can have labels</a:t>
                </a:r>
              </a:p>
              <a:p>
                <a:r>
                  <a:rPr lang="en-US" i="1" dirty="0" smtClean="0"/>
                  <a:t>Directed</a:t>
                </a:r>
                <a:r>
                  <a:rPr lang="en-US" dirty="0" smtClean="0"/>
                  <a:t> graphs have arrows as edges but </a:t>
                </a:r>
                <a:r>
                  <a:rPr lang="en-US" i="1" dirty="0" smtClean="0"/>
                  <a:t>undirected</a:t>
                </a:r>
                <a:r>
                  <a:rPr lang="en-US" dirty="0" smtClean="0"/>
                  <a:t> use lines</a:t>
                </a:r>
              </a:p>
              <a:p>
                <a:r>
                  <a:rPr lang="en-US" dirty="0" smtClean="0"/>
                  <a:t>For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nodes, </a:t>
                </a:r>
                <a:r>
                  <a:rPr lang="en-US" dirty="0" err="1" smtClean="0"/>
                  <a:t>num</a:t>
                </a:r>
                <a:r>
                  <a:rPr lang="en-US" dirty="0" smtClean="0"/>
                  <a:t>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= </a:t>
                </a:r>
                <a:r>
                  <a:rPr lang="mr-IN" i="1" dirty="0" err="1" smtClean="0"/>
                  <a:t>n</a:t>
                </a:r>
                <a:r>
                  <a:rPr lang="mr-IN" dirty="0" smtClean="0"/>
                  <a:t>(</a:t>
                </a:r>
                <a:r>
                  <a:rPr lang="mr-IN" i="1" dirty="0" err="1" smtClean="0"/>
                  <a:t>n</a:t>
                </a:r>
                <a:r>
                  <a:rPr lang="en-US" i="1" dirty="0"/>
                  <a:t>-</a:t>
                </a:r>
                <a:r>
                  <a:rPr lang="mr-IN" i="1" dirty="0" smtClean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18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q reachable from p?</a:t>
            </a:r>
          </a:p>
          <a:p>
            <a:r>
              <a:rPr lang="en-US" dirty="0" smtClean="0"/>
              <a:t>How many edges are on path between p and q?</a:t>
            </a:r>
          </a:p>
          <a:p>
            <a:r>
              <a:rPr lang="en-US" dirty="0" smtClean="0"/>
              <a:t>Is graph connected? (reach any p from any q)</a:t>
            </a:r>
          </a:p>
          <a:p>
            <a:r>
              <a:rPr lang="en-US" dirty="0" smtClean="0"/>
              <a:t>Is graph cyclic? (p reaches p traversing at least one edge)</a:t>
            </a:r>
          </a:p>
          <a:p>
            <a:r>
              <a:rPr lang="en-US" dirty="0" smtClean="0"/>
              <a:t>Which nodes are within k edges of node p? (neighborhood)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matrix, n x n matrix of {0,1} if unlabeled or {labels} if edges are labeled; undirected matrices are symmetric</a:t>
            </a:r>
          </a:p>
          <a:p>
            <a:r>
              <a:rPr lang="en-US" dirty="0" smtClean="0"/>
              <a:t>Wastes space for</a:t>
            </a:r>
            <a:br>
              <a:rPr lang="en-US" dirty="0" smtClean="0"/>
            </a:br>
            <a:r>
              <a:rPr lang="en-US" dirty="0" smtClean="0"/>
              <a:t>sparse edges</a:t>
            </a:r>
          </a:p>
          <a:p>
            <a:r>
              <a:rPr lang="en-US" dirty="0" smtClean="0"/>
              <a:t>Fast to access</a:t>
            </a:r>
            <a:br>
              <a:rPr lang="en-US" dirty="0" smtClean="0"/>
            </a:br>
            <a:r>
              <a:rPr lang="en-US" dirty="0" smtClean="0"/>
              <a:t>arbitrary node’s</a:t>
            </a:r>
            <a:br>
              <a:rPr lang="en-US" dirty="0" smtClean="0"/>
            </a:br>
            <a:r>
              <a:rPr lang="en-US" dirty="0" smtClean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edge lists for nodes</a:t>
            </a:r>
          </a:p>
          <a:p>
            <a:r>
              <a:rPr lang="en-US" dirty="0" smtClean="0"/>
              <a:t>Fast arbitrary node access for numbered nodes, space efficient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Adjacency list implementations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nodes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implementation due to nice mapping to objects</a:t>
            </a:r>
          </a:p>
          <a:p>
            <a:r>
              <a:rPr lang="en-US" dirty="0" smtClean="0"/>
              <a:t>Each node has info about node and edge list</a:t>
            </a:r>
          </a:p>
          <a:p>
            <a:r>
              <a:rPr lang="en-US" dirty="0" smtClean="0"/>
              <a:t>Use list or dictionary index to</a:t>
            </a:r>
            <a:br>
              <a:rPr lang="en-US" dirty="0" smtClean="0"/>
            </a:br>
            <a:r>
              <a:rPr lang="en-US" dirty="0" smtClean="0"/>
              <a:t>access nodes directly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fundamental algorithm for answering graph questions</a:t>
            </a:r>
          </a:p>
          <a:p>
            <a:r>
              <a:rPr lang="en-US" dirty="0" smtClean="0"/>
              <a:t>Visits all reachable nodes from p, avoiding cycles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2138796" y="2896716"/>
            <a:ext cx="791440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-&gt; None: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_(p, set())</a:t>
            </a:r>
          </a:p>
          <a:p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seen:set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-&gt; None: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in seen: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q, seen)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O(</a:t>
            </a:r>
            <a:r>
              <a:rPr lang="en-US" sz="2200" dirty="0" err="1" smtClean="0"/>
              <a:t>n,m</a:t>
            </a:r>
            <a:r>
              <a:rPr lang="en-US" sz="2200" dirty="0" smtClean="0"/>
              <a:t>) = n + m, for n nodes, m edges; m can be n^2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p reach 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two sets, one for avoiding cycles, another for reached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1964748" y="2360534"/>
            <a:ext cx="8262504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set: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reaches,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seen:set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seen: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seen)</a:t>
            </a:r>
            <a:endParaRPr lang="en-US" sz="22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cycles?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run into same node in seen set, return True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368C9B-01DB-BD48-B437-681E9C29166D}"/>
              </a:ext>
            </a:extLst>
          </p:cNvPr>
          <p:cNvSpPr txBox="1"/>
          <p:nvPr/>
        </p:nvSpPr>
        <p:spPr>
          <a:xfrm>
            <a:off x="2325832" y="2477800"/>
            <a:ext cx="791440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bool: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p, set())</a:t>
            </a:r>
          </a:p>
          <a:p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seen:set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bool: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in seen: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return True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q, seen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if c: return True # we can stop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104</TotalTime>
  <Words>515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Mangal</vt:lpstr>
      <vt:lpstr>Monaco</vt:lpstr>
      <vt:lpstr>Arial</vt:lpstr>
      <vt:lpstr>Office Theme</vt:lpstr>
      <vt:lpstr>Graphs</vt:lpstr>
      <vt:lpstr>What’s a graph?</vt:lpstr>
      <vt:lpstr>Common questions</vt:lpstr>
      <vt:lpstr>Adjacency matrix implementations</vt:lpstr>
      <vt:lpstr>PowerPoint Presentation</vt:lpstr>
      <vt:lpstr>Connected nodes implementation</vt:lpstr>
      <vt:lpstr>Depth-first search (review)</vt:lpstr>
      <vt:lpstr>Can p reach q?</vt:lpstr>
      <vt:lpstr>Are there cycles?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24</cp:revision>
  <cp:lastPrinted>2019-02-12T19:51:14Z</cp:lastPrinted>
  <dcterms:created xsi:type="dcterms:W3CDTF">2019-02-25T18:17:22Z</dcterms:created>
  <dcterms:modified xsi:type="dcterms:W3CDTF">2019-02-25T20:01:43Z</dcterms:modified>
</cp:coreProperties>
</file>