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289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48"/>
    <p:restoredTop sz="94740"/>
  </p:normalViewPr>
  <p:slideViewPr>
    <p:cSldViewPr snapToGrid="0" snapToObjects="1">
      <p:cViewPr varScale="1">
        <p:scale>
          <a:sx n="115" d="100"/>
          <a:sy n="115" d="100"/>
        </p:scale>
        <p:origin x="208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2/21/19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2/21/19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abin%E2%80%93Karp_algorith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Searching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82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6A618-0D95-BE47-93F3-956FE116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i="1" dirty="0"/>
              <a:t>Tries</a:t>
            </a:r>
            <a:r>
              <a:rPr lang="en-US" dirty="0"/>
              <a:t>” or </a:t>
            </a:r>
            <a:r>
              <a:rPr lang="en-US" i="1" dirty="0"/>
              <a:t>Prefix Trees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597" y="2031296"/>
            <a:ext cx="5866729" cy="319825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DC0C7F-5F5D-B84C-AD5B-A5950F736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66503">
            <a:off x="571571" y="2031297"/>
            <a:ext cx="4358348" cy="2998746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5158501" y="3150526"/>
            <a:ext cx="431514" cy="380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rved Down Arrow 10"/>
          <p:cNvSpPr/>
          <p:nvPr/>
        </p:nvSpPr>
        <p:spPr>
          <a:xfrm rot="3197979">
            <a:off x="3575208" y="1905443"/>
            <a:ext cx="943481" cy="62099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5537" y="6234550"/>
            <a:ext cx="7181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Convert buckets to nodes and rotate: we get a tree!</a:t>
            </a:r>
          </a:p>
        </p:txBody>
      </p:sp>
    </p:spTree>
    <p:extLst>
      <p:ext uri="{BB962C8B-B14F-4D97-AF65-F5344CB8AC3E}">
        <p14:creationId xmlns:p14="http://schemas.microsoft.com/office/powerpoint/2010/main" val="588307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string s to TRIE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Note: Now that we’re not sorting, order of</a:t>
            </a:r>
            <a:br>
              <a:rPr lang="en-US" dirty="0"/>
            </a:br>
            <a:r>
              <a:rPr lang="en-US" dirty="0"/>
              <a:t>edges is not important; can use </a:t>
            </a:r>
            <a:r>
              <a:rPr lang="en-US" dirty="0" err="1"/>
              <a:t>dict</a:t>
            </a:r>
            <a:r>
              <a:rPr lang="en-US" dirty="0"/>
              <a:t>()</a:t>
            </a:r>
          </a:p>
          <a:p>
            <a:r>
              <a:rPr lang="en-US" dirty="0"/>
              <a:t>Starting at the root, add edge labeled with</a:t>
            </a:r>
            <a:br>
              <a:rPr lang="en-US" dirty="0"/>
            </a:br>
            <a:r>
              <a:rPr lang="en-US" dirty="0"/>
              <a:t>s[0] pointing to new node</a:t>
            </a:r>
          </a:p>
          <a:p>
            <a:r>
              <a:rPr lang="en-US" dirty="0"/>
              <a:t>Traverse edge to child </a:t>
            </a:r>
            <a:r>
              <a:rPr lang="en-US" dirty="0" err="1"/>
              <a:t>root.child</a:t>
            </a:r>
            <a:r>
              <a:rPr lang="en-US" dirty="0"/>
              <a:t>[s[0]]</a:t>
            </a:r>
            <a:br>
              <a:rPr lang="en-US" dirty="0"/>
            </a:br>
            <a:r>
              <a:rPr lang="en-US" dirty="0"/>
              <a:t>and add subtree for s[1:] to that child</a:t>
            </a:r>
          </a:p>
          <a:p>
            <a:r>
              <a:rPr lang="en-US" dirty="0" err="1"/>
              <a:t>Recurse</a:t>
            </a:r>
            <a:r>
              <a:rPr lang="en-US" dirty="0"/>
              <a:t> until out of chars in string 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580" y="1825625"/>
            <a:ext cx="3289300" cy="3949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E89B64-E4C7-B349-8F4D-C096A24A66FC}"/>
              </a:ext>
            </a:extLst>
          </p:cNvPr>
          <p:cNvSpPr txBox="1"/>
          <p:nvPr/>
        </p:nvSpPr>
        <p:spPr>
          <a:xfrm>
            <a:off x="7513110" y="473908"/>
            <a:ext cx="4150239" cy="11079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>
                <a:latin typeface="Monaco" charset="0"/>
                <a:ea typeface="Monaco" charset="0"/>
                <a:cs typeface="Monaco" charset="0"/>
              </a:rPr>
              <a:t>class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TrieNode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__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init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__(self):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self.edges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{}</a:t>
            </a:r>
          </a:p>
        </p:txBody>
      </p:sp>
    </p:spTree>
    <p:extLst>
      <p:ext uri="{BB962C8B-B14F-4D97-AF65-F5344CB8AC3E}">
        <p14:creationId xmlns:p14="http://schemas.microsoft.com/office/powerpoint/2010/main" val="664718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add(root, “ape”)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0" y="3529790"/>
            <a:ext cx="12096130" cy="27821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E89B64-E4C7-B349-8F4D-C096A24A66FC}"/>
              </a:ext>
            </a:extLst>
          </p:cNvPr>
          <p:cNvSpPr txBox="1"/>
          <p:nvPr/>
        </p:nvSpPr>
        <p:spPr>
          <a:xfrm>
            <a:off x="7203561" y="473908"/>
            <a:ext cx="4150239" cy="11079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>
                <a:latin typeface="Monaco" charset="0"/>
                <a:ea typeface="Monaco" charset="0"/>
                <a:cs typeface="Monaco" charset="0"/>
              </a:rPr>
              <a:t>class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TrieNode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__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init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__(self):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self.edges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{}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E89B64-E4C7-B349-8F4D-C096A24A66FC}"/>
              </a:ext>
            </a:extLst>
          </p:cNvPr>
          <p:cNvSpPr txBox="1"/>
          <p:nvPr/>
        </p:nvSpPr>
        <p:spPr>
          <a:xfrm>
            <a:off x="4075890" y="2189084"/>
            <a:ext cx="7277910" cy="1785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add(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p:TrieNode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s:str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=0) -&gt; None: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&gt;=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(s): return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s[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 not in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[s[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]]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TrieNode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add(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[s[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]], s, i+1)</a:t>
            </a:r>
          </a:p>
        </p:txBody>
      </p:sp>
    </p:spTree>
    <p:extLst>
      <p:ext uri="{BB962C8B-B14F-4D97-AF65-F5344CB8AC3E}">
        <p14:creationId xmlns:p14="http://schemas.microsoft.com/office/powerpoint/2010/main" val="1231867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a </a:t>
            </a:r>
            <a:r>
              <a:rPr lang="en-US" dirty="0" err="1"/>
              <a:t>Trie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 true if s is prefix of word in </a:t>
            </a:r>
            <a:r>
              <a:rPr lang="en-US" dirty="0" err="1"/>
              <a:t>Trie</a:t>
            </a:r>
            <a:r>
              <a:rPr lang="en-US" dirty="0"/>
              <a:t> or full word in </a:t>
            </a:r>
            <a:r>
              <a:rPr lang="en-US" dirty="0" err="1"/>
              <a:t>Trie</a:t>
            </a:r>
            <a:endParaRPr lang="en-US" dirty="0"/>
          </a:p>
          <a:p>
            <a:r>
              <a:rPr lang="en-US" dirty="0"/>
              <a:t>Note that the search depends on </a:t>
            </a:r>
            <a:r>
              <a:rPr lang="en-US" dirty="0" err="1"/>
              <a:t>len</a:t>
            </a:r>
            <a:r>
              <a:rPr lang="en-US" dirty="0"/>
              <a:t>(s) not </a:t>
            </a:r>
            <a:r>
              <a:rPr lang="en-US" dirty="0" err="1"/>
              <a:t>num</a:t>
            </a:r>
            <a:r>
              <a:rPr lang="en-US" dirty="0"/>
              <a:t> words n !!!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E89B64-E4C7-B349-8F4D-C096A24A66FC}"/>
              </a:ext>
            </a:extLst>
          </p:cNvPr>
          <p:cNvSpPr txBox="1"/>
          <p:nvPr/>
        </p:nvSpPr>
        <p:spPr>
          <a:xfrm>
            <a:off x="1410510" y="3093756"/>
            <a:ext cx="9077528" cy="28007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search(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root:TrieNode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s:str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=0) -&gt; bool: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p = root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while p is not None: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if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&gt;=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(s): return True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if s[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 not in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 return False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p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[s[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]]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+= 1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True</a:t>
            </a:r>
          </a:p>
        </p:txBody>
      </p:sp>
    </p:spTree>
    <p:extLst>
      <p:ext uri="{BB962C8B-B14F-4D97-AF65-F5344CB8AC3E}">
        <p14:creationId xmlns:p14="http://schemas.microsoft.com/office/powerpoint/2010/main" val="2064734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E9E3-A102-9C4C-AA99-6CE6745A3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 are O(1) but…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7C874-3C25-634E-9D83-956E2FA29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…slower than array access via perfect</a:t>
            </a:r>
            <a:br>
              <a:rPr lang="en-US" dirty="0"/>
            </a:br>
            <a:r>
              <a:rPr lang="en-US" dirty="0"/>
              <a:t>hash function f(c) = </a:t>
            </a:r>
            <a:r>
              <a:rPr lang="en-US" dirty="0" err="1"/>
              <a:t>ord</a:t>
            </a:r>
            <a:r>
              <a:rPr lang="en-US" dirty="0"/>
              <a:t>(c) - </a:t>
            </a:r>
            <a:r>
              <a:rPr lang="en-US" dirty="0" err="1"/>
              <a:t>ord</a:t>
            </a:r>
            <a:r>
              <a:rPr lang="en-US" dirty="0"/>
              <a:t>(‘a’)</a:t>
            </a:r>
          </a:p>
          <a:p>
            <a:r>
              <a:rPr lang="en-US" dirty="0"/>
              <a:t>But we use 26 slots even for one edge</a:t>
            </a:r>
          </a:p>
          <a:p>
            <a:r>
              <a:rPr lang="en-US" dirty="0"/>
              <a:t>How can we reduce memory costs?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C1D894-5279-C74A-AAA2-C74AD1B74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736" y="-540374"/>
            <a:ext cx="5340127" cy="775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148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0BAE5-7887-254A-94BF-F5E407B23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: Brute force dictionary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2B095-1A92-4D4E-8DD0-7EC38E693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07366" cy="4351338"/>
          </a:xfrm>
        </p:spPr>
        <p:txBody>
          <a:bodyPr>
            <a:normAutofit/>
          </a:bodyPr>
          <a:lstStyle/>
          <a:p>
            <a:r>
              <a:rPr lang="en-US" dirty="0"/>
              <a:t>Load words from </a:t>
            </a:r>
            <a:r>
              <a:rPr lang="en-US" b="1" dirty="0"/>
              <a:t>/</a:t>
            </a:r>
            <a:r>
              <a:rPr lang="en-US" b="1" dirty="0" err="1"/>
              <a:t>usr</a:t>
            </a:r>
            <a:r>
              <a:rPr lang="en-US" b="1" dirty="0"/>
              <a:t>/share/</a:t>
            </a:r>
            <a:r>
              <a:rPr lang="en-US" b="1" dirty="0" err="1"/>
              <a:t>dict</a:t>
            </a:r>
            <a:r>
              <a:rPr lang="en-US" b="1" dirty="0"/>
              <a:t>/words</a:t>
            </a:r>
            <a:r>
              <a:rPr lang="en-US" dirty="0"/>
              <a:t> file (one per line) into list</a:t>
            </a:r>
          </a:p>
          <a:p>
            <a:r>
              <a:rPr lang="en-US" dirty="0"/>
              <a:t>Search for each word in list of words; what is complexity?</a:t>
            </a:r>
          </a:p>
          <a:p>
            <a:r>
              <a:rPr lang="en-US" dirty="0"/>
              <a:t>This takes almost 5 minutes on my fast computer. ugh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E155C-C5BB-644F-A746-ECFDFF0F305D}"/>
              </a:ext>
            </a:extLst>
          </p:cNvPr>
          <p:cNvSpPr txBox="1"/>
          <p:nvPr/>
        </p:nvSpPr>
        <p:spPr>
          <a:xfrm>
            <a:off x="0" y="6311900"/>
            <a:ext cx="79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solution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parrt</a:t>
            </a:r>
            <a:r>
              <a:rPr lang="en-US" dirty="0"/>
              <a:t>/msds689/blob/master/notes/code/</a:t>
            </a:r>
            <a:r>
              <a:rPr lang="en-US" dirty="0" err="1"/>
              <a:t>trie.py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461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A49D3-0D3B-1C4C-ACF3-C67C08F63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: Build </a:t>
            </a:r>
            <a:r>
              <a:rPr lang="en-US" dirty="0" err="1"/>
              <a:t>Trie</a:t>
            </a:r>
            <a:r>
              <a:rPr lang="en-US" dirty="0"/>
              <a:t> from dictionary of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7E417-9DFA-CE45-979D-F475A8016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searching notebook, get </a:t>
            </a:r>
            <a:r>
              <a:rPr lang="en-US" dirty="0" err="1"/>
              <a:t>Trie</a:t>
            </a:r>
            <a:r>
              <a:rPr lang="en-US" dirty="0"/>
              <a:t> implementation</a:t>
            </a:r>
          </a:p>
          <a:p>
            <a:r>
              <a:rPr lang="en-US" dirty="0"/>
              <a:t>Add each word to a </a:t>
            </a:r>
            <a:r>
              <a:rPr lang="en-US" dirty="0" err="1"/>
              <a:t>trie</a:t>
            </a:r>
            <a:r>
              <a:rPr lang="en-US" dirty="0"/>
              <a:t>, which takes about 6s on my machine</a:t>
            </a:r>
          </a:p>
          <a:p>
            <a:r>
              <a:rPr lang="en-US" dirty="0"/>
              <a:t>Search the </a:t>
            </a:r>
            <a:r>
              <a:rPr lang="en-US" dirty="0" err="1"/>
              <a:t>trie</a:t>
            </a:r>
            <a:r>
              <a:rPr lang="en-US" dirty="0"/>
              <a:t> for each of 235,886 words; takes 0.75s for me!!</a:t>
            </a:r>
          </a:p>
          <a:p>
            <a:r>
              <a:rPr lang="en-US" dirty="0"/>
              <a:t>Rejoice in your new super powers</a:t>
            </a:r>
          </a:p>
          <a:p>
            <a:r>
              <a:rPr lang="en-US" dirty="0"/>
              <a:t>This was an interview question/task given at big internet firm</a:t>
            </a:r>
            <a:br>
              <a:rPr lang="en-US" dirty="0"/>
            </a:br>
            <a:r>
              <a:rPr lang="en-US" dirty="0"/>
              <a:t>(How can you do fast spell checking on big documents?)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988AE6-331F-864A-963A-42008DA144C2}"/>
              </a:ext>
            </a:extLst>
          </p:cNvPr>
          <p:cNvSpPr txBox="1"/>
          <p:nvPr/>
        </p:nvSpPr>
        <p:spPr>
          <a:xfrm>
            <a:off x="0" y="6311900"/>
            <a:ext cx="79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solution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parrt</a:t>
            </a:r>
            <a:r>
              <a:rPr lang="en-US" dirty="0"/>
              <a:t>/msds689/blob/master/notes/code/</a:t>
            </a:r>
            <a:r>
              <a:rPr lang="en-US" dirty="0" err="1"/>
              <a:t>trie.py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567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A5814-1DAA-984F-BA1F-463EB89ED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5536" cy="1325563"/>
          </a:xfrm>
        </p:spPr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: find all words starting with prefix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AFF34-0678-764B-B0E8-F54910BC3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trie</a:t>
            </a:r>
            <a:r>
              <a:rPr lang="en-US" dirty="0"/>
              <a:t> again from the word list</a:t>
            </a:r>
          </a:p>
          <a:p>
            <a:r>
              <a:rPr lang="en-US" dirty="0"/>
              <a:t>Write a function that prints all words in </a:t>
            </a:r>
            <a:r>
              <a:rPr lang="en-US" dirty="0" err="1"/>
              <a:t>trie</a:t>
            </a:r>
            <a:r>
              <a:rPr lang="en-US" dirty="0"/>
              <a:t> that begin with a specific prefix like “app”; it should get “apple”, “application”, …</a:t>
            </a:r>
          </a:p>
          <a:p>
            <a:r>
              <a:rPr lang="en-US" dirty="0"/>
              <a:t>Idea: trace prefix into </a:t>
            </a:r>
            <a:r>
              <a:rPr lang="en-US" dirty="0" err="1"/>
              <a:t>trie</a:t>
            </a:r>
            <a:r>
              <a:rPr lang="en-US" dirty="0"/>
              <a:t>, reaching specific non-leaf node p; find all reachable leaves; track string as recursion parameter for each path; print the string when you reach a leaf</a:t>
            </a:r>
          </a:p>
        </p:txBody>
      </p:sp>
    </p:spTree>
    <p:extLst>
      <p:ext uri="{BB962C8B-B14F-4D97-AF65-F5344CB8AC3E}">
        <p14:creationId xmlns:p14="http://schemas.microsoft.com/office/powerpoint/2010/main" val="1250205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3EB20-1D6D-B54A-BC1C-D42D8DB2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: Build a suffix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DF553-583E-0C4C-858D-553AA785C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Simple: create </a:t>
            </a:r>
            <a:r>
              <a:rPr lang="en-US" dirty="0" err="1"/>
              <a:t>trie</a:t>
            </a:r>
            <a:r>
              <a:rPr lang="en-US" dirty="0"/>
              <a:t> from reversed strings or modify add() method to walk backwards through string</a:t>
            </a:r>
          </a:p>
        </p:txBody>
      </p:sp>
    </p:spTree>
    <p:extLst>
      <p:ext uri="{BB962C8B-B14F-4D97-AF65-F5344CB8AC3E}">
        <p14:creationId xmlns:p14="http://schemas.microsoft.com/office/powerpoint/2010/main" val="166432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9E12CE-E4F4-DA49-80D6-60FEC4C9B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125" y="3166946"/>
            <a:ext cx="5768965" cy="31449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185A17-FF82-7341-9116-EC5220A6F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: Given misspelled words off by 1 letter only, find all possible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B7BD7-19FE-B342-B919-C8F35C1BA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Trace word into </a:t>
            </a:r>
            <a:r>
              <a:rPr lang="en-US" dirty="0" err="1"/>
              <a:t>trie</a:t>
            </a:r>
            <a:r>
              <a:rPr lang="en-US" dirty="0"/>
              <a:t> until no edge exists for s[</a:t>
            </a:r>
            <a:r>
              <a:rPr lang="en-US" dirty="0" err="1"/>
              <a:t>i</a:t>
            </a:r>
            <a:r>
              <a:rPr lang="en-US" dirty="0"/>
              <a:t>]; this is node p</a:t>
            </a:r>
          </a:p>
          <a:p>
            <a:r>
              <a:rPr lang="en-US" dirty="0"/>
              <a:t>Get list of words reachable from each node targeted by p starting with s[i+1]</a:t>
            </a:r>
          </a:p>
          <a:p>
            <a:r>
              <a:rPr lang="en-US" dirty="0"/>
              <a:t>E.g., “</a:t>
            </a:r>
            <a:r>
              <a:rPr lang="en-US" dirty="0" err="1"/>
              <a:t>cxt</a:t>
            </a:r>
            <a:r>
              <a:rPr lang="en-US" dirty="0"/>
              <a:t>” would get to p=</a:t>
            </a:r>
            <a:r>
              <a:rPr lang="en-US" dirty="0" err="1"/>
              <a:t>root.edges</a:t>
            </a:r>
            <a:r>
              <a:rPr lang="en-US" dirty="0"/>
              <a:t>[‘c’] target and fail</a:t>
            </a:r>
          </a:p>
          <a:p>
            <a:r>
              <a:rPr lang="en-US" dirty="0"/>
              <a:t>Find “t” from </a:t>
            </a:r>
            <a:r>
              <a:rPr lang="en-US" dirty="0" err="1"/>
              <a:t>p.edges</a:t>
            </a:r>
            <a:r>
              <a:rPr lang="en-US" dirty="0"/>
              <a:t>[‘a’] and </a:t>
            </a:r>
            <a:r>
              <a:rPr lang="en-US" dirty="0" err="1"/>
              <a:t>p.edges</a:t>
            </a:r>
            <a:r>
              <a:rPr lang="en-US" dirty="0"/>
              <a:t>[‘</a:t>
            </a:r>
            <a:r>
              <a:rPr lang="en-US" dirty="0" err="1"/>
              <a:t>i</a:t>
            </a:r>
            <a:r>
              <a:rPr lang="en-US" dirty="0"/>
              <a:t>’] </a:t>
            </a:r>
          </a:p>
          <a:p>
            <a:r>
              <a:rPr lang="en-US" dirty="0"/>
              <a:t>We only find “t” matches via ‘a’ to get “cat”</a:t>
            </a:r>
          </a:p>
        </p:txBody>
      </p:sp>
    </p:spTree>
    <p:extLst>
      <p:ext uri="{BB962C8B-B14F-4D97-AF65-F5344CB8AC3E}">
        <p14:creationId xmlns:p14="http://schemas.microsoft.com/office/powerpoint/2010/main" val="399163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98003-BDB8-ED43-9E87-05960D70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96" y="365125"/>
            <a:ext cx="11281024" cy="1325563"/>
          </a:xfrm>
        </p:spPr>
        <p:txBody>
          <a:bodyPr/>
          <a:lstStyle/>
          <a:p>
            <a:r>
              <a:rPr lang="en-US" dirty="0"/>
              <a:t>Common searching/membership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237E2-4FB5-FC4B-937F-D3E170BA6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linear</a:t>
            </a:r>
            <a:r>
              <a:rPr lang="en-US" dirty="0"/>
              <a:t>: scan data structure looking for element(s)</a:t>
            </a:r>
          </a:p>
          <a:p>
            <a:r>
              <a:rPr lang="en-US" b="1" dirty="0"/>
              <a:t>binary search</a:t>
            </a:r>
            <a:r>
              <a:rPr lang="en-US" dirty="0"/>
              <a:t>: if array and sorted, split recursively in half</a:t>
            </a:r>
          </a:p>
          <a:p>
            <a:r>
              <a:rPr lang="en-US" b="1" dirty="0"/>
              <a:t>binary search tree</a:t>
            </a:r>
            <a:r>
              <a:rPr lang="en-US" dirty="0"/>
              <a:t>: subtree to left has elements less than current node and subtree to the right has elements greater than</a:t>
            </a:r>
          </a:p>
          <a:p>
            <a:r>
              <a:rPr lang="en-US" b="1" dirty="0"/>
              <a:t>hash table</a:t>
            </a:r>
            <a:r>
              <a:rPr lang="en-US" dirty="0"/>
              <a:t>: function maps key to bucket, linear search in bucket; recall search index project from MSDS692; for word search, not arbitrary string search in document(s)</a:t>
            </a:r>
          </a:p>
          <a:p>
            <a:r>
              <a:rPr lang="en-US" b="1" dirty="0"/>
              <a:t>state machines </a:t>
            </a:r>
            <a:r>
              <a:rPr lang="en-US" dirty="0"/>
              <a:t>(graphs)</a:t>
            </a:r>
          </a:p>
        </p:txBody>
      </p:sp>
    </p:spTree>
    <p:extLst>
      <p:ext uri="{BB962C8B-B14F-4D97-AF65-F5344CB8AC3E}">
        <p14:creationId xmlns:p14="http://schemas.microsoft.com/office/powerpoint/2010/main" val="311062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i="1" dirty="0"/>
              <a:t>Binary search (review sort of)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199" y="1550020"/>
            <a:ext cx="10836349" cy="4626943"/>
          </a:xfrm>
        </p:spPr>
        <p:txBody>
          <a:bodyPr/>
          <a:lstStyle/>
          <a:p>
            <a:r>
              <a:rPr lang="en-US" dirty="0"/>
              <a:t>If we know data is sorted, we can search much faster than linearly</a:t>
            </a:r>
          </a:p>
          <a:p>
            <a:r>
              <a:rPr lang="en-US" dirty="0"/>
              <a:t>Means we don’t have to examine every element even worst-case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852" y="2764499"/>
            <a:ext cx="3649215" cy="27131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97415" y="6311900"/>
            <a:ext cx="74537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See http</a:t>
            </a:r>
            <a:r>
              <a:rPr lang="en-US" sz="1400" dirty="0"/>
              <a:t>://</a:t>
            </a:r>
            <a:r>
              <a:rPr lang="en-US" sz="1400" dirty="0" err="1"/>
              <a:t>interactivepython.org</a:t>
            </a:r>
            <a:r>
              <a:rPr lang="en-US" sz="1400" dirty="0"/>
              <a:t>/</a:t>
            </a:r>
            <a:r>
              <a:rPr lang="en-US" sz="1400" dirty="0" err="1"/>
              <a:t>runestone</a:t>
            </a:r>
            <a:r>
              <a:rPr lang="en-US" sz="1400" dirty="0"/>
              <a:t>/static/</a:t>
            </a:r>
            <a:r>
              <a:rPr lang="en-US" sz="1400" dirty="0" err="1"/>
              <a:t>pythonds</a:t>
            </a:r>
            <a:r>
              <a:rPr lang="en-US" sz="1400" dirty="0"/>
              <a:t>/</a:t>
            </a:r>
            <a:r>
              <a:rPr lang="en-US" sz="1400" dirty="0" err="1"/>
              <a:t>SortSearch</a:t>
            </a:r>
            <a:r>
              <a:rPr lang="en-US" sz="1400" dirty="0"/>
              <a:t>/</a:t>
            </a:r>
            <a:r>
              <a:rPr lang="en-US" sz="1400" dirty="0" err="1"/>
              <a:t>TheBinarySearch.html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867719" y="2720672"/>
            <a:ext cx="6313111" cy="28007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binsearch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a,x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left = 0; right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(a)-1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while left&lt;=right:    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mid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((left + right)/2)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if a[mid]==x: return mid 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if x &lt; a[mid]: right = mid-1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else: left = mid+1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-1</a:t>
            </a:r>
          </a:p>
        </p:txBody>
      </p:sp>
    </p:spTree>
    <p:extLst>
      <p:ext uri="{BB962C8B-B14F-4D97-AF65-F5344CB8AC3E}">
        <p14:creationId xmlns:p14="http://schemas.microsoft.com/office/powerpoint/2010/main" val="1043904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1B5BB-CBC3-2E42-9D5F-75DBE3EC8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926" y="129169"/>
            <a:ext cx="10515600" cy="817385"/>
          </a:xfrm>
        </p:spPr>
        <p:txBody>
          <a:bodyPr/>
          <a:lstStyle/>
          <a:p>
            <a:r>
              <a:rPr lang="en-US" dirty="0"/>
              <a:t>Compare to (tail-)recursive version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7BCA4B-0623-3A41-A4D9-0AF68320BA90}"/>
              </a:ext>
            </a:extLst>
          </p:cNvPr>
          <p:cNvSpPr txBox="1"/>
          <p:nvPr/>
        </p:nvSpPr>
        <p:spPr>
          <a:xfrm>
            <a:off x="2815119" y="4814850"/>
            <a:ext cx="5126804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left = 0; right =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(a)-1</a:t>
            </a:r>
          </a:p>
          <a:p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while left&lt;=right:    </a:t>
            </a:r>
          </a:p>
          <a:p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    mid =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((left + right)/2)</a:t>
            </a:r>
          </a:p>
          <a:p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    if a[mid]==x: return mid </a:t>
            </a:r>
          </a:p>
          <a:p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    if x &lt; a[mid]: right = mid-1</a:t>
            </a:r>
          </a:p>
          <a:p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    else: left = mid+1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F3154-BC65-AF47-96F1-85EF98CC7A01}"/>
              </a:ext>
            </a:extLst>
          </p:cNvPr>
          <p:cNvSpPr txBox="1"/>
          <p:nvPr/>
        </p:nvSpPr>
        <p:spPr>
          <a:xfrm>
            <a:off x="1605695" y="984817"/>
            <a:ext cx="7823054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binsearch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a,x,left,right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print(left, right)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left &gt; right: return -1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mid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((left + right)/2)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a[mid]==x: return mid 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x &lt; a[mid]: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return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binsearch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(a,x,left,mid-1)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else: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return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binsearch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(a,x,mid+1,right)</a:t>
            </a:r>
          </a:p>
        </p:txBody>
      </p:sp>
    </p:spTree>
    <p:extLst>
      <p:ext uri="{BB962C8B-B14F-4D97-AF65-F5344CB8AC3E}">
        <p14:creationId xmlns:p14="http://schemas.microsoft.com/office/powerpoint/2010/main" val="2107842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F85EB-2A64-0149-B03A-5F11B2A1D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B1CA4-509A-F749-8370-9BF64615D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Problem</a:t>
            </a:r>
            <a:r>
              <a:rPr lang="en-US" dirty="0"/>
              <a:t>: Given a document of length n characters and a string of length m, find an occurrence or all occurrences</a:t>
            </a:r>
          </a:p>
          <a:p>
            <a:r>
              <a:rPr lang="en-US" dirty="0"/>
              <a:t>Brute force algorithm is O(nm), but theoretical best case algorithm exists for O(n + m)</a:t>
            </a:r>
          </a:p>
          <a:p>
            <a:r>
              <a:rPr lang="en-US" b="1" dirty="0"/>
              <a:t>Exercise</a:t>
            </a:r>
            <a:r>
              <a:rPr lang="en-US" dirty="0"/>
              <a:t>: Describe brute force algorithm</a:t>
            </a:r>
          </a:p>
        </p:txBody>
      </p:sp>
    </p:spTree>
    <p:extLst>
      <p:ext uri="{BB962C8B-B14F-4D97-AF65-F5344CB8AC3E}">
        <p14:creationId xmlns:p14="http://schemas.microsoft.com/office/powerpoint/2010/main" val="1621463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37A9A-DFAA-7946-88B2-AF1E3749D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searches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AA4F5-5A70-9948-B06A-CD63868A9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First, note that two equal strings have same hash code so we can compare </a:t>
            </a:r>
            <a:r>
              <a:rPr lang="en-US" dirty="0" err="1"/>
              <a:t>int</a:t>
            </a:r>
            <a:r>
              <a:rPr lang="en-US" dirty="0"/>
              <a:t> codes quickly even for huge strings</a:t>
            </a:r>
          </a:p>
          <a:p>
            <a:r>
              <a:rPr lang="en-US" dirty="0"/>
              <a:t>Rabin-Karp* algorithm uses hash function to speed up but still O(nm) worst-case; works for any substring not just words</a:t>
            </a:r>
          </a:p>
          <a:p>
            <a:r>
              <a:rPr lang="en-US" dirty="0"/>
              <a:t>Idea: h = hash search string s; compute hash for doc[</a:t>
            </a:r>
            <a:r>
              <a:rPr lang="en-US" dirty="0" err="1"/>
              <a:t>i:i+m</a:t>
            </a:r>
            <a:r>
              <a:rPr lang="en-US" dirty="0"/>
              <a:t>] and compare to h; if same, compare s to doc[</a:t>
            </a:r>
            <a:r>
              <a:rPr lang="en-US" dirty="0" err="1"/>
              <a:t>i:i+m</a:t>
            </a:r>
            <a:r>
              <a:rPr lang="en-US" dirty="0"/>
              <a:t>], return if found; move </a:t>
            </a:r>
            <a:r>
              <a:rPr lang="en-US" dirty="0" err="1"/>
              <a:t>i</a:t>
            </a:r>
            <a:r>
              <a:rPr lang="en-US" dirty="0"/>
              <a:t> from 0 to n-m</a:t>
            </a:r>
          </a:p>
          <a:p>
            <a:r>
              <a:rPr lang="en-US" dirty="0"/>
              <a:t>Key is to avoid comparing strings unless the hash codes match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9E2EBA-5391-654A-8F49-2D375A2B5F6A}"/>
              </a:ext>
            </a:extLst>
          </p:cNvPr>
          <p:cNvSpPr txBox="1"/>
          <p:nvPr/>
        </p:nvSpPr>
        <p:spPr>
          <a:xfrm>
            <a:off x="1119883" y="6311900"/>
            <a:ext cx="6853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r>
              <a:rPr lang="en-US" dirty="0">
                <a:hlinkClick r:id="rId2"/>
              </a:rPr>
              <a:t>https://en.wikipedia.org/wiki/Rabin%E2%80%93Karp_algorithm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160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B9A59-6479-2A49-BA16-1514857AC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Rabin-Karp (almost)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135B6C-B890-1140-B2CE-91A97DAF6446}"/>
              </a:ext>
            </a:extLst>
          </p:cNvPr>
          <p:cNvSpPr txBox="1"/>
          <p:nvPr/>
        </p:nvSpPr>
        <p:spPr>
          <a:xfrm>
            <a:off x="927600" y="1455825"/>
            <a:ext cx="7754062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search(doc, s) -&gt;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n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(doc); m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(s)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hs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hash(s)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in range(0,n-m+1):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hdoc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hash(doc[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i:i+m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]) # slow O(m)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if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hdoc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==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hs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 # fast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    if s==doc[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i:i+m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]: # slow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        return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</a:t>
            </a:r>
            <a:endParaRPr lang="en-US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-1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89B64-E4C7-B349-8F4D-C096A24A66FC}"/>
              </a:ext>
            </a:extLst>
          </p:cNvPr>
          <p:cNvSpPr txBox="1"/>
          <p:nvPr/>
        </p:nvSpPr>
        <p:spPr>
          <a:xfrm>
            <a:off x="927600" y="4798114"/>
            <a:ext cx="5790235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hash(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s:str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)-&gt;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sum(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ord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(c) for c in 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40E21E-742A-B249-8ED2-E5ECCDA9F1F5}"/>
              </a:ext>
            </a:extLst>
          </p:cNvPr>
          <p:cNvSpPr txBox="1"/>
          <p:nvPr/>
        </p:nvSpPr>
        <p:spPr>
          <a:xfrm>
            <a:off x="927600" y="5804898"/>
            <a:ext cx="32303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See searching notebook</a:t>
            </a:r>
          </a:p>
        </p:txBody>
      </p:sp>
    </p:spTree>
    <p:extLst>
      <p:ext uri="{BB962C8B-B14F-4D97-AF65-F5344CB8AC3E}">
        <p14:creationId xmlns:p14="http://schemas.microsoft.com/office/powerpoint/2010/main" val="1148846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BE88F-AADC-BA4C-BF3B-E300F820E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A4A6-CB12-A24A-A35D-C94A020B3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Naïve hash(doc[</a:t>
            </a:r>
            <a:r>
              <a:rPr lang="en-US" dirty="0" err="1"/>
              <a:t>i:i+m</a:t>
            </a:r>
            <a:r>
              <a:rPr lang="en-US" dirty="0"/>
              <a:t>]) is O(m) so use rolling hash: next hash is old hash minus doc[</a:t>
            </a:r>
            <a:r>
              <a:rPr lang="en-US" dirty="0" err="1"/>
              <a:t>i</a:t>
            </a:r>
            <a:r>
              <a:rPr lang="en-US" dirty="0"/>
              <a:t>] plus doc[</a:t>
            </a:r>
            <a:r>
              <a:rPr lang="en-US" dirty="0" err="1"/>
              <a:t>i+m</a:t>
            </a:r>
            <a:r>
              <a:rPr lang="en-US" dirty="0"/>
              <a:t>]; drop old one off, add in new char (see improved search() in notebook)</a:t>
            </a:r>
          </a:p>
          <a:p>
            <a:r>
              <a:rPr lang="en-US" dirty="0"/>
              <a:t>What about finding all occurrences?</a:t>
            </a:r>
          </a:p>
          <a:p>
            <a:r>
              <a:rPr lang="en-US" dirty="0"/>
              <a:t>What if search string s is very long? Can get expensive.</a:t>
            </a:r>
          </a:p>
          <a:p>
            <a:r>
              <a:rPr lang="en-US" dirty="0"/>
              <a:t>Can we do better than O(nm) or even O(</a:t>
            </a:r>
            <a:r>
              <a:rPr lang="en-US" dirty="0" err="1"/>
              <a:t>n+m</a:t>
            </a:r>
            <a:r>
              <a:rPr lang="en-US" dirty="0"/>
              <a:t>) algorithms?</a:t>
            </a:r>
          </a:p>
          <a:p>
            <a:r>
              <a:rPr lang="en-US" dirty="0"/>
              <a:t>Yes. I claim we can search for strings in doc in O(m) if we prepare a side data structure</a:t>
            </a:r>
          </a:p>
          <a:p>
            <a:r>
              <a:rPr lang="en-US" dirty="0"/>
              <a:t>How is this possible?!</a:t>
            </a:r>
          </a:p>
        </p:txBody>
      </p:sp>
    </p:spTree>
    <p:extLst>
      <p:ext uri="{BB962C8B-B14F-4D97-AF65-F5344CB8AC3E}">
        <p14:creationId xmlns:p14="http://schemas.microsoft.com/office/powerpoint/2010/main" val="630125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1B61C-99D7-154B-9EBE-1EED80B41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 recursive bucket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6ED6B-73D0-064B-BCFD-979A3BDDF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 up doc into words, make nested</a:t>
            </a:r>
            <a:br>
              <a:rPr lang="en-US" dirty="0"/>
            </a:br>
            <a:r>
              <a:rPr lang="en-US" dirty="0"/>
              <a:t>bucket structure as before</a:t>
            </a:r>
          </a:p>
          <a:p>
            <a:r>
              <a:rPr lang="en-US" dirty="0"/>
              <a:t>To find a word, use s[</a:t>
            </a:r>
            <a:r>
              <a:rPr lang="en-US" dirty="0" err="1"/>
              <a:t>i</a:t>
            </a:r>
            <a:r>
              <a:rPr lang="en-US" dirty="0"/>
              <a:t>] to</a:t>
            </a:r>
            <a:br>
              <a:rPr lang="en-US" dirty="0"/>
            </a:br>
            <a:r>
              <a:rPr lang="en-US" dirty="0"/>
              <a:t>navigate and find final “leaf”</a:t>
            </a:r>
            <a:br>
              <a:rPr lang="en-US" dirty="0"/>
            </a:br>
            <a:r>
              <a:rPr lang="en-US" dirty="0"/>
              <a:t>with list of words with same</a:t>
            </a:r>
            <a:br>
              <a:rPr lang="en-US" dirty="0"/>
            </a:br>
            <a:r>
              <a:rPr lang="en-US" dirty="0"/>
              <a:t>prefix, linearly search leaf</a:t>
            </a:r>
          </a:p>
          <a:p>
            <a:r>
              <a:rPr lang="en-US" dirty="0"/>
              <a:t>The key tells us how to navigate</a:t>
            </a:r>
          </a:p>
          <a:p>
            <a:r>
              <a:rPr lang="en-US" dirty="0"/>
              <a:t>How long does it take to find s</a:t>
            </a:r>
            <a:br>
              <a:rPr lang="en-US" dirty="0"/>
            </a:br>
            <a:r>
              <a:rPr lang="en-US" dirty="0"/>
              <a:t>for n=</a:t>
            </a:r>
            <a:r>
              <a:rPr lang="en-US" dirty="0" err="1"/>
              <a:t>len</a:t>
            </a:r>
            <a:r>
              <a:rPr lang="en-US" dirty="0"/>
              <a:t>(doc), m=</a:t>
            </a:r>
            <a:r>
              <a:rPr lang="en-US" dirty="0" err="1"/>
              <a:t>len</a:t>
            </a:r>
            <a:r>
              <a:rPr lang="en-US" dirty="0"/>
              <a:t>(s)?</a:t>
            </a:r>
            <a:br>
              <a:rPr lang="en-US" dirty="0"/>
            </a:br>
            <a:r>
              <a:rPr lang="en-US" dirty="0"/>
              <a:t>T(</a:t>
            </a:r>
            <a:r>
              <a:rPr lang="en-US" dirty="0" err="1"/>
              <a:t>n,m</a:t>
            </a:r>
            <a:r>
              <a:rPr lang="en-US" dirty="0"/>
              <a:t>) =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DC0C7F-5F5D-B84C-AD5B-A5950F736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288" y="1690688"/>
            <a:ext cx="5719640" cy="39353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99548C-BBF5-2441-B596-130872DC60DB}"/>
              </a:ext>
            </a:extLst>
          </p:cNvPr>
          <p:cNvSpPr txBox="1"/>
          <p:nvPr/>
        </p:nvSpPr>
        <p:spPr>
          <a:xfrm>
            <a:off x="2506894" y="5615793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28223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usf</Template>
  <TotalTime>188</TotalTime>
  <Words>1412</Words>
  <Application>Microsoft Macintosh PowerPoint</Application>
  <PresentationFormat>Widescreen</PresentationFormat>
  <Paragraphs>131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Monaco</vt:lpstr>
      <vt:lpstr>Office Theme</vt:lpstr>
      <vt:lpstr>Searching</vt:lpstr>
      <vt:lpstr>Common searching/membership strategies</vt:lpstr>
      <vt:lpstr>Binary search (review sort of)</vt:lpstr>
      <vt:lpstr>Compare to (tail-)recursive version</vt:lpstr>
      <vt:lpstr>String matching</vt:lpstr>
      <vt:lpstr>Hash searches</vt:lpstr>
      <vt:lpstr>Rabin-Karp (almost)</vt:lpstr>
      <vt:lpstr>Issues</vt:lpstr>
      <vt:lpstr>Revisit recursive bucket sort</vt:lpstr>
      <vt:lpstr>“Tries” or Prefix Trees</vt:lpstr>
      <vt:lpstr>Adding string s to TRIE</vt:lpstr>
      <vt:lpstr>Construction</vt:lpstr>
      <vt:lpstr>Searching a Trie</vt:lpstr>
      <vt:lpstr>Dictionaries are O(1) but…</vt:lpstr>
      <vt:lpstr>Exercise: Brute force dictionary search</vt:lpstr>
      <vt:lpstr>Exercise: Build Trie from dictionary of words</vt:lpstr>
      <vt:lpstr>Exercise: find all words starting with prefix</vt:lpstr>
      <vt:lpstr>Exercise: Build a suffix tree</vt:lpstr>
      <vt:lpstr>Exercise: Given misspelled words off by 1 letter only, find all possible words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</dc:title>
  <dc:creator>Microsoft Office User</dc:creator>
  <cp:lastModifiedBy>Microsoft Office User</cp:lastModifiedBy>
  <cp:revision>26</cp:revision>
  <cp:lastPrinted>2019-02-21T21:32:24Z</cp:lastPrinted>
  <dcterms:created xsi:type="dcterms:W3CDTF">2019-02-21T01:47:23Z</dcterms:created>
  <dcterms:modified xsi:type="dcterms:W3CDTF">2019-02-21T21:49:35Z</dcterms:modified>
</cp:coreProperties>
</file>