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8" r:id="rId3"/>
    <p:sldId id="291" r:id="rId4"/>
    <p:sldId id="292" r:id="rId5"/>
    <p:sldId id="289" r:id="rId6"/>
    <p:sldId id="290" r:id="rId7"/>
    <p:sldId id="285" r:id="rId8"/>
    <p:sldId id="294" r:id="rId9"/>
    <p:sldId id="293" r:id="rId10"/>
    <p:sldId id="287" r:id="rId11"/>
    <p:sldId id="295" r:id="rId12"/>
    <p:sldId id="296" r:id="rId13"/>
    <p:sldId id="297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31" d="100"/>
          <a:sy n="131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7D1E7E-83ED-BD4B-A5AF-D8AC09D68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6D4DA-1395-A54D-AB1D-F496808E620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i68EzJ%20uses%20pythontutor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Walking data 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248F-1DBF-8444-B7E1-A5C580E6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Depth-first</a:t>
            </a:r>
            <a:r>
              <a:rPr lang="en-US" dirty="0"/>
              <a:t> graph walk, compare to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2B99B-6506-2E43-A5C8-14B7064B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8" y="3701527"/>
            <a:ext cx="10973783" cy="2475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E74A1-D948-4C47-B6C7-43C654E6D4A9}"/>
              </a:ext>
            </a:extLst>
          </p:cNvPr>
          <p:cNvSpPr txBox="1"/>
          <p:nvPr/>
        </p:nvSpPr>
        <p:spPr>
          <a:xfrm>
            <a:off x="609108" y="1556611"/>
            <a:ext cx="482865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F8171-1B83-C549-BA34-BF89159BCF31}"/>
              </a:ext>
            </a:extLst>
          </p:cNvPr>
          <p:cNvSpPr txBox="1"/>
          <p:nvPr/>
        </p:nvSpPr>
        <p:spPr>
          <a:xfrm>
            <a:off x="6648191" y="1556611"/>
            <a:ext cx="493470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126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2307-F0A3-F246-A4C9-C72FD485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restrict to binary search tree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8338C-C6C8-294D-89F7-36D43D1B1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go to “Constructing Binary Search Tree” section of notebook linked at bottom; try creating different trees</a:t>
            </a:r>
          </a:p>
          <a:p>
            <a:r>
              <a:rPr lang="en-US" dirty="0"/>
              <a:t>Restricted walk: search using node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41B33F-3D79-7A45-AAD5-2AEE55FE1C53}"/>
              </a:ext>
            </a:extLst>
          </p:cNvPr>
          <p:cNvSpPr/>
          <p:nvPr/>
        </p:nvSpPr>
        <p:spPr>
          <a:xfrm>
            <a:off x="762000" y="6176963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walking.ipynb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B37E53-FE07-4247-8265-F3599A6BF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096" y="3259834"/>
            <a:ext cx="4261181" cy="26788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D469A2-660F-3D45-AFA7-7168560CCB8E}"/>
              </a:ext>
            </a:extLst>
          </p:cNvPr>
          <p:cNvSpPr txBox="1"/>
          <p:nvPr/>
        </p:nvSpPr>
        <p:spPr>
          <a:xfrm>
            <a:off x="917875" y="3259834"/>
            <a:ext cx="626854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x&lt;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x&gt;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p</a:t>
            </a:r>
          </a:p>
        </p:txBody>
      </p:sp>
    </p:spTree>
    <p:extLst>
      <p:ext uri="{BB962C8B-B14F-4D97-AF65-F5344CB8AC3E}">
        <p14:creationId xmlns:p14="http://schemas.microsoft.com/office/powerpoint/2010/main" val="2617941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3FDD-7934-4E40-A163-AB384FB6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BST search to tree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23F9-519C-E64B-9569-6057414B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recursion; we only </a:t>
            </a:r>
            <a:r>
              <a:rPr lang="en-US" dirty="0" err="1"/>
              <a:t>recurse</a:t>
            </a:r>
            <a:r>
              <a:rPr lang="en-US" dirty="0"/>
              <a:t> to ONE child not both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960AF-A022-814B-8DD8-5D00D98DE247}"/>
              </a:ext>
            </a:extLst>
          </p:cNvPr>
          <p:cNvSpPr txBox="1"/>
          <p:nvPr/>
        </p:nvSpPr>
        <p:spPr>
          <a:xfrm>
            <a:off x="83383" y="2997189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B2FFF-DEF2-1142-B192-1951F3C9926F}"/>
              </a:ext>
            </a:extLst>
          </p:cNvPr>
          <p:cNvSpPr txBox="1"/>
          <p:nvPr/>
        </p:nvSpPr>
        <p:spPr>
          <a:xfrm>
            <a:off x="5840071" y="2997189"/>
            <a:ext cx="626854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x&lt;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x&gt;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p</a:t>
            </a:r>
          </a:p>
        </p:txBody>
      </p:sp>
    </p:spTree>
    <p:extLst>
      <p:ext uri="{BB962C8B-B14F-4D97-AF65-F5344CB8AC3E}">
        <p14:creationId xmlns:p14="http://schemas.microsoft.com/office/powerpoint/2010/main" val="1080483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4226-D458-3D42-8613-ED818265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9D48-79D8-E441-87C9-BCC04ED3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Walking data structures is fundamental to most algorithms</a:t>
            </a:r>
          </a:p>
          <a:p>
            <a:r>
              <a:rPr lang="en-US" dirty="0"/>
              <a:t>You should be able to walk arrays, link lists, trees, and graphs</a:t>
            </a:r>
          </a:p>
          <a:p>
            <a:r>
              <a:rPr lang="en-US" dirty="0"/>
              <a:t>Algorithms tend to be restricted or even repeated walks</a:t>
            </a:r>
          </a:p>
          <a:p>
            <a:r>
              <a:rPr lang="en-US" dirty="0"/>
              <a:t>In the context of walking dead structures, dynamic programming or </a:t>
            </a:r>
            <a:r>
              <a:rPr lang="en-US" dirty="0" err="1"/>
              <a:t>memoization</a:t>
            </a:r>
            <a:r>
              <a:rPr lang="en-US" dirty="0"/>
              <a:t> means recording partial results to avoid parts of the structure</a:t>
            </a:r>
          </a:p>
          <a:p>
            <a:r>
              <a:rPr lang="en-US" dirty="0"/>
              <a:t>Binary tree and graph walks are almost identical in code</a:t>
            </a:r>
          </a:p>
          <a:p>
            <a:r>
              <a:rPr lang="en-US" dirty="0"/>
              <a:t>Use recursion to walk trees and graphs</a:t>
            </a:r>
          </a:p>
        </p:txBody>
      </p:sp>
    </p:spTree>
    <p:extLst>
      <p:ext uri="{BB962C8B-B14F-4D97-AF65-F5344CB8AC3E}">
        <p14:creationId xmlns:p14="http://schemas.microsoft.com/office/powerpoint/2010/main" val="42216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algorithms walk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means we need to know how to walk arrays, linked lists, trees, and graphs; and combinations of those</a:t>
            </a:r>
          </a:p>
          <a:p>
            <a:r>
              <a:rPr lang="en-US" dirty="0"/>
              <a:t>Think of walking an entire data structure as the foundation</a:t>
            </a:r>
          </a:p>
          <a:p>
            <a:r>
              <a:rPr lang="en-US" dirty="0"/>
              <a:t>The algorithm then typically compute something during the walk and often avoids part of the data structure to reduce computation time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06A6-6CDE-B54B-9108-A30781BC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39B0-94C7-4948-9636-DE5F04B2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provide superfast </a:t>
            </a:r>
            <a:r>
              <a:rPr lang="en-US" i="1" dirty="0"/>
              <a:t>random-access</a:t>
            </a:r>
            <a:r>
              <a:rPr lang="en-US" dirty="0"/>
              <a:t> to the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  <a:p>
            <a:r>
              <a:rPr lang="en-US" dirty="0" err="1"/>
              <a:t>Node+pointer</a:t>
            </a:r>
            <a:r>
              <a:rPr lang="en-US" dirty="0"/>
              <a:t> based data structures are typically not random access; we need to walk through the structure to access items</a:t>
            </a:r>
          </a:p>
          <a:p>
            <a:r>
              <a:rPr lang="en-US" dirty="0"/>
              <a:t>Incrementing/decrementing a pointer most common walk</a:t>
            </a:r>
          </a:p>
          <a:p>
            <a:r>
              <a:rPr lang="en-US" dirty="0"/>
              <a:t>Walking the entire array is our basis functionality</a:t>
            </a:r>
          </a:p>
          <a:p>
            <a:r>
              <a:rPr lang="en-US" dirty="0"/>
              <a:t>But, often we hope to access fewer items; e.g., binary search bounces around depending on item values (more on this later)</a:t>
            </a:r>
          </a:p>
          <a:p>
            <a:r>
              <a:rPr lang="en-US" dirty="0"/>
              <a:t>Arrays are great for holding rows or columns of data</a:t>
            </a:r>
          </a:p>
          <a:p>
            <a:r>
              <a:rPr lang="en-US" dirty="0"/>
              <a:t>Matrices are 2D arrays, random-access to </a:t>
            </a:r>
            <a:r>
              <a:rPr lang="en-US" dirty="0" err="1"/>
              <a:t>i,j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7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DE9A-3A4F-124B-867E-50089B53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Matrix-walking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CDE9-CFA6-FE40-9AD8-60945829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see this pattern, think of walking elements of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966141" y="2701536"/>
            <a:ext cx="580431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3EEFC-CAFF-4A42-AF0E-378D9B81AF1D}"/>
              </a:ext>
            </a:extLst>
          </p:cNvPr>
          <p:cNvSpPr txBox="1"/>
          <p:nvPr/>
        </p:nvSpPr>
        <p:spPr>
          <a:xfrm>
            <a:off x="7373426" y="2701536"/>
            <a:ext cx="3502097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[[1, 1, 1, 0, 0],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0, 1, 1, 1],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1, 1, 1, 0],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[1, 1, 0, 0, 1],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1, 1, 1, 1]]</a:t>
            </a:r>
          </a:p>
        </p:txBody>
      </p:sp>
    </p:spTree>
    <p:extLst>
      <p:ext uri="{BB962C8B-B14F-4D97-AF65-F5344CB8AC3E}">
        <p14:creationId xmlns:p14="http://schemas.microsoft.com/office/powerpoint/2010/main" val="31060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2CBB-3193-BF4D-BD39-E930CA1B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visualize walking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65B4-5962-9245-A2A7-FC3EF2471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dirty="0">
                <a:hlinkClick r:id="rId2"/>
              </a:rPr>
              <a:t>https://goo.gl/i68EzJ uses pythontutor.com</a:t>
            </a:r>
            <a:r>
              <a:rPr lang="en-US" dirty="0"/>
              <a:t> to visualize a pointer walking through a linked list</a:t>
            </a:r>
          </a:p>
          <a:p>
            <a:r>
              <a:rPr lang="en-US" dirty="0"/>
              <a:t>You can step forward and backward</a:t>
            </a:r>
          </a:p>
          <a:p>
            <a:r>
              <a:rPr lang="en-US" dirty="0"/>
              <a:t>Now, write a while-loop to walk from head to tail using pointer p, printing the value field at each node</a:t>
            </a:r>
          </a:p>
          <a:p>
            <a:r>
              <a:rPr lang="en-US" dirty="0"/>
              <a:t>Write that function from scratch without looking until you can do it easily and quickly (and correctly)</a:t>
            </a:r>
          </a:p>
        </p:txBody>
      </p:sp>
    </p:spTree>
    <p:extLst>
      <p:ext uri="{BB962C8B-B14F-4D97-AF65-F5344CB8AC3E}">
        <p14:creationId xmlns:p14="http://schemas.microsoft.com/office/powerpoint/2010/main" val="147712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C71F-B710-B64E-B1B9-5FAD28A0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4592-341E-E14F-8B86-BD6F41EA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construction is a simple matter of creating nodes and setting left/right child pointers</a:t>
            </a:r>
          </a:p>
          <a:p>
            <a:r>
              <a:rPr lang="en-US" dirty="0"/>
              <a:t>Construction of decision trees from data requires an algorithm that decides what nodes to create and hook up but it’s important to learn manual construction</a:t>
            </a:r>
          </a:p>
          <a:p>
            <a:r>
              <a:rPr lang="en-US" b="1" dirty="0"/>
              <a:t>Exercise</a:t>
            </a:r>
            <a:r>
              <a:rPr lang="en-US" dirty="0"/>
              <a:t>: go to notebook linked below and step through “Constructing binary tree” section;</a:t>
            </a:r>
            <a:br>
              <a:rPr lang="en-US" dirty="0"/>
            </a:br>
            <a:r>
              <a:rPr lang="en-US" dirty="0"/>
              <a:t>try modifying the node addition sequence to get different trees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C10E6F-C3F9-4D4E-BE34-C9D81B47AE8E}"/>
              </a:ext>
            </a:extLst>
          </p:cNvPr>
          <p:cNvSpPr/>
          <p:nvPr/>
        </p:nvSpPr>
        <p:spPr>
          <a:xfrm>
            <a:off x="762000" y="6176963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walking.ipynb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4B5D0-B1E2-304D-BA76-F7E99E809E62}"/>
              </a:ext>
            </a:extLst>
          </p:cNvPr>
          <p:cNvSpPr txBox="1"/>
          <p:nvPr/>
        </p:nvSpPr>
        <p:spPr>
          <a:xfrm>
            <a:off x="6209486" y="252272"/>
            <a:ext cx="591441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__(self, value, left, right):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self.left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left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self.right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right</a:t>
            </a:r>
          </a:p>
        </p:txBody>
      </p:sp>
    </p:spTree>
    <p:extLst>
      <p:ext uri="{BB962C8B-B14F-4D97-AF65-F5344CB8AC3E}">
        <p14:creationId xmlns:p14="http://schemas.microsoft.com/office/powerpoint/2010/main" val="385482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DC2E-871E-744E-86E0-8032D47C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walk is the most natural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8982-1CDC-5948-B25B-15E1D31B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“Depth-first search” is how we walk every node</a:t>
            </a:r>
          </a:p>
          <a:p>
            <a:r>
              <a:rPr lang="en-US" dirty="0"/>
              <a:t>The visitation order (discover, finish nodes) always same</a:t>
            </a:r>
          </a:p>
          <a:p>
            <a:r>
              <a:rPr lang="en-US" dirty="0"/>
              <a:t>Traversal (pre-, in-, post-) order depends on action 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A34D9-44B3-0243-BBF9-5E2AF6580C02}"/>
              </a:ext>
            </a:extLst>
          </p:cNvPr>
          <p:cNvSpPr txBox="1"/>
          <p:nvPr/>
        </p:nvSpPr>
        <p:spPr>
          <a:xfrm>
            <a:off x="415512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preorder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505F6-043A-1D43-B41B-FB41BC4E2AC1}"/>
              </a:ext>
            </a:extLst>
          </p:cNvPr>
          <p:cNvSpPr txBox="1"/>
          <p:nvPr/>
        </p:nvSpPr>
        <p:spPr>
          <a:xfrm>
            <a:off x="6310790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postorder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D83D3B-BADF-1C40-8734-3F2D4535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670" y="25300"/>
            <a:ext cx="2590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8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6104-BABD-8643-B0F8-4FD1F89D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E703E-A041-ED4A-BA35-1CBA9C435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205" y="1843514"/>
            <a:ext cx="9936060" cy="4459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7CE28-6AF4-4249-A47B-F2A8E1161A5F}"/>
              </a:ext>
            </a:extLst>
          </p:cNvPr>
          <p:cNvSpPr txBox="1"/>
          <p:nvPr/>
        </p:nvSpPr>
        <p:spPr>
          <a:xfrm>
            <a:off x="7555616" y="58410"/>
            <a:ext cx="4584505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22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876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5562-A444-CF4E-B23D-7623228E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graph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1D18F-9104-CD43-8A7E-913F8568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Go to “Constructing graphs” section of link below, play with graph construction code to build different graphs.</a:t>
            </a:r>
          </a:p>
          <a:p>
            <a:r>
              <a:rPr lang="en-US" dirty="0"/>
              <a:t>(You need ”pip install </a:t>
            </a:r>
            <a:r>
              <a:rPr lang="en-US" dirty="0" err="1"/>
              <a:t>lolviz</a:t>
            </a:r>
            <a:r>
              <a:rPr lang="en-US" dirty="0"/>
              <a:t>” to visualize.)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6878FE-48C9-114D-AD67-B2A92793F309}"/>
              </a:ext>
            </a:extLst>
          </p:cNvPr>
          <p:cNvSpPr/>
          <p:nvPr/>
        </p:nvSpPr>
        <p:spPr>
          <a:xfrm>
            <a:off x="762000" y="6176963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walking.ipynb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3135271" y="3427039"/>
            <a:ext cx="55709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add(self,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(target)</a:t>
            </a:r>
          </a:p>
        </p:txBody>
      </p:sp>
    </p:spTree>
    <p:extLst>
      <p:ext uri="{BB962C8B-B14F-4D97-AF65-F5344CB8AC3E}">
        <p14:creationId xmlns:p14="http://schemas.microsoft.com/office/powerpoint/2010/main" val="107967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C80F6EB9-5778-9C4D-A840-A4AB693D7AA4}" vid="{C836E528-BEDE-6642-9509-C7A5085C99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1616</TotalTime>
  <Words>1107</Words>
  <Application>Microsoft Macintosh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Monaco</vt:lpstr>
      <vt:lpstr>Office Theme</vt:lpstr>
      <vt:lpstr>Walking data structures</vt:lpstr>
      <vt:lpstr>Most algorithms walk data structures</vt:lpstr>
      <vt:lpstr>Walking arrays</vt:lpstr>
      <vt:lpstr>Matrix-walking pattern</vt:lpstr>
      <vt:lpstr>Exercise: visualize walking linked list</vt:lpstr>
      <vt:lpstr>Building binary trees</vt:lpstr>
      <vt:lpstr>Recursive walk is the most natural</vt:lpstr>
      <vt:lpstr>Recursion tree</vt:lpstr>
      <vt:lpstr>Manual graph construction</vt:lpstr>
      <vt:lpstr>Depth-first graph walk, compare to tree</vt:lpstr>
      <vt:lpstr>Now restrict to binary search tree structure</vt:lpstr>
      <vt:lpstr>Compare BST search to tree walk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Microsoft Office User</dc:creator>
  <cp:lastModifiedBy>Microsoft Office User</cp:lastModifiedBy>
  <cp:revision>45</cp:revision>
  <cp:lastPrinted>2019-02-07T21:43:48Z</cp:lastPrinted>
  <dcterms:created xsi:type="dcterms:W3CDTF">2019-02-04T21:20:58Z</dcterms:created>
  <dcterms:modified xsi:type="dcterms:W3CDTF">2019-02-07T21:44:26Z</dcterms:modified>
</cp:coreProperties>
</file>