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8" r:id="rId3"/>
    <p:sldId id="290" r:id="rId4"/>
    <p:sldId id="291" r:id="rId5"/>
    <p:sldId id="294" r:id="rId6"/>
    <p:sldId id="293" r:id="rId7"/>
    <p:sldId id="295" r:id="rId8"/>
    <p:sldId id="296" r:id="rId9"/>
    <p:sldId id="297" r:id="rId10"/>
    <p:sldId id="298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6"/>
    <p:restoredTop sz="94740"/>
  </p:normalViewPr>
  <p:slideViewPr>
    <p:cSldViewPr snapToGrid="0" snapToObjects="1">
      <p:cViewPr varScale="1">
        <p:scale>
          <a:sx n="123" d="100"/>
          <a:sy n="123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It’s all about relationships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path from p to q?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368C9B-01DB-BD48-B437-681E9C29166D}"/>
              </a:ext>
            </a:extLst>
          </p:cNvPr>
          <p:cNvSpPr txBox="1"/>
          <p:nvPr/>
        </p:nvSpPr>
        <p:spPr>
          <a:xfrm>
            <a:off x="222250" y="1552752"/>
            <a:ext cx="8132041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path:list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seen:set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q: return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seen: 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None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seen.add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seen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pa is not None: return pa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None</a:t>
            </a:r>
            <a:endParaRPr lang="en-US" sz="2200" dirty="0" smtClean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41" y="230693"/>
            <a:ext cx="26035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971" y="2459401"/>
            <a:ext cx="3267430" cy="2517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0444" y="524659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recursion tree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460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graph?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11453FF-9B1C-204B-BAC3-7506D02A7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graph is a collection of connected element pairs</a:t>
                </a:r>
              </a:p>
              <a:p>
                <a:r>
                  <a:rPr lang="en-US" dirty="0" smtClean="0"/>
                  <a:t>As with a tree, a graph is an aggregate of nodes</a:t>
                </a:r>
              </a:p>
              <a:p>
                <a:r>
                  <a:rPr lang="en-US" dirty="0" smtClean="0"/>
                  <a:t>Elements/nodes are email addresses, map locations, documents, URLs on the web, customers, computers on a network, friends, observations, sensors, states in </a:t>
                </a:r>
                <a:r>
                  <a:rPr lang="en-US" dirty="0" err="1" smtClean="0"/>
                  <a:t>markov</a:t>
                </a:r>
                <a:r>
                  <a:rPr lang="en-US" dirty="0" smtClean="0"/>
                  <a:t> chain, </a:t>
                </a:r>
                <a:r>
                  <a:rPr lang="mr-IN" dirty="0" smtClean="0"/>
                  <a:t>…</a:t>
                </a:r>
                <a:endParaRPr lang="en-US" dirty="0" smtClean="0"/>
              </a:p>
              <a:p>
                <a:r>
                  <a:rPr lang="en-US" dirty="0" smtClean="0"/>
                  <a:t>Terms: </a:t>
                </a:r>
                <a:r>
                  <a:rPr lang="en-US" i="1" dirty="0" smtClean="0"/>
                  <a:t>nodes</a:t>
                </a:r>
                <a:r>
                  <a:rPr lang="en-US" dirty="0" smtClean="0"/>
                  <a:t> or </a:t>
                </a:r>
                <a:r>
                  <a:rPr lang="en-US" i="1" dirty="0" smtClean="0"/>
                  <a:t>vertices</a:t>
                </a:r>
                <a:r>
                  <a:rPr lang="en-US" dirty="0" smtClean="0"/>
                  <a:t> connected with </a:t>
                </a:r>
                <a:r>
                  <a:rPr lang="en-US" i="1" dirty="0" smtClean="0"/>
                  <a:t>edges</a:t>
                </a:r>
                <a:r>
                  <a:rPr lang="en-US" dirty="0" smtClean="0"/>
                  <a:t>, which can have labels</a:t>
                </a:r>
              </a:p>
              <a:p>
                <a:r>
                  <a:rPr lang="en-US" i="1" dirty="0" smtClean="0"/>
                  <a:t>Directed</a:t>
                </a:r>
                <a:r>
                  <a:rPr lang="en-US" dirty="0" smtClean="0"/>
                  <a:t> graphs have arrows as edges but </a:t>
                </a:r>
                <a:r>
                  <a:rPr lang="en-US" i="1" dirty="0" smtClean="0"/>
                  <a:t>undirected</a:t>
                </a:r>
                <a:r>
                  <a:rPr lang="en-US" dirty="0" smtClean="0"/>
                  <a:t> use lines</a:t>
                </a:r>
              </a:p>
              <a:p>
                <a:r>
                  <a:rPr lang="en-US" dirty="0" smtClean="0"/>
                  <a:t>For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nodes, </a:t>
                </a:r>
                <a:r>
                  <a:rPr lang="en-US" dirty="0" err="1" smtClean="0"/>
                  <a:t>num</a:t>
                </a:r>
                <a:r>
                  <a:rPr lang="en-US" dirty="0" smtClean="0"/>
                  <a:t> edges is &gt;=0 and &lt;=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= </a:t>
                </a:r>
                <a:r>
                  <a:rPr lang="mr-IN" i="1" dirty="0" err="1" smtClean="0"/>
                  <a:t>n</a:t>
                </a:r>
                <a:r>
                  <a:rPr lang="mr-IN" dirty="0" smtClean="0"/>
                  <a:t>(</a:t>
                </a:r>
                <a:r>
                  <a:rPr lang="mr-IN" i="1" dirty="0" err="1" smtClean="0"/>
                  <a:t>n</a:t>
                </a:r>
                <a:r>
                  <a:rPr lang="en-US" i="1" dirty="0"/>
                  <a:t>-</a:t>
                </a:r>
                <a:r>
                  <a:rPr lang="mr-IN" i="1" dirty="0" smtClean="0"/>
                  <a:t>1</a:t>
                </a:r>
                <a:r>
                  <a:rPr lang="mr-IN" dirty="0"/>
                  <a:t>)</a:t>
                </a:r>
                <a:r>
                  <a:rPr lang="mr-IN" i="1" dirty="0"/>
                  <a:t>/2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11453FF-9B1C-204B-BAC3-7506D02A7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r="-18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q reachable from p?</a:t>
            </a:r>
          </a:p>
          <a:p>
            <a:r>
              <a:rPr lang="en-US" dirty="0" smtClean="0"/>
              <a:t>How many edges are on paths between p and q?</a:t>
            </a:r>
          </a:p>
          <a:p>
            <a:r>
              <a:rPr lang="en-US" dirty="0" smtClean="0"/>
              <a:t>Is graph connected? (reach any p from any q)</a:t>
            </a:r>
          </a:p>
          <a:p>
            <a:r>
              <a:rPr lang="en-US" dirty="0" smtClean="0"/>
              <a:t>Is graph cyclic? (p reaches p traversing at least one edge)</a:t>
            </a:r>
          </a:p>
          <a:p>
            <a:r>
              <a:rPr lang="en-US" dirty="0" smtClean="0"/>
              <a:t>Which nodes are within k edges of node p? (neighborhood)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7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</a:t>
            </a:r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Adjacency matrix, n x n matrix of {0,1} if unlabeled or {labels} if edges are labeled; undirected matrices are symmetric</a:t>
            </a:r>
          </a:p>
          <a:p>
            <a:r>
              <a:rPr lang="en-US" dirty="0" smtClean="0"/>
              <a:t>Wastes space for</a:t>
            </a:r>
            <a:br>
              <a:rPr lang="en-US" dirty="0" smtClean="0"/>
            </a:br>
            <a:r>
              <a:rPr lang="en-US" dirty="0" smtClean="0"/>
              <a:t>sparse edges</a:t>
            </a:r>
          </a:p>
          <a:p>
            <a:r>
              <a:rPr lang="en-US" dirty="0" smtClean="0"/>
              <a:t>Fast to access</a:t>
            </a:r>
            <a:br>
              <a:rPr lang="en-US" dirty="0" smtClean="0"/>
            </a:br>
            <a:r>
              <a:rPr lang="en-US" dirty="0" smtClean="0"/>
              <a:t>arbitrary node’s</a:t>
            </a:r>
            <a:br>
              <a:rPr lang="en-US" dirty="0" smtClean="0"/>
            </a:br>
            <a:r>
              <a:rPr lang="en-US" dirty="0" smtClean="0"/>
              <a:t>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89" y="2768241"/>
            <a:ext cx="7293839" cy="3387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177635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edge lists for nodes</a:t>
            </a:r>
          </a:p>
          <a:p>
            <a:r>
              <a:rPr lang="en-US" dirty="0" smtClean="0"/>
              <a:t>Fast arbitrary node access for numbered nodes, space efficient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10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Adjacency list implementations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25" y="2876911"/>
            <a:ext cx="8626750" cy="29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7477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nodes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implementation due to nice mapping to objects</a:t>
            </a:r>
          </a:p>
          <a:p>
            <a:r>
              <a:rPr lang="en-US" dirty="0" smtClean="0"/>
              <a:t>Each node has info about node and edge list</a:t>
            </a:r>
          </a:p>
          <a:p>
            <a:r>
              <a:rPr lang="en-US" dirty="0" smtClean="0"/>
              <a:t>Use list or dictionary index to</a:t>
            </a:r>
            <a:br>
              <a:rPr lang="en-US" dirty="0" smtClean="0"/>
            </a:br>
            <a:r>
              <a:rPr lang="en-US" dirty="0" smtClean="0"/>
              <a:t>access nodes directly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0D579F-9116-314E-A31B-3D37BB7398D6}"/>
              </a:ext>
            </a:extLst>
          </p:cNvPr>
          <p:cNvSpPr txBox="1"/>
          <p:nvPr/>
        </p:nvSpPr>
        <p:spPr>
          <a:xfrm>
            <a:off x="838200" y="37699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314700"/>
            <a:ext cx="4699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fundamental algorithm for answering graph questions</a:t>
            </a:r>
          </a:p>
          <a:p>
            <a:r>
              <a:rPr lang="en-US" dirty="0" smtClean="0"/>
              <a:t>Visits all reachable nodes from p, avoiding cycles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368C9B-01DB-BD48-B437-681E9C29166D}"/>
              </a:ext>
            </a:extLst>
          </p:cNvPr>
          <p:cNvSpPr txBox="1"/>
          <p:nvPr/>
        </p:nvSpPr>
        <p:spPr>
          <a:xfrm>
            <a:off x="2138796" y="2896716"/>
            <a:ext cx="791440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-&gt; None: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_(p, set())</a:t>
            </a:r>
          </a:p>
          <a:p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seen:set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-&gt; None: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in seen: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seen.add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q, seen)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35" y="130897"/>
            <a:ext cx="3364255" cy="1559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8684" y="6311900"/>
            <a:ext cx="6758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O(</a:t>
            </a:r>
            <a:r>
              <a:rPr lang="en-US" sz="2200" dirty="0" err="1" smtClean="0"/>
              <a:t>n,m</a:t>
            </a:r>
            <a:r>
              <a:rPr lang="en-US" sz="2200" dirty="0" smtClean="0"/>
              <a:t>) = n + m, for n nodes, m edges; m can be n^2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710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cycles?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run into same node in seen set, return True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368C9B-01DB-BD48-B437-681E9C29166D}"/>
              </a:ext>
            </a:extLst>
          </p:cNvPr>
          <p:cNvSpPr txBox="1"/>
          <p:nvPr/>
        </p:nvSpPr>
        <p:spPr>
          <a:xfrm>
            <a:off x="2263487" y="2349747"/>
            <a:ext cx="7914408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2400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bool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p, set())</a:t>
            </a:r>
          </a:p>
          <a:p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seen:set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bool: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in seen: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return </a:t>
            </a:r>
            <a:r>
              <a:rPr lang="en-US" sz="2400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True</a:t>
            </a:r>
            <a:endParaRPr lang="en-US" sz="2400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seen.add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 c =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q, seen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2400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c: return True # we can stop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return </a:t>
            </a:r>
            <a:r>
              <a:rPr lang="en-US" sz="2400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False</a:t>
            </a:r>
            <a:endParaRPr lang="en-US" sz="2400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6677" y="6176963"/>
            <a:ext cx="52838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Could also test “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p in reachable(p)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”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0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p reach 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two sets, one for avoiding cycles, another for reached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368C9B-01DB-BD48-B437-681E9C29166D}"/>
              </a:ext>
            </a:extLst>
          </p:cNvPr>
          <p:cNvSpPr txBox="1"/>
          <p:nvPr/>
        </p:nvSpPr>
        <p:spPr>
          <a:xfrm>
            <a:off x="1964748" y="2495471"/>
            <a:ext cx="8262504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set())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seen:set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seen: return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seen.add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reaches.add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seen)</a:t>
            </a:r>
            <a:endParaRPr lang="en-US" sz="2200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3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155</TotalTime>
  <Words>620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Mangal</vt:lpstr>
      <vt:lpstr>Monaco</vt:lpstr>
      <vt:lpstr>Arial</vt:lpstr>
      <vt:lpstr>Office Theme</vt:lpstr>
      <vt:lpstr>Graphs</vt:lpstr>
      <vt:lpstr>What’s a graph?</vt:lpstr>
      <vt:lpstr>Common questions</vt:lpstr>
      <vt:lpstr>Adjacency matrix implementations</vt:lpstr>
      <vt:lpstr>PowerPoint Presentation</vt:lpstr>
      <vt:lpstr>Connected nodes implementation</vt:lpstr>
      <vt:lpstr>Depth-first search (review)</vt:lpstr>
      <vt:lpstr>Are there cycles?</vt:lpstr>
      <vt:lpstr>Can p reach q?</vt:lpstr>
      <vt:lpstr>What is path from p to q?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Microsoft Office User</dc:creator>
  <cp:lastModifiedBy>Microsoft Office User</cp:lastModifiedBy>
  <cp:revision>32</cp:revision>
  <cp:lastPrinted>2019-02-12T19:51:14Z</cp:lastPrinted>
  <dcterms:created xsi:type="dcterms:W3CDTF">2019-02-25T18:17:22Z</dcterms:created>
  <dcterms:modified xsi:type="dcterms:W3CDTF">2019-02-25T20:53:06Z</dcterms:modified>
</cp:coreProperties>
</file>