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8" r:id="rId3"/>
    <p:sldId id="290" r:id="rId4"/>
    <p:sldId id="289" r:id="rId5"/>
    <p:sldId id="291" r:id="rId6"/>
    <p:sldId id="292" r:id="rId7"/>
    <p:sldId id="293" r:id="rId8"/>
    <p:sldId id="301" r:id="rId9"/>
    <p:sldId id="294" r:id="rId10"/>
    <p:sldId id="300" r:id="rId11"/>
    <p:sldId id="302" r:id="rId12"/>
    <p:sldId id="295" r:id="rId13"/>
    <p:sldId id="296" r:id="rId14"/>
    <p:sldId id="297" r:id="rId15"/>
    <p:sldId id="298" r:id="rId16"/>
    <p:sldId id="299" r:id="rId1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6"/>
    <p:restoredTop sz="94740"/>
  </p:normalViewPr>
  <p:slideViewPr>
    <p:cSldViewPr snapToGrid="0" snapToObjects="1">
      <p:cViewPr varScale="1">
        <p:scale>
          <a:sx n="94" d="100"/>
          <a:sy n="94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Sorting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Dirty tricks to sort faster than </a:t>
            </a:r>
            <a:r>
              <a:rPr lang="en-US" i="1" dirty="0"/>
              <a:t>O(n log 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AED7-C5E5-7C4F-94CE-590C661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75E2B-EB04-8347-A545-EEFCE0E7ACE8}"/>
              </a:ext>
            </a:extLst>
          </p:cNvPr>
          <p:cNvSpPr txBox="1"/>
          <p:nvPr/>
        </p:nvSpPr>
        <p:spPr>
          <a:xfrm>
            <a:off x="1275944" y="1534972"/>
            <a:ext cx="3558703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# fill holes</a:t>
            </a:r>
          </a:p>
          <a:p>
            <a:r>
              <a:rPr lang="en-US" sz="2400" dirty="0"/>
              <a:t>size = max(A) + 1</a:t>
            </a:r>
          </a:p>
          <a:p>
            <a:r>
              <a:rPr lang="en-US" sz="2400" dirty="0"/>
              <a:t>holes = [0] * size</a:t>
            </a:r>
          </a:p>
          <a:p>
            <a:r>
              <a:rPr lang="en-US" sz="2400" dirty="0"/>
              <a:t>for a in A:</a:t>
            </a:r>
          </a:p>
          <a:p>
            <a:r>
              <a:rPr lang="en-US" sz="2400" dirty="0"/>
              <a:t>    holes[a] += 1</a:t>
            </a:r>
          </a:p>
          <a:p>
            <a:endParaRPr lang="en-US" sz="2400" dirty="0"/>
          </a:p>
          <a:p>
            <a:r>
              <a:rPr lang="en-US" sz="2400" i="1" dirty="0"/>
              <a:t># pull out in order</a:t>
            </a:r>
          </a:p>
          <a:p>
            <a:r>
              <a:rPr lang="en-US" sz="2400" dirty="0"/>
              <a:t>A_ = []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range(0,size):</a:t>
            </a:r>
          </a:p>
          <a:p>
            <a:r>
              <a:rPr lang="en-US" sz="2400" dirty="0"/>
              <a:t>    for j in range(holes[</a:t>
            </a:r>
            <a:r>
              <a:rPr lang="en-US" sz="2400" dirty="0" err="1"/>
              <a:t>i</a:t>
            </a:r>
            <a:r>
              <a:rPr lang="en-US" sz="2400" dirty="0"/>
              <a:t>]):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A_.append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  <a:endParaRPr lang="mr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1240B-5276-7B46-ABCC-ED70DC5C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79" y="1534972"/>
            <a:ext cx="3466289" cy="4108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225703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/>
              <a:t>sorting notebook</a:t>
            </a:r>
          </a:p>
        </p:txBody>
      </p:sp>
    </p:spTree>
    <p:extLst>
      <p:ext uri="{BB962C8B-B14F-4D97-AF65-F5344CB8AC3E}">
        <p14:creationId xmlns:p14="http://schemas.microsoft.com/office/powerpoint/2010/main" val="61001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7EB5-F7AA-8942-B34C-69BC67FE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pigeonhole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7998-5783-D04D-8A6C-3CE185AA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8532" cy="4351338"/>
          </a:xfrm>
        </p:spPr>
        <p:txBody>
          <a:bodyPr/>
          <a:lstStyle/>
          <a:p>
            <a:r>
              <a:rPr lang="en-US" dirty="0"/>
              <a:t>Super fast and simple but…</a:t>
            </a:r>
          </a:p>
          <a:p>
            <a:r>
              <a:rPr lang="en-US" dirty="0"/>
              <a:t>What do we do when m &gt;&gt; n? E.g., sort 2 numbers, 5 and 5 million. Takes T(</a:t>
            </a:r>
            <a:r>
              <a:rPr lang="en-US" dirty="0" err="1"/>
              <a:t>n,m</a:t>
            </a:r>
            <a:r>
              <a:rPr lang="en-US" dirty="0"/>
              <a:t>) = n + m = 5 + 5,000,000</a:t>
            </a:r>
          </a:p>
          <a:p>
            <a:r>
              <a:rPr lang="en-US" dirty="0"/>
              <a:t>How can we handle this case &amp; generalize to work for floats too?</a:t>
            </a:r>
          </a:p>
          <a:p>
            <a:r>
              <a:rPr lang="en-US" dirty="0"/>
              <a:t>Hint: compress m, number of buckets, to some fixed number instead of range of numbers</a:t>
            </a:r>
          </a:p>
          <a:p>
            <a:r>
              <a:rPr lang="en-US" dirty="0"/>
              <a:t>Now we have hash table but with special hash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Bucket sort (also called bin 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Idea: distribute n elements across m ordered buckets, sort elements within each bucket, then concatenate elements from sorted buckets in order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 to pigeonhole sort but pigeonhole has 1 key per bucket</a:t>
            </a:r>
          </a:p>
          <a:p>
            <a:r>
              <a:rPr lang="en-US" dirty="0"/>
              <a:t>Best when even distribution of values like hash table</a:t>
            </a:r>
          </a:p>
          <a:p>
            <a:r>
              <a:rPr lang="en-US" dirty="0"/>
              <a:t>Works for floats not just </a:t>
            </a:r>
            <a:r>
              <a:rPr lang="en-US" dirty="0" err="1"/>
              <a:t>ints</a:t>
            </a:r>
            <a:r>
              <a:rPr lang="en-US" dirty="0"/>
              <a:t>; see notebook for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38380" y="6311900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Bucket_sort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89134" y="3467769"/>
            <a:ext cx="521785" cy="45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9B3E3-9305-B642-9989-9A9C5E3F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55" y="2795077"/>
            <a:ext cx="3835400" cy="180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0BF739-7BE5-F24D-B4F8-A2DBEEEB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957" y="3297136"/>
            <a:ext cx="3860800" cy="1257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29655" y="631190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/>
              <a:t>sorting notebook</a:t>
            </a:r>
          </a:p>
        </p:txBody>
      </p:sp>
    </p:spTree>
    <p:extLst>
      <p:ext uri="{BB962C8B-B14F-4D97-AF65-F5344CB8AC3E}">
        <p14:creationId xmlns:p14="http://schemas.microsoft.com/office/powerpoint/2010/main" val="13409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worst-case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T(</a:t>
            </a:r>
            <a:r>
              <a:rPr lang="en-US" dirty="0" err="1"/>
              <a:t>n,m</a:t>
            </a:r>
            <a:r>
              <a:rPr lang="en-US" dirty="0"/>
              <a:t>) worst-case?</a:t>
            </a:r>
          </a:p>
          <a:p>
            <a:r>
              <a:rPr lang="en-US" dirty="0"/>
              <a:t>Assume all values are the same, putting everything into one bucket</a:t>
            </a:r>
          </a:p>
          <a:p>
            <a:r>
              <a:rPr lang="en-US" dirty="0"/>
              <a:t>Sorting one bucket at best costs us n log n</a:t>
            </a:r>
          </a:p>
          <a:p>
            <a:r>
              <a:rPr lang="en-US" dirty="0"/>
              <a:t>There are m buckets we must walk</a:t>
            </a:r>
          </a:p>
          <a:p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 n log n + m, yielding O(n log n)</a:t>
            </a:r>
          </a:p>
          <a:p>
            <a:r>
              <a:rPr lang="en-US" dirty="0" err="1"/>
              <a:t>Bubblesort</a:t>
            </a:r>
            <a:r>
              <a:rPr lang="en-US" dirty="0"/>
              <a:t> might be faster for small buckets of size k=n/m but that’s O(n^2) worst-case in theory</a:t>
            </a:r>
          </a:p>
        </p:txBody>
      </p:sp>
    </p:spTree>
    <p:extLst>
      <p:ext uri="{BB962C8B-B14F-4D97-AF65-F5344CB8AC3E}">
        <p14:creationId xmlns:p14="http://schemas.microsoft.com/office/powerpoint/2010/main" val="10157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best-case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best case or average case look like?</a:t>
            </a:r>
          </a:p>
          <a:p>
            <a:r>
              <a:rPr lang="en-US" dirty="0"/>
              <a:t>Assume even distribution of elements across m buckets</a:t>
            </a:r>
          </a:p>
          <a:p>
            <a:r>
              <a:rPr lang="en-US" dirty="0"/>
              <a:t>Choose m always so n/m is some small fixed constant size k</a:t>
            </a:r>
          </a:p>
          <a:p>
            <a:r>
              <a:rPr lang="en-US" dirty="0"/>
              <a:t>Sort k elements m times (</a:t>
            </a:r>
            <a:r>
              <a:rPr lang="en-US" dirty="0" err="1"/>
              <a:t>bubblesort</a:t>
            </a:r>
            <a:r>
              <a:rPr lang="en-US" dirty="0"/>
              <a:t>), merge m sorted lists</a:t>
            </a:r>
          </a:p>
          <a:p>
            <a:r>
              <a:rPr lang="en-US" dirty="0"/>
              <a:t>T(</a:t>
            </a:r>
            <a:r>
              <a:rPr lang="en-US" dirty="0" err="1"/>
              <a:t>n,m,k</a:t>
            </a:r>
            <a:r>
              <a:rPr lang="en-US" dirty="0"/>
              <a:t>) = m * k^2 + n</a:t>
            </a:r>
          </a:p>
          <a:p>
            <a:r>
              <a:rPr lang="en-US" dirty="0"/>
              <a:t>T(</a:t>
            </a:r>
            <a:r>
              <a:rPr lang="en-US" dirty="0" err="1"/>
              <a:t>n,k</a:t>
            </a:r>
            <a:r>
              <a:rPr lang="en-US" dirty="0"/>
              <a:t>) = n/k * k^2 + n = n*k + n = n(k+1)   (choose </a:t>
            </a:r>
            <a:r>
              <a:rPr lang="en-US"/>
              <a:t>small k)</a:t>
            </a:r>
            <a:endParaRPr lang="en-US" dirty="0"/>
          </a:p>
          <a:p>
            <a:r>
              <a:rPr lang="en-US" dirty="0"/>
              <a:t>That gives us O(n)</a:t>
            </a:r>
          </a:p>
        </p:txBody>
      </p:sp>
    </p:spTree>
    <p:extLst>
      <p:ext uri="{BB962C8B-B14F-4D97-AF65-F5344CB8AC3E}">
        <p14:creationId xmlns:p14="http://schemas.microsoft.com/office/powerpoint/2010/main" val="10302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first letter as bucket key</a:t>
            </a:r>
          </a:p>
          <a:p>
            <a:r>
              <a:rPr lang="en-US" dirty="0"/>
              <a:t>Add strings to buckets</a:t>
            </a:r>
          </a:p>
          <a:p>
            <a:r>
              <a:rPr lang="en-US" dirty="0"/>
              <a:t>Sort within bucket</a:t>
            </a:r>
          </a:p>
          <a:p>
            <a:r>
              <a:rPr lang="en-US" dirty="0"/>
              <a:t>Walk </a:t>
            </a:r>
            <a:r>
              <a:rPr lang="en-US" dirty="0" err="1"/>
              <a:t>a..z</a:t>
            </a:r>
            <a:r>
              <a:rPr lang="en-US" dirty="0"/>
              <a:t> buckets, concatenating</a:t>
            </a:r>
            <a:br>
              <a:rPr lang="en-US" dirty="0"/>
            </a:br>
            <a:r>
              <a:rPr lang="en-US" dirty="0"/>
              <a:t>those sorted lists into single list</a:t>
            </a:r>
          </a:p>
          <a:p>
            <a:r>
              <a:rPr lang="en-US" dirty="0"/>
              <a:t>See sorting notebook for</a:t>
            </a:r>
            <a:br>
              <a:rPr lang="en-US" dirty="0"/>
            </a:br>
            <a:r>
              <a:rPr lang="en-US" dirty="0"/>
              <a:t>implementation</a:t>
            </a:r>
          </a:p>
          <a:p>
            <a:r>
              <a:rPr lang="en-US" b="1" dirty="0"/>
              <a:t>Exercise</a:t>
            </a:r>
            <a:r>
              <a:rPr lang="en-US" dirty="0"/>
              <a:t>: What if all words start with same letter?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3CE5F-8BAE-5542-ACDC-BE45814D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70" y="1264190"/>
            <a:ext cx="6111026" cy="38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B449-10BC-684B-ADCB-D32CD7FA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8532" cy="1325563"/>
          </a:xfrm>
        </p:spPr>
        <p:txBody>
          <a:bodyPr/>
          <a:lstStyle/>
          <a:p>
            <a:r>
              <a:rPr lang="en-US" dirty="0"/>
              <a:t>Nested or recursive string 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DDEA-903D-C342-B00C-0D8860C2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indexes based upon 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With nesting k deep, words are</a:t>
            </a:r>
            <a:br>
              <a:rPr lang="en-US" dirty="0"/>
            </a:br>
            <a:r>
              <a:rPr lang="en-US" dirty="0"/>
              <a:t>sorted uniquely to first k letters,</a:t>
            </a:r>
            <a:br>
              <a:rPr lang="en-US" dirty="0"/>
            </a:br>
            <a:r>
              <a:rPr lang="en-US" dirty="0"/>
              <a:t>giving nested bucket sort</a:t>
            </a:r>
          </a:p>
          <a:p>
            <a:r>
              <a:rPr lang="en-US" dirty="0"/>
              <a:t>Nested dynamically to full </a:t>
            </a:r>
            <a:r>
              <a:rPr lang="en-US" dirty="0" err="1"/>
              <a:t>len</a:t>
            </a:r>
            <a:br>
              <a:rPr lang="en-US" dirty="0"/>
            </a:br>
            <a:r>
              <a:rPr lang="en-US" dirty="0"/>
              <a:t>of string gives nested pigeonhole</a:t>
            </a:r>
            <a:br>
              <a:rPr lang="en-US" dirty="0"/>
            </a:br>
            <a:r>
              <a:rPr lang="en-US" dirty="0"/>
              <a:t>sort</a:t>
            </a:r>
          </a:p>
          <a:p>
            <a:r>
              <a:rPr lang="en-US"/>
              <a:t>Walk all edges in alpha order</a:t>
            </a:r>
            <a:br>
              <a:rPr lang="en-US"/>
            </a:br>
            <a:r>
              <a:rPr lang="en-US"/>
              <a:t>to collect words in leaves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1CE41-DC8A-3D4C-9B23-CB9A1512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5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879"/>
            <a:ext cx="10515600" cy="4351338"/>
          </a:xfrm>
        </p:spPr>
        <p:txBody>
          <a:bodyPr/>
          <a:lstStyle/>
          <a:p>
            <a:r>
              <a:rPr lang="en-US" dirty="0"/>
              <a:t>We can sort any kind of element for which we have a similarity or distance measure between any two elements (subject to triangle inequality property*)</a:t>
            </a:r>
          </a:p>
          <a:p>
            <a:r>
              <a:rPr lang="en-US" dirty="0"/>
              <a:t>Traditional sorting algorithms: bubble sort, merge sort, quicksort</a:t>
            </a:r>
          </a:p>
          <a:p>
            <a:r>
              <a:rPr lang="en-US" dirty="0"/>
              <a:t>Dirty tricks: pigeonhole sort, bucket sort can often sort in O(n)</a:t>
            </a:r>
          </a:p>
          <a:p>
            <a:r>
              <a:rPr lang="en-US" dirty="0"/>
              <a:t>Really dirty trick: nested bucket sort</a:t>
            </a:r>
          </a:p>
          <a:p>
            <a:r>
              <a:rPr lang="en-US" dirty="0"/>
              <a:t>What’s the fastest we could ever sort n numbers?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6422747"/>
            <a:ext cx="5074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Triangle_inequality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O(n^2)</a:t>
            </a:r>
          </a:p>
          <a:p>
            <a:r>
              <a:rPr lang="en-US" i="1" dirty="0"/>
              <a:t>Stable</a:t>
            </a:r>
            <a:r>
              <a:rPr lang="en-US" dirty="0"/>
              <a:t>: order of</a:t>
            </a:r>
            <a:br>
              <a:rPr lang="en-US" dirty="0"/>
            </a:br>
            <a:r>
              <a:rPr lang="en-US" dirty="0"/>
              <a:t>equal elements</a:t>
            </a:r>
            <a:br>
              <a:rPr lang="en-US" dirty="0"/>
            </a:br>
            <a:r>
              <a:rPr lang="en-US" dirty="0"/>
              <a:t>doesn’t change</a:t>
            </a:r>
          </a:p>
          <a:p>
            <a:r>
              <a:rPr lang="en-US" b="1" dirty="0"/>
              <a:t>Idea</a:t>
            </a:r>
            <a:r>
              <a:rPr lang="en-US" dirty="0"/>
              <a:t>: keep</a:t>
            </a:r>
            <a:br>
              <a:rPr lang="en-US" dirty="0"/>
            </a:br>
            <a:r>
              <a:rPr lang="en-US" dirty="0"/>
              <a:t>swapping until</a:t>
            </a:r>
            <a:br>
              <a:rPr lang="en-US" dirty="0"/>
            </a:br>
            <a:r>
              <a:rPr lang="en-US" dirty="0"/>
              <a:t>nothing changes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55" y="1280876"/>
            <a:ext cx="8184189" cy="48596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7795" y="6311900"/>
            <a:ext cx="65142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codingcompiler.com</a:t>
            </a:r>
            <a:r>
              <a:rPr lang="en-US" sz="1600" dirty="0"/>
              <a:t>/bubble-sort-program-in-c-using-function/</a:t>
            </a:r>
          </a:p>
        </p:txBody>
      </p:sp>
    </p:spTree>
    <p:extLst>
      <p:ext uri="{BB962C8B-B14F-4D97-AF65-F5344CB8AC3E}">
        <p14:creationId xmlns:p14="http://schemas.microsoft.com/office/powerpoint/2010/main" val="101586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5200" y="1690688"/>
            <a:ext cx="5700409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changed=True</a:t>
            </a:r>
          </a:p>
          <a:p>
            <a:r>
              <a:rPr lang="en-US" sz="2400" dirty="0" err="1"/>
              <a:t>second_to_last_idx</a:t>
            </a:r>
            <a:r>
              <a:rPr lang="en-US" sz="2400" dirty="0"/>
              <a:t> = </a:t>
            </a:r>
            <a:r>
              <a:rPr lang="en-US" sz="2400" dirty="0" err="1"/>
              <a:t>len</a:t>
            </a:r>
            <a:r>
              <a:rPr lang="en-US" sz="2400" dirty="0"/>
              <a:t>(A)-2</a:t>
            </a:r>
          </a:p>
          <a:p>
            <a:r>
              <a:rPr lang="en-US" sz="2400" dirty="0"/>
              <a:t>while changed:</a:t>
            </a:r>
          </a:p>
          <a:p>
            <a:pPr lvl="1"/>
            <a:r>
              <a:rPr lang="en-US" sz="2400" dirty="0"/>
              <a:t>changed=False</a:t>
            </a:r>
          </a:p>
          <a:p>
            <a:pPr lvl="1"/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range(second_to_last_idx+1):</a:t>
            </a:r>
          </a:p>
          <a:p>
            <a:pPr lvl="1"/>
            <a:r>
              <a:rPr lang="mr-IN" sz="2400" dirty="0"/>
              <a:t>    </a:t>
            </a:r>
            <a:r>
              <a:rPr lang="mr-IN" sz="2400" dirty="0" err="1"/>
              <a:t>if</a:t>
            </a:r>
            <a:r>
              <a:rPr lang="mr-IN" sz="2400" dirty="0"/>
              <a:t>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 &gt; </a:t>
            </a:r>
            <a:r>
              <a:rPr lang="mr-IN" sz="2400" dirty="0" err="1"/>
              <a:t>A</a:t>
            </a:r>
            <a:r>
              <a:rPr lang="mr-IN" sz="2400" dirty="0"/>
              <a:t>[i+1]: </a:t>
            </a:r>
          </a:p>
          <a:p>
            <a:pPr lvl="1"/>
            <a:r>
              <a:rPr lang="mr-IN" sz="2400" dirty="0"/>
              <a:t>       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], </a:t>
            </a:r>
            <a:r>
              <a:rPr lang="mr-IN" sz="2400" dirty="0" err="1"/>
              <a:t>A</a:t>
            </a:r>
            <a:r>
              <a:rPr lang="mr-IN" sz="2400" dirty="0"/>
              <a:t>[i+1] = </a:t>
            </a:r>
            <a:r>
              <a:rPr lang="mr-IN" sz="2400" dirty="0" err="1"/>
              <a:t>A</a:t>
            </a:r>
            <a:r>
              <a:rPr lang="mr-IN" sz="2400" dirty="0"/>
              <a:t>[i+1],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</a:t>
            </a:r>
            <a:endParaRPr lang="en-US" sz="2400" dirty="0"/>
          </a:p>
          <a:p>
            <a:pPr lvl="1"/>
            <a:r>
              <a:rPr lang="mr-IN" sz="2400" dirty="0"/>
              <a:t>        </a:t>
            </a:r>
            <a:r>
              <a:rPr lang="en-US" sz="2400" dirty="0"/>
              <a:t>changed</a:t>
            </a:r>
            <a:r>
              <a:rPr lang="mr-IN" sz="2400" dirty="0"/>
              <a:t>=</a:t>
            </a:r>
            <a:r>
              <a:rPr lang="mr-IN" sz="2400" dirty="0" err="1"/>
              <a:t>True</a:t>
            </a:r>
            <a:endParaRPr lang="mr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342" y="959391"/>
            <a:ext cx="3073400" cy="4686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5184026"/>
            <a:ext cx="2860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Why is this O(n^2)?</a:t>
            </a:r>
          </a:p>
        </p:txBody>
      </p:sp>
    </p:spTree>
    <p:extLst>
      <p:ext uri="{BB962C8B-B14F-4D97-AF65-F5344CB8AC3E}">
        <p14:creationId xmlns:p14="http://schemas.microsoft.com/office/powerpoint/2010/main" val="93642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Faster than </a:t>
            </a:r>
            <a:r>
              <a:rPr lang="en-US" dirty="0" err="1"/>
              <a:t>bubblesort</a:t>
            </a:r>
            <a:r>
              <a:rPr lang="en-US" dirty="0"/>
              <a:t>: </a:t>
            </a:r>
            <a:r>
              <a:rPr lang="en-US" i="1" dirty="0"/>
              <a:t>O(n log n)</a:t>
            </a:r>
          </a:p>
          <a:p>
            <a:r>
              <a:rPr lang="en-US" dirty="0"/>
              <a:t>Simpler too, if you are comfortable with recursion</a:t>
            </a:r>
          </a:p>
          <a:p>
            <a:r>
              <a:rPr lang="en-US" dirty="0"/>
              <a:t>It’s stable</a:t>
            </a:r>
          </a:p>
          <a:p>
            <a:r>
              <a:rPr lang="en-US" dirty="0"/>
              <a:t>Not in-place, uses lots of extra storage</a:t>
            </a:r>
          </a:p>
          <a:p>
            <a:r>
              <a:rPr lang="en-US" b="1" dirty="0"/>
              <a:t>Idea</a:t>
            </a:r>
            <a:r>
              <a:rPr lang="en-US" dirty="0"/>
              <a:t>: split currently active region in half, sorting both the left</a:t>
            </a:r>
            <a:br>
              <a:rPr lang="en-US" dirty="0"/>
            </a:br>
            <a:r>
              <a:rPr lang="en-US" dirty="0"/>
              <a:t>and right </a:t>
            </a:r>
            <a:r>
              <a:rPr lang="en-US" dirty="0" err="1"/>
              <a:t>subregions</a:t>
            </a:r>
            <a:r>
              <a:rPr lang="en-US" dirty="0"/>
              <a:t>, then merge two sorted </a:t>
            </a:r>
            <a:r>
              <a:rPr lang="en-US" dirty="0" err="1"/>
              <a:t>subregions</a:t>
            </a:r>
            <a:endParaRPr lang="en-US" dirty="0"/>
          </a:p>
          <a:p>
            <a:r>
              <a:rPr lang="en-US" dirty="0"/>
              <a:t>Eventually, the regions are so small we can sort in constant time; i.e., sorting 2 </a:t>
            </a:r>
            <a:r>
              <a:rPr lang="en-US" dirty="0" err="1"/>
              <a:t>nums</a:t>
            </a:r>
            <a:r>
              <a:rPr lang="en-US" dirty="0"/>
              <a:t> is easy</a:t>
            </a:r>
          </a:p>
          <a:p>
            <a:r>
              <a:rPr lang="en-US" dirty="0"/>
              <a:t>Merging two sorted lists can be done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200602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2268" cy="1325563"/>
          </a:xfrm>
        </p:spPr>
        <p:txBody>
          <a:bodyPr/>
          <a:lstStyle/>
          <a:p>
            <a:r>
              <a:rPr lang="en-US" dirty="0"/>
              <a:t>Quicksort, another divide and conquer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O(n^2) worst-case behavior but O(n log n) typical behavior</a:t>
            </a:r>
          </a:p>
          <a:p>
            <a:r>
              <a:rPr lang="en-US" b="1" dirty="0"/>
              <a:t>Idea</a:t>
            </a:r>
            <a:r>
              <a:rPr lang="en-US" dirty="0"/>
              <a:t>: pick pivot, partition so elements left of pivot are less than pivot and elements right are greater (not sorting here); recursively partition the left and right until small enough to sort trivially</a:t>
            </a:r>
          </a:p>
          <a:p>
            <a:r>
              <a:rPr lang="en-US" dirty="0"/>
              <a:t>Picks a pivot element, rather than just split in half like </a:t>
            </a:r>
            <a:r>
              <a:rPr lang="en-US" dirty="0" err="1"/>
              <a:t>mergesort</a:t>
            </a:r>
            <a:endParaRPr lang="en-US" dirty="0"/>
          </a:p>
          <a:p>
            <a:r>
              <a:rPr lang="en-US" dirty="0"/>
              <a:t>Faster than bubble because it moves elements more than just one spot in the array</a:t>
            </a:r>
          </a:p>
          <a:p>
            <a:r>
              <a:rPr lang="en-US" dirty="0"/>
              <a:t>Quicksort is in-place whereas merge sort makes lots of temporary arrays, which can get expensive</a:t>
            </a:r>
          </a:p>
          <a:p>
            <a:r>
              <a:rPr lang="en-US" dirty="0"/>
              <a:t>Quicksort is mostly faster due to the constant in front of the complexity (memory allocation, hardware efficiencies, 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10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565821" y="1951412"/>
            <a:ext cx="4210455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qsort</a:t>
            </a:r>
            <a:r>
              <a:rPr lang="en-US" sz="2400" dirty="0"/>
              <a:t>(A, lo, hi):</a:t>
            </a:r>
          </a:p>
          <a:p>
            <a:r>
              <a:rPr lang="en-US" sz="2400" dirty="0"/>
              <a:t>    if lo &gt;= hi: return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pivot_idx</a:t>
            </a:r>
            <a:r>
              <a:rPr lang="en-US" sz="2400" dirty="0"/>
              <a:t> = partition(</a:t>
            </a:r>
            <a:r>
              <a:rPr lang="en-US" sz="2400" dirty="0" err="1"/>
              <a:t>A,lo,hi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qsort</a:t>
            </a:r>
            <a:r>
              <a:rPr lang="en-US" sz="2400" dirty="0"/>
              <a:t>(A, lo, pivot_idx-1)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qsort</a:t>
            </a:r>
            <a:r>
              <a:rPr lang="en-US" sz="2400" dirty="0"/>
              <a:t>(A, pivot_idx+1, hi)</a:t>
            </a:r>
            <a:endParaRPr lang="mr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5194567" y="1951412"/>
            <a:ext cx="6643286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 many ways to do this; here’s a slow O(n) one</a:t>
            </a:r>
          </a:p>
          <a:p>
            <a:r>
              <a:rPr lang="en-US" sz="2400" dirty="0"/>
              <a:t># breaks idea of in-place for </a:t>
            </a:r>
            <a:r>
              <a:rPr lang="en-US" sz="2400" dirty="0" err="1"/>
              <a:t>qsort</a:t>
            </a:r>
            <a:endParaRPr lang="en-US" sz="2400" dirty="0"/>
          </a:p>
          <a:p>
            <a:r>
              <a:rPr lang="en-US" sz="2400" dirty="0"/>
              <a:t>def partition(</a:t>
            </a:r>
            <a:r>
              <a:rPr lang="en-US" sz="2400" dirty="0" err="1"/>
              <a:t>A,lo,hi</a:t>
            </a:r>
            <a:r>
              <a:rPr lang="en-US" sz="2400" dirty="0"/>
              <a:t>):</a:t>
            </a:r>
          </a:p>
          <a:p>
            <a:r>
              <a:rPr lang="en-US" sz="2400" dirty="0"/>
              <a:t>    pivot = A[hi]    # pick last element as pivot  </a:t>
            </a:r>
          </a:p>
          <a:p>
            <a:r>
              <a:rPr lang="en-US" sz="2400" dirty="0"/>
              <a:t>    left = [a for a in A if a&lt;pivot]</a:t>
            </a:r>
          </a:p>
          <a:p>
            <a:r>
              <a:rPr lang="en-US" sz="2400" dirty="0"/>
              <a:t>    right = [a for a in A if a&gt;pivot]</a:t>
            </a:r>
          </a:p>
          <a:p>
            <a:r>
              <a:rPr lang="en-US" sz="2400" dirty="0"/>
              <a:t>    A[:] = left+[pivot]+right # copy back to A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len</a:t>
            </a:r>
            <a:r>
              <a:rPr lang="en-US" sz="2400" dirty="0"/>
              <a:t>(left) # return index of pivot</a:t>
            </a:r>
          </a:p>
        </p:txBody>
      </p:sp>
      <p:sp>
        <p:nvSpPr>
          <p:cNvPr id="5" name="Rectangle 4"/>
          <p:cNvSpPr/>
          <p:nvPr/>
        </p:nvSpPr>
        <p:spPr>
          <a:xfrm>
            <a:off x="733522" y="6026445"/>
            <a:ext cx="5141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Video on partitioning: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=MZaf_9IZCrc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B3794-A5D6-0546-885D-6E6A1C96DAFF}"/>
              </a:ext>
            </a:extLst>
          </p:cNvPr>
          <p:cNvSpPr txBox="1"/>
          <p:nvPr/>
        </p:nvSpPr>
        <p:spPr>
          <a:xfrm>
            <a:off x="5090493" y="5081535"/>
            <a:ext cx="6747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Partitioning important for decision and isolation trees</a:t>
            </a:r>
          </a:p>
        </p:txBody>
      </p:sp>
    </p:spTree>
    <p:extLst>
      <p:ext uri="{BB962C8B-B14F-4D97-AF65-F5344CB8AC3E}">
        <p14:creationId xmlns:p14="http://schemas.microsoft.com/office/powerpoint/2010/main" val="98889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3BA6-0A82-5A4F-935E-68B7DAC6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for traditional sorts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031A-7E62-9E4A-B8EA-3FC46F49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 says we can’t beat O(n log n)…</a:t>
            </a:r>
          </a:p>
          <a:p>
            <a:r>
              <a:rPr lang="en-US" dirty="0"/>
              <a:t>…for generic elements and doing comparisons</a:t>
            </a:r>
          </a:p>
          <a:p>
            <a:r>
              <a:rPr lang="en-US" dirty="0"/>
              <a:t>But, what if we know the elements are </a:t>
            </a:r>
            <a:r>
              <a:rPr lang="en-US" dirty="0" err="1"/>
              <a:t>ints</a:t>
            </a:r>
            <a:r>
              <a:rPr lang="en-US" dirty="0"/>
              <a:t> or strings or floats?</a:t>
            </a:r>
          </a:p>
          <a:p>
            <a:r>
              <a:rPr lang="en-US" dirty="0"/>
              <a:t>What if we know something about the values?</a:t>
            </a:r>
          </a:p>
          <a:p>
            <a:r>
              <a:rPr lang="en-US" dirty="0"/>
              <a:t>E.g., what if we know the elements are </a:t>
            </a:r>
            <a:r>
              <a:rPr lang="en-US" dirty="0" err="1"/>
              <a:t>ints</a:t>
            </a:r>
            <a:r>
              <a:rPr lang="en-US" dirty="0"/>
              <a:t> in range 0..99?</a:t>
            </a:r>
          </a:p>
          <a:p>
            <a:r>
              <a:rPr lang="en-US" dirty="0"/>
              <a:t>How can we sort those numbers in less than O(n log n)?</a:t>
            </a:r>
          </a:p>
        </p:txBody>
      </p:sp>
    </p:spTree>
    <p:extLst>
      <p:ext uri="{BB962C8B-B14F-4D97-AF65-F5344CB8AC3E}">
        <p14:creationId xmlns:p14="http://schemas.microsoft.com/office/powerpoint/2010/main" val="357575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</a:t>
            </a:r>
            <a:r>
              <a:rPr lang="en-US" dirty="0"/>
              <a:t>: Map each key to unique pigeonhole in ordered</a:t>
            </a:r>
            <a:br>
              <a:rPr lang="en-US" dirty="0"/>
            </a:br>
            <a:r>
              <a:rPr lang="en-US" dirty="0"/>
              <a:t>range of holes; then just walk pigeonholes in order to</a:t>
            </a:r>
            <a:br>
              <a:rPr lang="en-US" dirty="0"/>
            </a:br>
            <a:r>
              <a:rPr lang="en-US" dirty="0"/>
              <a:t>get sorted elements</a:t>
            </a:r>
          </a:p>
          <a:p>
            <a:r>
              <a:rPr lang="en-US" dirty="0"/>
              <a:t>Works best when the range of keys, m, is similar to the</a:t>
            </a:r>
            <a:br>
              <a:rPr lang="en-US" dirty="0"/>
            </a:br>
            <a:r>
              <a:rPr lang="en-US" dirty="0"/>
              <a:t>number of elements, n; why is that?</a:t>
            </a:r>
          </a:p>
          <a:p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 n + m</a:t>
            </a:r>
          </a:p>
          <a:p>
            <a:r>
              <a:rPr lang="en-US" dirty="0"/>
              <a:t>This should smack of perfect hashing to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6386368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Pigeonhole_sort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41605-E4BF-3B45-9C0D-03FB0874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711" y="0"/>
            <a:ext cx="3466289" cy="41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2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375</TotalTime>
  <Words>1132</Words>
  <Application>Microsoft Macintosh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Mangal</vt:lpstr>
      <vt:lpstr>Office Theme</vt:lpstr>
      <vt:lpstr>Sorting</vt:lpstr>
      <vt:lpstr>Sorting</vt:lpstr>
      <vt:lpstr>Bubble sort</vt:lpstr>
      <vt:lpstr>Bubble sort in Python</vt:lpstr>
      <vt:lpstr>Merge sort (review)</vt:lpstr>
      <vt:lpstr>Quicksort, another divide and conquer sort</vt:lpstr>
      <vt:lpstr>Quicksort algorithm</vt:lpstr>
      <vt:lpstr>So much for traditional sorts</vt:lpstr>
      <vt:lpstr>Pigeonhole sort</vt:lpstr>
      <vt:lpstr>Pigeonhole sort algorithm</vt:lpstr>
      <vt:lpstr>Issue with pigeonhole sort</vt:lpstr>
      <vt:lpstr> Bucket sort (also called bin sort)</vt:lpstr>
      <vt:lpstr>Bucket sort worst-case analysis</vt:lpstr>
      <vt:lpstr>Bucket sort best-case analysis</vt:lpstr>
      <vt:lpstr>Bucket sort on strings</vt:lpstr>
      <vt:lpstr>Nested or recursive string bucket sort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numbers and strings</dc:title>
  <dc:creator>Microsoft Office User</dc:creator>
  <cp:lastModifiedBy>Microsoft Office User</cp:lastModifiedBy>
  <cp:revision>83</cp:revision>
  <cp:lastPrinted>2019-02-12T19:51:14Z</cp:lastPrinted>
  <dcterms:created xsi:type="dcterms:W3CDTF">2019-02-19T17:07:16Z</dcterms:created>
  <dcterms:modified xsi:type="dcterms:W3CDTF">2019-02-22T23:14:45Z</dcterms:modified>
</cp:coreProperties>
</file>