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88" r:id="rId3"/>
    <p:sldId id="291" r:id="rId4"/>
    <p:sldId id="292" r:id="rId5"/>
    <p:sldId id="289" r:id="rId6"/>
    <p:sldId id="290" r:id="rId7"/>
    <p:sldId id="285" r:id="rId8"/>
    <p:sldId id="294" r:id="rId9"/>
    <p:sldId id="293" r:id="rId10"/>
    <p:sldId id="287" r:id="rId11"/>
    <p:sldId id="295" r:id="rId12"/>
    <p:sldId id="296" r:id="rId13"/>
    <p:sldId id="29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42"/>
    <p:restoredTop sz="94740"/>
  </p:normalViewPr>
  <p:slideViewPr>
    <p:cSldViewPr snapToGrid="0" snapToObjects="1">
      <p:cViewPr varScale="1">
        <p:scale>
          <a:sx n="131" d="100"/>
          <a:sy n="131" d="100"/>
        </p:scale>
        <p:origin x="7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9" d="100"/>
          <a:sy n="99" d="100"/>
        </p:scale>
        <p:origin x="306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2/6/19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2/6/19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2FB7A-F12B-CD4D-8559-650F4868E9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8CBB88-B56E-EA42-A61B-D3AB7F012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696A1-F8B2-954E-A5DA-2331840D0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2/6/19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7D1E7E-83ED-BD4B-A5AF-D8AC09D68B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54462" y="6283599"/>
            <a:ext cx="4230446" cy="43787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0CB5C-B84A-514A-A5A0-C5AC9E73E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74622-2C96-C042-83BF-1A7260421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7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D0108-3981-1549-A4CB-4D0FE6FD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E5A093-2AD2-9349-B50A-B7B88209B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4A06B-5DBB-424F-86C1-EE1F0C6A2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3209C-1F52-C646-8EE1-58E8EB857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2EF7B-DC76-6F4E-8772-BDFDBF4B2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02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0C42BC-E1BF-794A-BEEC-4371176362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FC45AD-B77B-694D-92CA-D4FA914DE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149C7-B7AF-EE43-98CF-1D7CBDC4C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26FA7-F97E-754E-B4CA-D37F6E57F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E1139-0060-E346-9F3F-28F3A5272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83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803A6-7D46-8F41-8AFA-F2DCEB5BC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B9CE8-C78D-C445-BCD6-A816A89CE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F461B-9225-E941-B67E-F1CFC15D2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F1779-EEC5-F146-A237-56494528F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DC0FB-2EE9-7F42-B0DF-CFF627C92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90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6AC19-07B6-0644-A04B-3160E5287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01923-58A4-F843-9053-52A8CD139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7314D-7828-F741-9D95-55EC91A61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D0851-13E6-424D-9C2E-1FAE4644C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D49C9-EC39-7F42-A3C5-326D1EF2D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52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A3E1F-D8B9-BF42-8A66-0B4BB621D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F2411-0A6B-CE40-888E-DF6851057E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D581-7115-1543-BEFA-9BDA990CC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641F9-C3D3-084B-B988-17CA1EABF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4858C-8C04-8743-B0F9-F00677985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61CAC-0734-F24D-9D05-BAA72489F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99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E1E6B-81D0-B64C-A830-30B6E4083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405A4-EAA4-5447-AAB9-39AC9B0B5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A46CB-5940-1340-AE42-99C42BBA8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ABB1F0-6F50-BD42-93D9-BCBB5339B2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6D6CE6-9799-C543-AE82-CE9E9ED9B5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E3C5AE-6923-5E44-AA54-47980E129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FB1E3-6828-E94D-AAA8-F7B624493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1DD239-2AB5-E34B-9A56-32C9F61E1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98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D57B6-4625-2149-BB04-012454937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67FAF0-5A46-1542-A59B-4155824C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61CD37-7AB8-114F-B8A6-411954022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4264D7-8895-EE45-9658-C5FF8F42D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07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8BB7FA-2258-C64B-9A1D-816834763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7C2AD0-8E67-9E4C-A046-98757BA7A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EE54A-96EF-5D44-ABA5-5EDA7C0F2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381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CAFB7-F9F1-984C-8249-31FF41D0C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2E12F-F459-C348-A8E3-36E8F0A40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9425A-00AD-904F-AB89-EDD4C258B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3D3BF2-FBC9-5649-9190-E1C778FEB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A4D89-3A9B-2B45-87F5-3F6907135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77A05E-3521-3141-96F8-AC86CB2FD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50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9E5D8-D804-C44E-9873-BF2EF3C22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E226E2-A399-FD45-ACF1-DBE31FCC28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132876-E772-7942-AF60-F9248CEB9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69457-B63D-0B4C-BD6B-44AC10E7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CAADF-CF61-2C42-B5B5-FB24616F2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966FA6-0481-E74C-B020-CE2EC5AD4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98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2DEF36-CDDB-4C49-A6CD-A99D898F9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B4B30-356C-9846-B509-AC7C68F5C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B3BF9-B9A0-8240-889B-D82F503CEA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03E69-EC06-8B44-9E5D-DAAB988B58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6A4C2-258B-1E46-850A-BA76C2CB7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06D4DA-1395-A54D-AB1D-F496808E6208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54462" y="6283599"/>
            <a:ext cx="4230446" cy="43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880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i68EzJ%20uses%20pythontutor.co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Walking data structures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C248F-1DBF-8444-B7E1-A5C580E6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Depth-first</a:t>
            </a:r>
            <a:r>
              <a:rPr lang="en-US" dirty="0"/>
              <a:t> graph walk, compare to tree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92B99B-6506-2E43-A5C8-14B7064BB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08" y="3701527"/>
            <a:ext cx="10973783" cy="24754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3E74A1-D948-4C47-B6C7-43C654E6D4A9}"/>
              </a:ext>
            </a:extLst>
          </p:cNvPr>
          <p:cNvSpPr txBox="1"/>
          <p:nvPr/>
        </p:nvSpPr>
        <p:spPr>
          <a:xfrm>
            <a:off x="609108" y="1556611"/>
            <a:ext cx="4828654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</a:t>
            </a:r>
            <a:r>
              <a:rPr lang="en-US" sz="2400" dirty="0" err="1">
                <a:solidFill>
                  <a:srgbClr val="00B0F0"/>
                </a:solidFill>
                <a:latin typeface="Monaco" charset="0"/>
                <a:ea typeface="Monaco" charset="0"/>
                <a:cs typeface="Monaco" charset="0"/>
              </a:rPr>
              <a:t>graph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p is None: return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print(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q in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walk_graph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(q)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1F8171-1B83-C549-BA34-BF89159BCF31}"/>
              </a:ext>
            </a:extLst>
          </p:cNvPr>
          <p:cNvSpPr txBox="1"/>
          <p:nvPr/>
        </p:nvSpPr>
        <p:spPr>
          <a:xfrm>
            <a:off x="6648191" y="1556611"/>
            <a:ext cx="4934700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</a:t>
            </a:r>
            <a:r>
              <a:rPr lang="en-US" sz="2400" dirty="0" err="1">
                <a:solidFill>
                  <a:srgbClr val="00B0F0"/>
                </a:solidFill>
                <a:latin typeface="Monaco" charset="0"/>
                <a:ea typeface="Monaco" charset="0"/>
                <a:cs typeface="Monaco" charset="0"/>
              </a:rPr>
              <a:t>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p:TreeNode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p is None: return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print(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endParaRPr lang="en-US" sz="2400" dirty="0">
              <a:solidFill>
                <a:srgbClr val="00B0F0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p.left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p.right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71262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72307-F0A3-F246-A4C9-C72FD4858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restrict to binary search tree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8338C-C6C8-294D-89F7-36D43D1B1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Exercise</a:t>
            </a:r>
            <a:r>
              <a:rPr lang="en-US" dirty="0"/>
              <a:t>: go to “Constructing Binary Search Tree” section of notebook linked at bottom; try creating different trees</a:t>
            </a:r>
          </a:p>
          <a:p>
            <a:r>
              <a:rPr lang="en-US" dirty="0"/>
              <a:t>Restricted walk: search using node values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41B33F-3D79-7A45-AAD5-2AEE55FE1C53}"/>
              </a:ext>
            </a:extLst>
          </p:cNvPr>
          <p:cNvSpPr/>
          <p:nvPr/>
        </p:nvSpPr>
        <p:spPr>
          <a:xfrm>
            <a:off x="762000" y="6176963"/>
            <a:ext cx="7467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parrt</a:t>
            </a:r>
            <a:r>
              <a:rPr lang="en-US" dirty="0"/>
              <a:t>/msds689/blob/master/notes/</a:t>
            </a:r>
            <a:r>
              <a:rPr lang="en-US" dirty="0" err="1"/>
              <a:t>walking.ipynb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B37E53-FE07-4247-8265-F3599A6BF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6096" y="3259834"/>
            <a:ext cx="4261181" cy="26788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D469A2-660F-3D45-AFA7-7168560CCB8E}"/>
              </a:ext>
            </a:extLst>
          </p:cNvPr>
          <p:cNvSpPr txBox="1"/>
          <p:nvPr/>
        </p:nvSpPr>
        <p:spPr>
          <a:xfrm>
            <a:off x="917875" y="3259834"/>
            <a:ext cx="6268546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search(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p:TreeNode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x:object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p is None: return None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x&lt;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return search(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p.left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, x)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x&gt;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return search(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p.right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, x)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return p</a:t>
            </a:r>
          </a:p>
        </p:txBody>
      </p:sp>
    </p:spTree>
    <p:extLst>
      <p:ext uri="{BB962C8B-B14F-4D97-AF65-F5344CB8AC3E}">
        <p14:creationId xmlns:p14="http://schemas.microsoft.com/office/powerpoint/2010/main" val="2617941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93FDD-7934-4E40-A163-AB384FB63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BST search to tree walk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023F9-519C-E64B-9569-6057414B4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 recursion; we only </a:t>
            </a:r>
            <a:r>
              <a:rPr lang="en-US" dirty="0" err="1"/>
              <a:t>recurse</a:t>
            </a:r>
            <a:r>
              <a:rPr lang="en-US" dirty="0"/>
              <a:t> to ONE child not both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A960AF-A022-814B-8DD8-5D00D98DE247}"/>
              </a:ext>
            </a:extLst>
          </p:cNvPr>
          <p:cNvSpPr txBox="1"/>
          <p:nvPr/>
        </p:nvSpPr>
        <p:spPr>
          <a:xfrm>
            <a:off x="83383" y="2997189"/>
            <a:ext cx="5680488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p:TreeNode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p is None: return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print(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  <a:endParaRPr lang="en-US" sz="2400" dirty="0">
              <a:solidFill>
                <a:srgbClr val="00B0F0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p.left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p.right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FB2FFF-DEF2-1142-B192-1951F3C9926F}"/>
              </a:ext>
            </a:extLst>
          </p:cNvPr>
          <p:cNvSpPr txBox="1"/>
          <p:nvPr/>
        </p:nvSpPr>
        <p:spPr>
          <a:xfrm>
            <a:off x="5840071" y="2997189"/>
            <a:ext cx="6268546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search(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p:TreeNode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x:object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p is None: return None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x&lt;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return search(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p.left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, x)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x&gt;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return search(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p.right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, x)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return p</a:t>
            </a:r>
          </a:p>
        </p:txBody>
      </p:sp>
    </p:spTree>
    <p:extLst>
      <p:ext uri="{BB962C8B-B14F-4D97-AF65-F5344CB8AC3E}">
        <p14:creationId xmlns:p14="http://schemas.microsoft.com/office/powerpoint/2010/main" val="1080483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F4226-D458-3D42-8613-ED818265D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D9D48-79D8-E441-87C9-BCC04ED39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Walking data structures is fundamental to most algorithms</a:t>
            </a:r>
          </a:p>
          <a:p>
            <a:r>
              <a:rPr lang="en-US" dirty="0"/>
              <a:t>You should be able to walk arrays, link lists, trees, and graphs</a:t>
            </a:r>
          </a:p>
          <a:p>
            <a:r>
              <a:rPr lang="en-US" dirty="0"/>
              <a:t>Algorithms tend to be restricted or even repeated walks</a:t>
            </a:r>
          </a:p>
          <a:p>
            <a:r>
              <a:rPr lang="en-US" dirty="0"/>
              <a:t>In the context of walking dead structures, dynamic programming or </a:t>
            </a:r>
            <a:r>
              <a:rPr lang="en-US" dirty="0" err="1"/>
              <a:t>memoization</a:t>
            </a:r>
            <a:r>
              <a:rPr lang="en-US" dirty="0"/>
              <a:t> means recording partial results to avoid parts of the structure</a:t>
            </a:r>
          </a:p>
          <a:p>
            <a:r>
              <a:rPr lang="en-US" dirty="0"/>
              <a:t>Binary tree and graph walks are almost identical in code</a:t>
            </a:r>
          </a:p>
          <a:p>
            <a:r>
              <a:rPr lang="en-US" dirty="0"/>
              <a:t>Use recursion to walk trees and graphs</a:t>
            </a:r>
          </a:p>
        </p:txBody>
      </p:sp>
    </p:spTree>
    <p:extLst>
      <p:ext uri="{BB962C8B-B14F-4D97-AF65-F5344CB8AC3E}">
        <p14:creationId xmlns:p14="http://schemas.microsoft.com/office/powerpoint/2010/main" val="422165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69BC-FCD0-3641-BD6D-5B96C2417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algorithms walk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453FF-9B1C-204B-BAC3-7506D02A7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That means we need to know how to walk arrays, linked lists, trees, and graphs; and combinations of those</a:t>
            </a:r>
          </a:p>
          <a:p>
            <a:r>
              <a:rPr lang="en-US" dirty="0"/>
              <a:t>Think of walking an entire data structure as the foundation</a:t>
            </a:r>
          </a:p>
          <a:p>
            <a:r>
              <a:rPr lang="en-US" dirty="0"/>
              <a:t>The algorithm then typically compute something during the walk and often avoids part of the data structure to reduce computation time</a:t>
            </a:r>
          </a:p>
        </p:txBody>
      </p:sp>
    </p:spTree>
    <p:extLst>
      <p:ext uri="{BB962C8B-B14F-4D97-AF65-F5344CB8AC3E}">
        <p14:creationId xmlns:p14="http://schemas.microsoft.com/office/powerpoint/2010/main" val="3002228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506A6-6CDE-B54B-9108-A30781BCE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339B0-94C7-4948-9636-DE5F04B24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 provide superfast </a:t>
            </a:r>
            <a:r>
              <a:rPr lang="en-US" i="1" dirty="0"/>
              <a:t>random-access</a:t>
            </a:r>
            <a:r>
              <a:rPr lang="en-US" dirty="0"/>
              <a:t> to the </a:t>
            </a:r>
            <a:r>
              <a:rPr lang="en-US" dirty="0" err="1"/>
              <a:t>ith</a:t>
            </a:r>
            <a:r>
              <a:rPr lang="en-US" dirty="0"/>
              <a:t> element</a:t>
            </a:r>
          </a:p>
          <a:p>
            <a:r>
              <a:rPr lang="en-US" dirty="0" err="1"/>
              <a:t>Node+pointer</a:t>
            </a:r>
            <a:r>
              <a:rPr lang="en-US" dirty="0"/>
              <a:t> based data structures are typically not random access; we need to walk through the structure to access items</a:t>
            </a:r>
          </a:p>
          <a:p>
            <a:r>
              <a:rPr lang="en-US" dirty="0"/>
              <a:t>Incrementing/decrementing a pointer most common walk</a:t>
            </a:r>
          </a:p>
          <a:p>
            <a:r>
              <a:rPr lang="en-US" dirty="0"/>
              <a:t>Walking the entire array is our basis functionality</a:t>
            </a:r>
          </a:p>
          <a:p>
            <a:r>
              <a:rPr lang="en-US" dirty="0"/>
              <a:t>But, often we hope to access fewer items; e.g., binary search bounces around depending on item values (more on this later)</a:t>
            </a:r>
          </a:p>
          <a:p>
            <a:r>
              <a:rPr lang="en-US" dirty="0"/>
              <a:t>Arrays are great for holding rows or columns of data</a:t>
            </a:r>
          </a:p>
          <a:p>
            <a:r>
              <a:rPr lang="en-US" dirty="0"/>
              <a:t>Matrices are 2D arrays, random-access to </a:t>
            </a:r>
            <a:r>
              <a:rPr lang="en-US" dirty="0" err="1"/>
              <a:t>i,j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074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FDE9A-3A4F-124B-867E-50089B539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Matrix-walking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1CDE9-CFA6-FE40-9AD8-60945829A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see this pattern, think of walking elements of matrix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A51DEE-4B36-8844-9444-48364D4297AC}"/>
              </a:ext>
            </a:extLst>
          </p:cNvPr>
          <p:cNvSpPr txBox="1"/>
          <p:nvPr/>
        </p:nvSpPr>
        <p:spPr>
          <a:xfrm>
            <a:off x="966141" y="2701536"/>
            <a:ext cx="5804310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walk(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A,nrows,ncols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in range(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nrows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for j in range(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ncols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    # process A[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][j]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D3EEFC-CAFF-4A42-AF0E-378D9B81AF1D}"/>
              </a:ext>
            </a:extLst>
          </p:cNvPr>
          <p:cNvSpPr txBox="1"/>
          <p:nvPr/>
        </p:nvSpPr>
        <p:spPr>
          <a:xfrm>
            <a:off x="7373426" y="2701536"/>
            <a:ext cx="3502097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[[1, 1, 1, 0, 0],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[0, 0, 1, 1, 1],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[0, 1, 1, 1, 0],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[1, 1, 0, 0, 1],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[0, 1, 1, 1, 1]]</a:t>
            </a:r>
          </a:p>
        </p:txBody>
      </p:sp>
    </p:spTree>
    <p:extLst>
      <p:ext uri="{BB962C8B-B14F-4D97-AF65-F5344CB8AC3E}">
        <p14:creationId xmlns:p14="http://schemas.microsoft.com/office/powerpoint/2010/main" val="310600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02CBB-3193-BF4D-BD39-E930CA1BC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Exercise</a:t>
            </a:r>
            <a:r>
              <a:rPr lang="en-US" dirty="0"/>
              <a:t>: visualize walking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365B4-5962-9245-A2A7-FC3EF2471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</a:t>
            </a:r>
            <a:r>
              <a:rPr lang="en-US" dirty="0">
                <a:hlinkClick r:id="rId2"/>
              </a:rPr>
              <a:t>https://goo.gl/i68EzJ uses pythontutor.com</a:t>
            </a:r>
            <a:r>
              <a:rPr lang="en-US" dirty="0"/>
              <a:t> to visualize a pointer walking through a linked list</a:t>
            </a:r>
          </a:p>
          <a:p>
            <a:r>
              <a:rPr lang="en-US" dirty="0"/>
              <a:t>You can step forward and backward</a:t>
            </a:r>
          </a:p>
          <a:p>
            <a:r>
              <a:rPr lang="en-US" dirty="0"/>
              <a:t>Now, write a while-loop to walk from head to tail using pointer p, printing the value field at each node</a:t>
            </a:r>
          </a:p>
          <a:p>
            <a:r>
              <a:rPr lang="en-US" dirty="0"/>
              <a:t>Write that function from scratch without looking until you can do it easily and quickly (and correctly)</a:t>
            </a:r>
          </a:p>
        </p:txBody>
      </p:sp>
    </p:spTree>
    <p:extLst>
      <p:ext uri="{BB962C8B-B14F-4D97-AF65-F5344CB8AC3E}">
        <p14:creationId xmlns:p14="http://schemas.microsoft.com/office/powerpoint/2010/main" val="1477124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BC71F-B710-B64E-B1B9-5FAD28A0D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binary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D4592-341E-E14F-8B86-BD6F41EA6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Manual construction is a simple matter of creating nodes and setting left/right child pointers</a:t>
            </a:r>
          </a:p>
          <a:p>
            <a:r>
              <a:rPr lang="en-US" dirty="0"/>
              <a:t>Construction of decision trees from data requires an algorithm that decides what nodes to create and hook up but it’s important to learn manual construction</a:t>
            </a:r>
          </a:p>
          <a:p>
            <a:r>
              <a:rPr lang="en-US" b="1" dirty="0"/>
              <a:t>Exercise</a:t>
            </a:r>
            <a:r>
              <a:rPr lang="en-US" dirty="0"/>
              <a:t>: go to notebook linked below and step through “Constructing binary tree” section;</a:t>
            </a:r>
            <a:br>
              <a:rPr lang="en-US" dirty="0"/>
            </a:br>
            <a:r>
              <a:rPr lang="en-US" dirty="0"/>
              <a:t>try modifying the node addition sequence to get different trees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C10E6F-C3F9-4D4E-BE34-C9D81B47AE8E}"/>
              </a:ext>
            </a:extLst>
          </p:cNvPr>
          <p:cNvSpPr/>
          <p:nvPr/>
        </p:nvSpPr>
        <p:spPr>
          <a:xfrm>
            <a:off x="762000" y="6176963"/>
            <a:ext cx="7467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parrt</a:t>
            </a:r>
            <a:r>
              <a:rPr lang="en-US" dirty="0"/>
              <a:t>/msds689/blob/master/notes/</a:t>
            </a:r>
            <a:r>
              <a:rPr lang="en-US" dirty="0" err="1"/>
              <a:t>walking.ipynb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74B5D0-B1E2-304D-BA76-F7E99E809E62}"/>
              </a:ext>
            </a:extLst>
          </p:cNvPr>
          <p:cNvSpPr txBox="1"/>
          <p:nvPr/>
        </p:nvSpPr>
        <p:spPr>
          <a:xfrm>
            <a:off x="6209486" y="252272"/>
            <a:ext cx="5914418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class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TreeNode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  def __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init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__(self, value, left, right):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self.value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 = value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self.left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 = left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self.right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 = right</a:t>
            </a:r>
          </a:p>
        </p:txBody>
      </p:sp>
    </p:spTree>
    <p:extLst>
      <p:ext uri="{BB962C8B-B14F-4D97-AF65-F5344CB8AC3E}">
        <p14:creationId xmlns:p14="http://schemas.microsoft.com/office/powerpoint/2010/main" val="3854827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3DC2E-871E-744E-86E0-8032D47C6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walk is the most natural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D8982-1CDC-5948-B25B-15E1D31B4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“Depth-first search” is how we walk every node</a:t>
            </a:r>
          </a:p>
          <a:p>
            <a:r>
              <a:rPr lang="en-US" dirty="0"/>
              <a:t>The visitation order (discover, finish nodes) always same</a:t>
            </a:r>
          </a:p>
          <a:p>
            <a:r>
              <a:rPr lang="en-US" dirty="0"/>
              <a:t>Traversal (pre-, in-, post-) order depends on action location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9A34D9-44B3-0243-BBF9-5E2AF6580C02}"/>
              </a:ext>
            </a:extLst>
          </p:cNvPr>
          <p:cNvSpPr txBox="1"/>
          <p:nvPr/>
        </p:nvSpPr>
        <p:spPr>
          <a:xfrm>
            <a:off x="415512" y="3551665"/>
            <a:ext cx="5680488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p:TreeNode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p is None: return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print(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 # </a:t>
            </a:r>
            <a:r>
              <a:rPr lang="en-US" sz="2400" dirty="0">
                <a:solidFill>
                  <a:srgbClr val="00B0F0"/>
                </a:solidFill>
                <a:latin typeface="Monaco" charset="0"/>
                <a:ea typeface="Monaco" charset="0"/>
                <a:cs typeface="Monaco" charset="0"/>
              </a:rPr>
              <a:t>preorder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p.left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p.right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B505F6-043A-1D43-B41B-FB41BC4E2AC1}"/>
              </a:ext>
            </a:extLst>
          </p:cNvPr>
          <p:cNvSpPr txBox="1"/>
          <p:nvPr/>
        </p:nvSpPr>
        <p:spPr>
          <a:xfrm>
            <a:off x="6310790" y="3551665"/>
            <a:ext cx="5680488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p:TreeNode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p is None: return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p.left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p.right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print(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 # </a:t>
            </a:r>
            <a:r>
              <a:rPr lang="en-US" sz="2400" dirty="0" err="1">
                <a:solidFill>
                  <a:srgbClr val="00B0F0"/>
                </a:solidFill>
                <a:latin typeface="Monaco" charset="0"/>
                <a:ea typeface="Monaco" charset="0"/>
                <a:cs typeface="Monaco" charset="0"/>
              </a:rPr>
              <a:t>postorder</a:t>
            </a:r>
            <a:endParaRPr lang="en-US" sz="2400" dirty="0">
              <a:solidFill>
                <a:srgbClr val="00B0F0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D83D3B-BADF-1C40-8734-3F2D4535B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0670" y="25300"/>
            <a:ext cx="25908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387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46104-BABD-8643-B0F8-4FD1F89D7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tree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1E703E-A041-ED4A-BA35-1CBA9C4357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0205" y="1843514"/>
            <a:ext cx="9936060" cy="44592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E7CE28-6AF4-4249-A47B-F2A8E1161A5F}"/>
              </a:ext>
            </a:extLst>
          </p:cNvPr>
          <p:cNvSpPr txBox="1"/>
          <p:nvPr/>
        </p:nvSpPr>
        <p:spPr>
          <a:xfrm>
            <a:off x="7555616" y="58410"/>
            <a:ext cx="4584505" cy="17851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walk(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p:TreeNode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p is None: return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print(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p.value</a:t>
            </a:r>
            <a:endParaRPr lang="en-US" sz="2200" dirty="0">
              <a:solidFill>
                <a:srgbClr val="00B0F0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p.left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p.right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78768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F5562-A444-CF4E-B23D-7623228EA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graph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1D18F-9104-CD43-8A7E-913F8568A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Exercise</a:t>
            </a:r>
            <a:r>
              <a:rPr lang="en-US" dirty="0"/>
              <a:t>: Go to “Constructing graphs” section of link below, play with graph construction code to build different graphs.</a:t>
            </a:r>
          </a:p>
          <a:p>
            <a:r>
              <a:rPr lang="en-US" dirty="0"/>
              <a:t>(You need ”pip install </a:t>
            </a:r>
            <a:r>
              <a:rPr lang="en-US" dirty="0" err="1"/>
              <a:t>lolviz</a:t>
            </a:r>
            <a:r>
              <a:rPr lang="en-US" dirty="0"/>
              <a:t>” to visualize.)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6878FE-48C9-114D-AD67-B2A92793F309}"/>
              </a:ext>
            </a:extLst>
          </p:cNvPr>
          <p:cNvSpPr/>
          <p:nvPr/>
        </p:nvSpPr>
        <p:spPr>
          <a:xfrm>
            <a:off x="762000" y="6176963"/>
            <a:ext cx="7467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parrt</a:t>
            </a:r>
            <a:r>
              <a:rPr lang="en-US" dirty="0"/>
              <a:t>/msds689/blob/master/notes/</a:t>
            </a:r>
            <a:r>
              <a:rPr lang="en-US" dirty="0" err="1"/>
              <a:t>walking.ipynb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0D579F-9116-314E-A31B-3D37BB7398D6}"/>
              </a:ext>
            </a:extLst>
          </p:cNvPr>
          <p:cNvSpPr txBox="1"/>
          <p:nvPr/>
        </p:nvSpPr>
        <p:spPr>
          <a:xfrm>
            <a:off x="3135271" y="3427039"/>
            <a:ext cx="5570985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class Node: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def __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init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__(self, value):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self.value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= value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self.edges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= []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def add(self,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target:Node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self.edges.append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(target)</a:t>
            </a:r>
          </a:p>
        </p:txBody>
      </p:sp>
    </p:spTree>
    <p:extLst>
      <p:ext uri="{BB962C8B-B14F-4D97-AF65-F5344CB8AC3E}">
        <p14:creationId xmlns:p14="http://schemas.microsoft.com/office/powerpoint/2010/main" val="1079673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C80F6EB9-5778-9C4D-A840-A4AB693D7AA4}" vid="{C836E528-BEDE-6642-9509-C7A5085C99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1616</TotalTime>
  <Words>1107</Words>
  <Application>Microsoft Macintosh PowerPoint</Application>
  <PresentationFormat>Widescreen</PresentationFormat>
  <Paragraphs>114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Monaco</vt:lpstr>
      <vt:lpstr>Office Theme</vt:lpstr>
      <vt:lpstr>Walking data structures</vt:lpstr>
      <vt:lpstr>Most algorithms walk data structures</vt:lpstr>
      <vt:lpstr>Walking arrays</vt:lpstr>
      <vt:lpstr>Matrix-walking pattern</vt:lpstr>
      <vt:lpstr>Exercise: visualize walking linked list</vt:lpstr>
      <vt:lpstr>Building binary trees</vt:lpstr>
      <vt:lpstr>Recursive walk is the most natural</vt:lpstr>
      <vt:lpstr>Recursion tree</vt:lpstr>
      <vt:lpstr>Manual graph construction</vt:lpstr>
      <vt:lpstr>Depth-first graph walk, compare to tree</vt:lpstr>
      <vt:lpstr>Now restrict to binary search tree structure</vt:lpstr>
      <vt:lpstr>Compare BST search to tree walk</vt:lpstr>
      <vt:lpstr>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Walking data structures</dc:title>
  <dc:creator>Microsoft Office User</dc:creator>
  <cp:lastModifiedBy>Microsoft Office User</cp:lastModifiedBy>
  <cp:revision>44</cp:revision>
  <cp:lastPrinted>2019-01-22T02:26:40Z</cp:lastPrinted>
  <dcterms:created xsi:type="dcterms:W3CDTF">2019-02-04T21:20:58Z</dcterms:created>
  <dcterms:modified xsi:type="dcterms:W3CDTF">2019-02-07T21:43:34Z</dcterms:modified>
</cp:coreProperties>
</file>