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abin%E2%80%93Karp_algorith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6A618-0D95-BE47-93F3-956FE116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Tries</a:t>
            </a:r>
            <a:r>
              <a:rPr lang="en-US" dirty="0" smtClean="0"/>
              <a:t>” or </a:t>
            </a:r>
            <a:r>
              <a:rPr lang="en-US" i="1" dirty="0" smtClean="0"/>
              <a:t>Prefix Trees</a:t>
            </a:r>
            <a:endParaRPr lang="en-US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97" y="2031296"/>
            <a:ext cx="5866729" cy="3198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66503">
            <a:off x="571571" y="2031297"/>
            <a:ext cx="4358348" cy="2998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58501" y="3150526"/>
            <a:ext cx="431514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rot="3197979">
            <a:off x="3575208" y="1905443"/>
            <a:ext cx="943481" cy="6209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537" y="6234550"/>
            <a:ext cx="718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Convert buckets to nodes and rotate: we get a tree!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830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string s to 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Now that we’re not sorting, order of</a:t>
            </a:r>
            <a:br>
              <a:rPr lang="en-US" dirty="0" smtClean="0"/>
            </a:br>
            <a:r>
              <a:rPr lang="en-US" dirty="0" smtClean="0"/>
              <a:t>edges is not important; can use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Starting at the root, add edge labeled with</a:t>
            </a:r>
            <a:br>
              <a:rPr lang="en-US" dirty="0" smtClean="0"/>
            </a:br>
            <a:r>
              <a:rPr lang="en-US" dirty="0" smtClean="0"/>
              <a:t>s[0] pointing to new node</a:t>
            </a:r>
          </a:p>
          <a:p>
            <a:r>
              <a:rPr lang="en-US" dirty="0" smtClean="0"/>
              <a:t>Traverse edge to child </a:t>
            </a:r>
            <a:r>
              <a:rPr lang="en-US" dirty="0" err="1" smtClean="0"/>
              <a:t>root.child</a:t>
            </a:r>
            <a:r>
              <a:rPr lang="en-US" dirty="0" smtClean="0"/>
              <a:t>[s[0]]</a:t>
            </a:r>
            <a:br>
              <a:rPr lang="en-US" dirty="0" smtClean="0"/>
            </a:br>
            <a:r>
              <a:rPr lang="en-US" dirty="0" smtClean="0"/>
              <a:t>and add subtree for s[1:] to that child</a:t>
            </a:r>
          </a:p>
          <a:p>
            <a:r>
              <a:rPr lang="en-US" dirty="0" err="1" smtClean="0"/>
              <a:t>Recurse</a:t>
            </a:r>
            <a:r>
              <a:rPr lang="en-US" dirty="0" smtClean="0"/>
              <a:t> until out of chars in string 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80" y="1825625"/>
            <a:ext cx="3289300" cy="394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E89B64-E4C7-B349-8F4D-C096A24A66FC}"/>
              </a:ext>
            </a:extLst>
          </p:cNvPr>
          <p:cNvSpPr txBox="1"/>
          <p:nvPr/>
        </p:nvSpPr>
        <p:spPr>
          <a:xfrm>
            <a:off x="7513110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= {}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1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add(root, “ape”)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" y="3529790"/>
            <a:ext cx="12096130" cy="2782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E89B64-E4C7-B349-8F4D-C096A24A66FC}"/>
              </a:ext>
            </a:extLst>
          </p:cNvPr>
          <p:cNvSpPr txBox="1"/>
          <p:nvPr/>
        </p:nvSpPr>
        <p:spPr>
          <a:xfrm>
            <a:off x="7203561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= {}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E89B64-E4C7-B349-8F4D-C096A24A66FC}"/>
              </a:ext>
            </a:extLst>
          </p:cNvPr>
          <p:cNvSpPr txBox="1"/>
          <p:nvPr/>
        </p:nvSpPr>
        <p:spPr>
          <a:xfrm>
            <a:off x="4075890" y="2189084"/>
            <a:ext cx="7277910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return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6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true if s is prefix of word in </a:t>
            </a:r>
            <a:r>
              <a:rPr lang="en-US" dirty="0" err="1"/>
              <a:t>Trie</a:t>
            </a:r>
            <a:r>
              <a:rPr lang="en-US" dirty="0"/>
              <a:t> or full word in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E89B64-E4C7-B349-8F4D-C096A24A66FC}"/>
              </a:ext>
            </a:extLst>
          </p:cNvPr>
          <p:cNvSpPr txBox="1"/>
          <p:nvPr/>
        </p:nvSpPr>
        <p:spPr>
          <a:xfrm>
            <a:off x="1459149" y="2792199"/>
            <a:ext cx="9077528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bool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p 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root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while p is not None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True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False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p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]]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+=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1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return True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3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98003-BDB8-ED43-9E87-05960D70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365125"/>
            <a:ext cx="11281024" cy="1325563"/>
          </a:xfrm>
        </p:spPr>
        <p:txBody>
          <a:bodyPr/>
          <a:lstStyle/>
          <a:p>
            <a:r>
              <a:rPr lang="en-US" dirty="0"/>
              <a:t>Common searching/membership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B237E2-4FB5-FC4B-937F-D3E170BA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en-US" dirty="0"/>
              <a:t>: scan data structure looking for element(s)</a:t>
            </a:r>
          </a:p>
          <a:p>
            <a:r>
              <a:rPr lang="en-US" b="1" dirty="0"/>
              <a:t>binary search</a:t>
            </a:r>
            <a:r>
              <a:rPr lang="en-US" dirty="0"/>
              <a:t>: if array and sorted, split recursively in half</a:t>
            </a:r>
          </a:p>
          <a:p>
            <a:r>
              <a:rPr lang="en-US" b="1" dirty="0"/>
              <a:t>binary search tree</a:t>
            </a:r>
            <a:r>
              <a:rPr lang="en-US" dirty="0"/>
              <a:t>: subtree to left has elements less than current node and subtree to the right has elements greater than</a:t>
            </a:r>
          </a:p>
          <a:p>
            <a:r>
              <a:rPr lang="en-US" b="1" dirty="0"/>
              <a:t>hash table</a:t>
            </a:r>
            <a:r>
              <a:rPr lang="en-US" dirty="0"/>
              <a:t>: function maps key to bucket, linear search in bucket; recall search index project from MSDS692; for word search, not arbitrary string search in document(s)</a:t>
            </a:r>
          </a:p>
          <a:p>
            <a:r>
              <a:rPr lang="en-US" b="1" dirty="0"/>
              <a:t>state machines </a:t>
            </a:r>
            <a:r>
              <a:rPr lang="en-US" dirty="0"/>
              <a:t>(graphs)</a:t>
            </a:r>
          </a:p>
        </p:txBody>
      </p:sp>
    </p:spTree>
    <p:extLst>
      <p:ext uri="{BB962C8B-B14F-4D97-AF65-F5344CB8AC3E}">
        <p14:creationId xmlns:p14="http://schemas.microsoft.com/office/powerpoint/2010/main" val="31106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 (review sort of)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7415" y="6311900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See http</a:t>
            </a:r>
            <a:r>
              <a:rPr lang="en-US" sz="1400" dirty="0"/>
              <a:t>://</a:t>
            </a:r>
            <a:r>
              <a:rPr lang="en-US" sz="1400" dirty="0" err="1"/>
              <a:t>interactivepython.org</a:t>
            </a:r>
            <a:r>
              <a:rPr lang="en-US" sz="1400" dirty="0"/>
              <a:t>/</a:t>
            </a:r>
            <a:r>
              <a:rPr lang="en-US" sz="1400" dirty="0" err="1"/>
              <a:t>runestone</a:t>
            </a:r>
            <a:r>
              <a:rPr lang="en-US" sz="1400" dirty="0"/>
              <a:t>/static/</a:t>
            </a:r>
            <a:r>
              <a:rPr lang="en-US" sz="1400" dirty="0" err="1"/>
              <a:t>pythonds</a:t>
            </a:r>
            <a:r>
              <a:rPr lang="en-US" sz="1400" dirty="0"/>
              <a:t>/</a:t>
            </a:r>
            <a:r>
              <a:rPr lang="en-US" sz="1400" dirty="0" err="1"/>
              <a:t>SortSearch</a:t>
            </a:r>
            <a:r>
              <a:rPr lang="en-US" sz="1400" dirty="0"/>
              <a:t>/</a:t>
            </a:r>
            <a:r>
              <a:rPr lang="en-US" sz="1400" dirty="0" err="1"/>
              <a:t>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0439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7BCA4B-0623-3A41-A4D9-0AF68320BA90}"/>
              </a:ext>
            </a:extLst>
          </p:cNvPr>
          <p:cNvSpPr txBox="1"/>
          <p:nvPr/>
        </p:nvSpPr>
        <p:spPr>
          <a:xfrm>
            <a:off x="2815119" y="4814850"/>
            <a:ext cx="512680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mid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print(left, right)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</p:spTree>
    <p:extLst>
      <p:ext uri="{BB962C8B-B14F-4D97-AF65-F5344CB8AC3E}">
        <p14:creationId xmlns:p14="http://schemas.microsoft.com/office/powerpoint/2010/main" val="21078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Given a document of length n characters and a string of length m, find an occurrence or all occurrences</a:t>
            </a:r>
          </a:p>
          <a:p>
            <a:r>
              <a:rPr lang="en-US" dirty="0"/>
              <a:t>Brute force algorithm is O(nm), but theoretical best case algorithm exists for O(n + m)</a:t>
            </a:r>
          </a:p>
          <a:p>
            <a:r>
              <a:rPr lang="en-US" b="1" dirty="0"/>
              <a:t>Exercise</a:t>
            </a:r>
            <a:r>
              <a:rPr lang="en-US" dirty="0"/>
              <a:t>: Describe brute force algorithm</a:t>
            </a:r>
          </a:p>
        </p:txBody>
      </p:sp>
    </p:spTree>
    <p:extLst>
      <p:ext uri="{BB962C8B-B14F-4D97-AF65-F5344CB8AC3E}">
        <p14:creationId xmlns:p14="http://schemas.microsoft.com/office/powerpoint/2010/main" val="162146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37A9A-DFAA-7946-88B2-AF1E374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0AA4F5-5A70-9948-B06A-CD63868A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note that two equal strings have same hash code so we can compare </a:t>
            </a:r>
            <a:r>
              <a:rPr lang="en-US" dirty="0" err="1"/>
              <a:t>int</a:t>
            </a:r>
            <a:r>
              <a:rPr lang="en-US" dirty="0"/>
              <a:t> codes quickly even for huge strings</a:t>
            </a:r>
          </a:p>
          <a:p>
            <a:r>
              <a:rPr lang="en-US" dirty="0"/>
              <a:t>Rabin-Karp* algorithm uses hash </a:t>
            </a:r>
            <a:r>
              <a:rPr lang="en-US" dirty="0" smtClean="0"/>
              <a:t>function to speed </a:t>
            </a:r>
            <a:r>
              <a:rPr lang="en-US" dirty="0"/>
              <a:t>up but still O(nm) worst-case; works for any substring not just words</a:t>
            </a:r>
          </a:p>
          <a:p>
            <a:r>
              <a:rPr lang="en-US" dirty="0"/>
              <a:t>Idea: h = hash search string s; compute hash for doc[</a:t>
            </a:r>
            <a:r>
              <a:rPr lang="en-US" dirty="0" err="1"/>
              <a:t>i:i+m</a:t>
            </a:r>
            <a:r>
              <a:rPr lang="en-US" dirty="0"/>
              <a:t>] and compare to h; if same, compare s to doc[</a:t>
            </a:r>
            <a:r>
              <a:rPr lang="en-US" dirty="0" err="1"/>
              <a:t>i:i+m</a:t>
            </a:r>
            <a:r>
              <a:rPr lang="en-US" dirty="0"/>
              <a:t>], return if found; move </a:t>
            </a:r>
            <a:r>
              <a:rPr lang="en-US" dirty="0" err="1"/>
              <a:t>i</a:t>
            </a:r>
            <a:r>
              <a:rPr lang="en-US" dirty="0"/>
              <a:t> from 0 to </a:t>
            </a:r>
            <a:r>
              <a:rPr lang="en-US" dirty="0" smtClean="0"/>
              <a:t>n-m</a:t>
            </a:r>
          </a:p>
          <a:p>
            <a:r>
              <a:rPr lang="en-US" dirty="0" smtClean="0"/>
              <a:t>Key is to avoid comparing strings unless the hash codes match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9E2EBA-5391-654A-8F49-2D375A2B5F6A}"/>
              </a:ext>
            </a:extLst>
          </p:cNvPr>
          <p:cNvSpPr txBox="1"/>
          <p:nvPr/>
        </p:nvSpPr>
        <p:spPr>
          <a:xfrm>
            <a:off x="1119883" y="6311900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https://en.wikipedia.org/wiki/Rabin%E2%80%93Karp_algorithm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B9A59-6479-2A49-BA16-1514857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(almost)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135B6C-B890-1140-B2CE-91A97DAF6446}"/>
              </a:ext>
            </a:extLst>
          </p:cNvPr>
          <p:cNvSpPr txBox="1"/>
          <p:nvPr/>
        </p:nvSpPr>
        <p:spPr>
          <a:xfrm>
            <a:off x="927600" y="1455825"/>
            <a:ext cx="775406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search(doc, s)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(doc); m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range(0,n-m+1):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]) # slow O(m)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and s==doc[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E89B64-E4C7-B349-8F4D-C096A24A66FC}"/>
              </a:ext>
            </a:extLst>
          </p:cNvPr>
          <p:cNvSpPr txBox="1"/>
          <p:nvPr/>
        </p:nvSpPr>
        <p:spPr>
          <a:xfrm>
            <a:off x="927600" y="4495491"/>
            <a:ext cx="579023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hash(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)-&gt;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sum(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(c) for c in 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40E21E-742A-B249-8ED2-E5ECCDA9F1F5}"/>
              </a:ext>
            </a:extLst>
          </p:cNvPr>
          <p:cNvSpPr txBox="1"/>
          <p:nvPr/>
        </p:nvSpPr>
        <p:spPr>
          <a:xfrm>
            <a:off x="927600" y="5804898"/>
            <a:ext cx="3230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See searching notebook</a:t>
            </a:r>
          </a:p>
        </p:txBody>
      </p:sp>
    </p:spTree>
    <p:extLst>
      <p:ext uri="{BB962C8B-B14F-4D97-AF65-F5344CB8AC3E}">
        <p14:creationId xmlns:p14="http://schemas.microsoft.com/office/powerpoint/2010/main" val="1148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BE88F-AADC-BA4C-BF3B-E300F820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F0A4A6-CB12-A24A-A35D-C94A020B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hash(doc[</a:t>
            </a:r>
            <a:r>
              <a:rPr lang="en-US" dirty="0" err="1"/>
              <a:t>i:i+m</a:t>
            </a:r>
            <a:r>
              <a:rPr lang="en-US" dirty="0"/>
              <a:t>]) is O(m) so use rolling hash: next hash is old hash minus doc[</a:t>
            </a:r>
            <a:r>
              <a:rPr lang="en-US" dirty="0" err="1"/>
              <a:t>i</a:t>
            </a:r>
            <a:r>
              <a:rPr lang="en-US" dirty="0"/>
              <a:t>] plus doc[</a:t>
            </a:r>
            <a:r>
              <a:rPr lang="en-US" dirty="0" err="1"/>
              <a:t>i+m</a:t>
            </a:r>
            <a:r>
              <a:rPr lang="en-US" dirty="0"/>
              <a:t>]; drop old one off, add in new char (see improved search() in notebook)</a:t>
            </a:r>
          </a:p>
          <a:p>
            <a:r>
              <a:rPr lang="en-US" dirty="0"/>
              <a:t>What about finding all occurrences?</a:t>
            </a:r>
          </a:p>
          <a:p>
            <a:r>
              <a:rPr lang="en-US" dirty="0"/>
              <a:t>What if search string </a:t>
            </a:r>
            <a:r>
              <a:rPr lang="en-US" dirty="0" smtClean="0"/>
              <a:t>s is </a:t>
            </a:r>
            <a:r>
              <a:rPr lang="en-US" dirty="0"/>
              <a:t>very long? Can get expensive.</a:t>
            </a:r>
          </a:p>
          <a:p>
            <a:r>
              <a:rPr lang="en-US" dirty="0"/>
              <a:t>Can we do better than O(nm) or even O(</a:t>
            </a:r>
            <a:r>
              <a:rPr lang="en-US" dirty="0" err="1"/>
              <a:t>n+m</a:t>
            </a:r>
            <a:r>
              <a:rPr lang="en-US" dirty="0"/>
              <a:t>) algorithms?</a:t>
            </a:r>
          </a:p>
          <a:p>
            <a:r>
              <a:rPr lang="en-US" dirty="0"/>
              <a:t>Yes. I claim we can </a:t>
            </a:r>
            <a:r>
              <a:rPr lang="en-US" dirty="0" smtClean="0"/>
              <a:t>search </a:t>
            </a:r>
            <a:r>
              <a:rPr lang="en-US" dirty="0"/>
              <a:t>for strings in doc in O(m) if we prepare a side data structure</a:t>
            </a:r>
          </a:p>
          <a:p>
            <a:r>
              <a:rPr lang="en-US" dirty="0"/>
              <a:t>How is this possible?!</a:t>
            </a:r>
          </a:p>
        </p:txBody>
      </p:sp>
    </p:spTree>
    <p:extLst>
      <p:ext uri="{BB962C8B-B14F-4D97-AF65-F5344CB8AC3E}">
        <p14:creationId xmlns:p14="http://schemas.microsoft.com/office/powerpoint/2010/main" val="6301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1B61C-99D7-154B-9EBE-1EED80B4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</a:t>
            </a:r>
            <a:r>
              <a:rPr lang="en-US" dirty="0" smtClean="0"/>
              <a:t>recursive bucket </a:t>
            </a:r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F6ED6B-73D0-064B-BCFD-979A3BDD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up doc into words, make nested</a:t>
            </a:r>
            <a:br>
              <a:rPr lang="en-US" dirty="0"/>
            </a:br>
            <a:r>
              <a:rPr lang="en-US" dirty="0"/>
              <a:t>bucket structure as before</a:t>
            </a:r>
          </a:p>
          <a:p>
            <a:r>
              <a:rPr lang="en-US" dirty="0"/>
              <a:t>To find a word, use s[</a:t>
            </a:r>
            <a:r>
              <a:rPr lang="en-US" dirty="0" err="1"/>
              <a:t>i</a:t>
            </a:r>
            <a:r>
              <a:rPr lang="en-US" dirty="0"/>
              <a:t>] to</a:t>
            </a:r>
            <a:br>
              <a:rPr lang="en-US" dirty="0"/>
            </a:br>
            <a:r>
              <a:rPr lang="en-US" dirty="0"/>
              <a:t>navigate and find final “leaf”</a:t>
            </a:r>
            <a:br>
              <a:rPr lang="en-US" dirty="0"/>
            </a:br>
            <a:r>
              <a:rPr lang="en-US" dirty="0"/>
              <a:t>with list of words with same</a:t>
            </a:r>
            <a:br>
              <a:rPr lang="en-US" dirty="0"/>
            </a:br>
            <a:r>
              <a:rPr lang="en-US" dirty="0"/>
              <a:t>prefix, linearly search </a:t>
            </a:r>
            <a:r>
              <a:rPr lang="en-US" dirty="0" smtClean="0"/>
              <a:t>leaf</a:t>
            </a:r>
          </a:p>
          <a:p>
            <a:r>
              <a:rPr lang="en-US" dirty="0" smtClean="0"/>
              <a:t>The key tells us how to navigate</a:t>
            </a:r>
            <a:endParaRPr lang="en-US" dirty="0"/>
          </a:p>
          <a:p>
            <a:r>
              <a:rPr lang="en-US" dirty="0"/>
              <a:t>How long does it take to find s</a:t>
            </a:r>
            <a:br>
              <a:rPr lang="en-US" dirty="0"/>
            </a:br>
            <a:r>
              <a:rPr lang="en-US" dirty="0"/>
              <a:t>for n=</a:t>
            </a:r>
            <a:r>
              <a:rPr lang="en-US" dirty="0" err="1"/>
              <a:t>len</a:t>
            </a:r>
            <a:r>
              <a:rPr lang="en-US" dirty="0"/>
              <a:t>(doc), m=</a:t>
            </a:r>
            <a:r>
              <a:rPr lang="en-US" dirty="0" err="1"/>
              <a:t>len</a:t>
            </a:r>
            <a:r>
              <a:rPr lang="en-US" dirty="0"/>
              <a:t>(s)?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99548C-BBF5-2441-B596-130872DC60DB}"/>
              </a:ext>
            </a:extLst>
          </p:cNvPr>
          <p:cNvSpPr txBox="1"/>
          <p:nvPr/>
        </p:nvSpPr>
        <p:spPr>
          <a:xfrm>
            <a:off x="2506894" y="561579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822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39</TotalTime>
  <Words>791</Words>
  <Application>Microsoft Macintosh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Monaco</vt:lpstr>
      <vt:lpstr>Arial</vt:lpstr>
      <vt:lpstr>Office Theme</vt:lpstr>
      <vt:lpstr>Searching</vt:lpstr>
      <vt:lpstr>Common searching/membership strategies</vt:lpstr>
      <vt:lpstr>Binary search (review sort of)</vt:lpstr>
      <vt:lpstr>Compare to (tail-)recursive version</vt:lpstr>
      <vt:lpstr>String matching</vt:lpstr>
      <vt:lpstr>Hash searches</vt:lpstr>
      <vt:lpstr>Rabin-Karp (almost)</vt:lpstr>
      <vt:lpstr>Issues</vt:lpstr>
      <vt:lpstr>Revisit recursive bucket sort</vt:lpstr>
      <vt:lpstr>“Tries” or Prefix Trees</vt:lpstr>
      <vt:lpstr>Adding string s to TRIE</vt:lpstr>
      <vt:lpstr>Construction</vt:lpstr>
      <vt:lpstr>Searching a Trie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Microsoft Office User</dc:creator>
  <cp:lastModifiedBy>Microsoft Office User</cp:lastModifiedBy>
  <cp:revision>7</cp:revision>
  <cp:lastPrinted>2019-02-12T19:51:14Z</cp:lastPrinted>
  <dcterms:created xsi:type="dcterms:W3CDTF">2019-02-21T01:47:23Z</dcterms:created>
  <dcterms:modified xsi:type="dcterms:W3CDTF">2019-02-21T02:26:59Z</dcterms:modified>
</cp:coreProperties>
</file>