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8" r:id="rId3"/>
    <p:sldId id="290" r:id="rId4"/>
    <p:sldId id="291" r:id="rId5"/>
    <p:sldId id="294" r:id="rId6"/>
    <p:sldId id="293" r:id="rId7"/>
    <p:sldId id="299" r:id="rId8"/>
    <p:sldId id="295" r:id="rId9"/>
    <p:sldId id="296" r:id="rId10"/>
    <p:sldId id="297" r:id="rId11"/>
    <p:sldId id="303" r:id="rId12"/>
    <p:sldId id="304" r:id="rId13"/>
    <p:sldId id="298" r:id="rId14"/>
    <p:sldId id="302" r:id="rId15"/>
    <p:sldId id="300" r:id="rId16"/>
    <p:sldId id="301" r:id="rId17"/>
    <p:sldId id="309" r:id="rId18"/>
    <p:sldId id="310" r:id="rId19"/>
    <p:sldId id="308" r:id="rId20"/>
    <p:sldId id="305" r:id="rId21"/>
    <p:sldId id="306" r:id="rId22"/>
    <p:sldId id="307" r:id="rId2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85"/>
    <p:restoredTop sz="94740"/>
  </p:normalViewPr>
  <p:slideViewPr>
    <p:cSldViewPr snapToGrid="0" snapToObjects="1">
      <p:cViewPr varScale="1">
        <p:scale>
          <a:sx n="112" d="100"/>
          <a:sy n="112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Graphs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It’s all about relationships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p reach q?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two sets, one for avoiding cycles, another for reached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1964748" y="2495471"/>
            <a:ext cx="8478116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reachable(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reaches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();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reachable_(p,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set())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reachable_(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reaches.add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reachable_(q, reaches,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3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2E27-F029-8F4C-8809-06DDAF24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reaches q at what (first) depth?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0C7F7-ADF4-964C-94C6-A0E7937F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node-&gt;depth map, not just set of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F48A4-4564-CD45-B6F8-DC1214DADCFE}"/>
              </a:ext>
            </a:extLst>
          </p:cNvPr>
          <p:cNvSpPr txBox="1"/>
          <p:nvPr/>
        </p:nvSpPr>
        <p:spPr>
          <a:xfrm>
            <a:off x="847687" y="2495471"/>
            <a:ext cx="10506113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reachable(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reaches =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reachable_(p, reaches, set(),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depth=0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reachable_(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reaches:dict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depth:int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visited: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reaches[p] = depth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reachable_(q, reaches, visited,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depth+1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23A79-3941-454E-B6B3-BD1A58A3ECA8}"/>
              </a:ext>
            </a:extLst>
          </p:cNvPr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45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BCBA-DE92-6748-A759-28AD32F4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neighborhood within k 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30A5-C8DD-EE40-ADAE-18F4F438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</a:t>
            </a:r>
            <a:r>
              <a:rPr lang="en-US" dirty="0" err="1"/>
              <a:t>dict</a:t>
            </a:r>
            <a:r>
              <a:rPr lang="en-US" dirty="0"/>
              <a:t> node-&gt;depth, stop when we reach depth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3CF86-04E5-AD4C-9BF5-C26725F54548}"/>
              </a:ext>
            </a:extLst>
          </p:cNvPr>
          <p:cNvSpPr txBox="1"/>
          <p:nvPr/>
        </p:nvSpPr>
        <p:spPr>
          <a:xfrm>
            <a:off x="225116" y="2360534"/>
            <a:ext cx="11720450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neighbors(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k:int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reaches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neighbors_(p, k, reaches, set(), depth=0)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neighbors_(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k:int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reaches:dict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depth:int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visited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or depth&gt;k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reaches[p] = depth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neighbors_(q,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k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reaches, visited, depth+1)</a:t>
            </a:r>
          </a:p>
        </p:txBody>
      </p:sp>
    </p:spTree>
    <p:extLst>
      <p:ext uri="{BB962C8B-B14F-4D97-AF65-F5344CB8AC3E}">
        <p14:creationId xmlns:p14="http://schemas.microsoft.com/office/powerpoint/2010/main" val="37762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path from p to q?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222250" y="1552752"/>
            <a:ext cx="8528050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path(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q:Node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())</a:t>
            </a:r>
          </a:p>
          <a:p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path_(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q:Node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path:list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p is q: return path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None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+[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pa is not None: return pa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return None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971" y="2459401"/>
            <a:ext cx="3267430" cy="25178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60444" y="524659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recursion tree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3A0A8-0616-D94D-97C0-8AFBD9A290D3}"/>
              </a:ext>
            </a:extLst>
          </p:cNvPr>
          <p:cNvSpPr txBox="1"/>
          <p:nvPr/>
        </p:nvSpPr>
        <p:spPr>
          <a:xfrm>
            <a:off x="1970721" y="5615927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Must track path not set of nodes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AB90D-F790-8B43-B6C1-7466B8C84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553" y="224201"/>
            <a:ext cx="1981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0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B491-0454-E047-A121-C8781BF5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vs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7FAD-C3CD-B24C-A3B6-E054F021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all children then grandchildren…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36918-2CD7-8B4D-8437-495084F2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9" y="3053945"/>
            <a:ext cx="3111111" cy="2130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E4738-01DF-7044-BFFC-0BD233FBC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487" y="3068177"/>
            <a:ext cx="3104534" cy="2126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1E4B6F-4C6F-F941-88B4-53D318F50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108" y="3081358"/>
            <a:ext cx="3085289" cy="21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79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Maintains work list of nodes and visited set</a:t>
            </a:r>
          </a:p>
          <a:p>
            <a:r>
              <a:rPr lang="en-US" b="1" dirty="0"/>
              <a:t> BFS</a:t>
            </a:r>
            <a:r>
              <a:rPr lang="en-US" dirty="0"/>
              <a:t>	 </a:t>
            </a:r>
            <a:r>
              <a:rPr lang="en-US" b="1" dirty="0"/>
              <a:t>DFS</a:t>
            </a:r>
            <a:br>
              <a:rPr lang="en-US" dirty="0"/>
            </a:br>
            <a:r>
              <a:rPr lang="en-US" dirty="0"/>
              <a:t>Visit A	Visit A</a:t>
            </a:r>
            <a:br>
              <a:rPr lang="en-US" dirty="0"/>
            </a:br>
            <a:r>
              <a:rPr lang="en-US" dirty="0"/>
              <a:t>Visit B	Visit B</a:t>
            </a:r>
            <a:br>
              <a:rPr lang="en-US" dirty="0"/>
            </a:br>
            <a:r>
              <a:rPr lang="en-US" dirty="0"/>
              <a:t>Visit D	Visit C</a:t>
            </a:r>
            <a:br>
              <a:rPr lang="en-US" dirty="0"/>
            </a:br>
            <a:r>
              <a:rPr lang="en-US" dirty="0"/>
              <a:t>Visit C	Visit D</a:t>
            </a:r>
            <a:br>
              <a:rPr lang="en-US" dirty="0"/>
            </a:br>
            <a:r>
              <a:rPr lang="en-US" dirty="0"/>
              <a:t>Visit E	Visit E</a:t>
            </a:r>
          </a:p>
          <a:p>
            <a:r>
              <a:rPr lang="en-US" dirty="0"/>
              <a:t>Add to work list end, pull</a:t>
            </a:r>
            <a:br>
              <a:rPr lang="en-US" dirty="0"/>
            </a:br>
            <a:r>
              <a:rPr lang="en-US" dirty="0"/>
              <a:t>from front (queue)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5190259" y="2409804"/>
            <a:ext cx="6163541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BFS(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root:LNode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visited = {root}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worklist = [root]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(worklist)&gt;0: 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worklist.pop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(0)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print(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f“Visit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{p}”)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e,q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p.edges.items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():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q not in visited: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worklist.append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8896F0-1965-1B43-AC7E-5466C139D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645" y="73633"/>
            <a:ext cx="16891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01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shortest</a:t>
            </a:r>
            <a:r>
              <a:rPr lang="en-US" dirty="0"/>
              <a:t> path from p to q?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554" y="1825624"/>
            <a:ext cx="10515600" cy="4351338"/>
          </a:xfrm>
        </p:spPr>
        <p:txBody>
          <a:bodyPr/>
          <a:lstStyle/>
          <a:p>
            <a:r>
              <a:rPr lang="en-US" dirty="0"/>
              <a:t>BFS where work list is</a:t>
            </a:r>
            <a:br>
              <a:rPr lang="en-US" dirty="0"/>
            </a:br>
            <a:r>
              <a:rPr lang="en-US" dirty="0"/>
              <a:t>a list of paths not list</a:t>
            </a:r>
            <a:br>
              <a:rPr lang="en-US" dirty="0"/>
            </a:br>
            <a:r>
              <a:rPr lang="en-US" dirty="0"/>
              <a:t>of nodes</a:t>
            </a:r>
          </a:p>
          <a:p>
            <a:r>
              <a:rPr lang="en-US" dirty="0"/>
              <a:t>Tail of path is where</a:t>
            </a:r>
            <a:br>
              <a:rPr lang="en-US" dirty="0"/>
            </a:br>
            <a:r>
              <a:rPr lang="en-US" dirty="0"/>
              <a:t>we left off work on it</a:t>
            </a:r>
          </a:p>
          <a:p>
            <a:r>
              <a:rPr lang="en-US" dirty="0"/>
              <a:t>By searching all</a:t>
            </a:r>
            <a:br>
              <a:rPr lang="en-US" dirty="0"/>
            </a:br>
            <a:r>
              <a:rPr lang="en-US" dirty="0"/>
              <a:t>children before going</a:t>
            </a:r>
            <a:br>
              <a:rPr lang="en-US" dirty="0"/>
            </a:br>
            <a:r>
              <a:rPr lang="en-US" dirty="0"/>
              <a:t>deeper, we auto-</a:t>
            </a:r>
            <a:br>
              <a:rPr lang="en-US" dirty="0"/>
            </a:br>
            <a:r>
              <a:rPr lang="en-US" dirty="0"/>
              <a:t>magically find paths</a:t>
            </a:r>
            <a:br>
              <a:rPr lang="en-US" dirty="0"/>
            </a:br>
            <a:r>
              <a:rPr lang="en-US" dirty="0"/>
              <a:t>with shortest lengths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4795404" y="2093079"/>
            <a:ext cx="7133359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shortest(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visited = {root}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worklist = [[root]]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(worklist)&gt;0: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worklist.pop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(0)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p = path[-1] # tail of path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p is target: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q not in visited: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worklist.append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+[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])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241" y="230693"/>
            <a:ext cx="2603500" cy="16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30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8ED1-9136-AC4F-AD3A-A2AC37A5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F687-F718-2B49-AC84-AC579668F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Problem</a:t>
            </a:r>
            <a:r>
              <a:rPr lang="en-US" dirty="0"/>
              <a:t>: Find linear ordering of nodes in directed graph such that all constraints, u-&gt;v, are satisfied where u depends on v so v must come before u</a:t>
            </a:r>
          </a:p>
          <a:p>
            <a:r>
              <a:rPr lang="en-US" dirty="0"/>
              <a:t>Any ordering where edges all point to </a:t>
            </a:r>
            <a:r>
              <a:rPr lang="en-US"/>
              <a:t>the left </a:t>
            </a:r>
            <a:r>
              <a:rPr lang="en-US" dirty="0"/>
              <a:t>is a solution</a:t>
            </a:r>
          </a:p>
          <a:p>
            <a:r>
              <a:rPr lang="en-US" dirty="0"/>
              <a:t>Sort is not unique</a:t>
            </a:r>
          </a:p>
          <a:p>
            <a:r>
              <a:rPr lang="en-US" dirty="0"/>
              <a:t>DFS-based topological sort:  A valid sort is just the post-order graph traversal!</a:t>
            </a:r>
          </a:p>
          <a:p>
            <a:r>
              <a:rPr lang="en-US" dirty="0"/>
              <a:t>Well, we have to make sure to do DFS on all root nodes (nodes w/o incoming edges) but core is just DFS</a:t>
            </a:r>
          </a:p>
          <a:p>
            <a:r>
              <a:rPr lang="en-US" dirty="0"/>
              <a:t>With one root, it’s just </a:t>
            </a:r>
            <a:r>
              <a:rPr lang="en-US" dirty="0" err="1"/>
              <a:t>postorder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09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735A-84E7-A744-9442-203477FB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topo sort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7A868B-0390-3743-BAE3-BDEA1E3AB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6880" y="220504"/>
            <a:ext cx="3556000" cy="314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1DB8F9-2854-9443-89FC-2B201812F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3770154"/>
            <a:ext cx="7429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65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352F-CE3D-7041-AD7E-CD17118D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AF3B-7FE8-2941-A4F8-C0A6F984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DFS for finding a path or multiple paths</a:t>
            </a:r>
          </a:p>
          <a:p>
            <a:r>
              <a:rPr lang="en-US" dirty="0"/>
              <a:t>BFS for find shortest (in edges) path or neighborhood</a:t>
            </a:r>
          </a:p>
          <a:p>
            <a:r>
              <a:rPr lang="en-US" dirty="0"/>
              <a:t>Recursive </a:t>
            </a:r>
            <a:r>
              <a:rPr lang="en-US" dirty="0" err="1"/>
              <a:t>alg’s</a:t>
            </a:r>
            <a:r>
              <a:rPr lang="en-US" dirty="0"/>
              <a:t> all use </a:t>
            </a:r>
            <a:r>
              <a:rPr lang="en-US" b="1" dirty="0"/>
              <a:t>visited</a:t>
            </a:r>
            <a:r>
              <a:rPr lang="en-US" dirty="0"/>
              <a:t> set to avoid cycles</a:t>
            </a:r>
          </a:p>
          <a:p>
            <a:r>
              <a:rPr lang="en-US" dirty="0"/>
              <a:t>Non-recursive DFS: (use work list stack)</a:t>
            </a:r>
          </a:p>
          <a:p>
            <a:pPr lvl="1"/>
            <a:r>
              <a:rPr lang="en-US" dirty="0"/>
              <a:t>push targets in reverse order onto work list</a:t>
            </a:r>
          </a:p>
          <a:p>
            <a:pPr lvl="1"/>
            <a:r>
              <a:rPr lang="en-US" dirty="0"/>
              <a:t>pop last work list item for next node to process</a:t>
            </a:r>
          </a:p>
          <a:p>
            <a:r>
              <a:rPr lang="en-US" dirty="0"/>
              <a:t>Non-recursive BFS: (use work list queue)</a:t>
            </a:r>
          </a:p>
          <a:p>
            <a:pPr lvl="1"/>
            <a:r>
              <a:rPr lang="en-US" dirty="0"/>
              <a:t>push targets in order onto work list</a:t>
            </a:r>
          </a:p>
          <a:p>
            <a:pPr lvl="1"/>
            <a:r>
              <a:rPr lang="en-US" dirty="0"/>
              <a:t>pull from first position</a:t>
            </a:r>
          </a:p>
        </p:txBody>
      </p:sp>
    </p:spTree>
    <p:extLst>
      <p:ext uri="{BB962C8B-B14F-4D97-AF65-F5344CB8AC3E}">
        <p14:creationId xmlns:p14="http://schemas.microsoft.com/office/powerpoint/2010/main" val="165346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graph?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453FF-9B1C-204B-BAC3-7506D02A7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graph is a collection of connected element pairs</a:t>
                </a:r>
              </a:p>
              <a:p>
                <a:r>
                  <a:rPr lang="en-US" dirty="0"/>
                  <a:t>As with a tree, a graph is an aggregate of nodes</a:t>
                </a:r>
              </a:p>
              <a:p>
                <a:r>
                  <a:rPr lang="en-US" dirty="0"/>
                  <a:t>Elements/nodes are email addresses, map locations, documents, URLs on the web, customers, computers on a network, friends, observations, sensors, states in </a:t>
                </a:r>
                <a:r>
                  <a:rPr lang="en-US" dirty="0" err="1"/>
                  <a:t>markov</a:t>
                </a:r>
                <a:r>
                  <a:rPr lang="en-US" dirty="0"/>
                  <a:t> chain, </a:t>
                </a:r>
                <a:r>
                  <a:rPr lang="mr-IN" dirty="0"/>
                  <a:t>…</a:t>
                </a:r>
                <a:endParaRPr lang="en-US" dirty="0"/>
              </a:p>
              <a:p>
                <a:r>
                  <a:rPr lang="en-US" dirty="0"/>
                  <a:t>Terms: </a:t>
                </a:r>
                <a:r>
                  <a:rPr lang="en-US" i="1" dirty="0"/>
                  <a:t>nodes</a:t>
                </a:r>
                <a:r>
                  <a:rPr lang="en-US" dirty="0"/>
                  <a:t> or </a:t>
                </a:r>
                <a:r>
                  <a:rPr lang="en-US" i="1" dirty="0"/>
                  <a:t>vertices</a:t>
                </a:r>
                <a:r>
                  <a:rPr lang="en-US" dirty="0"/>
                  <a:t> connected with </a:t>
                </a:r>
                <a:r>
                  <a:rPr lang="en-US" i="1" dirty="0"/>
                  <a:t>edges</a:t>
                </a:r>
                <a:r>
                  <a:rPr lang="en-US" dirty="0"/>
                  <a:t>, which can have labels</a:t>
                </a:r>
              </a:p>
              <a:p>
                <a:r>
                  <a:rPr lang="en-US" i="1" dirty="0"/>
                  <a:t>Directed</a:t>
                </a:r>
                <a:r>
                  <a:rPr lang="en-US" dirty="0"/>
                  <a:t> graphs have arrows as edges but </a:t>
                </a:r>
                <a:r>
                  <a:rPr lang="en-US" i="1" dirty="0"/>
                  <a:t>undirected</a:t>
                </a:r>
                <a:r>
                  <a:rPr lang="en-US" dirty="0"/>
                  <a:t> use lines</a:t>
                </a:r>
              </a:p>
              <a:p>
                <a:r>
                  <a:rPr lang="en-US" dirty="0"/>
                  <a:t>For </a:t>
                </a:r>
                <a:r>
                  <a:rPr lang="en-US" i="1" dirty="0"/>
                  <a:t>n</a:t>
                </a:r>
                <a:r>
                  <a:rPr lang="en-US" dirty="0"/>
                  <a:t> nodes, </a:t>
                </a:r>
                <a:r>
                  <a:rPr lang="en-US" dirty="0" err="1"/>
                  <a:t>num</a:t>
                </a:r>
                <a:r>
                  <a:rPr lang="en-US" dirty="0"/>
                  <a:t> edges is &gt;=0 and &lt;=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mr-IN" i="1" dirty="0" err="1"/>
                  <a:t>n</a:t>
                </a:r>
                <a:r>
                  <a:rPr lang="mr-IN" dirty="0"/>
                  <a:t>(</a:t>
                </a:r>
                <a:r>
                  <a:rPr lang="mr-IN" i="1" dirty="0" err="1"/>
                  <a:t>n</a:t>
                </a:r>
                <a:r>
                  <a:rPr lang="en-US" i="1" dirty="0"/>
                  <a:t>-</a:t>
                </a:r>
                <a:r>
                  <a:rPr lang="mr-IN" i="1" dirty="0"/>
                  <a:t>1</a:t>
                </a:r>
                <a:r>
                  <a:rPr lang="mr-IN" dirty="0"/>
                  <a:t>)</a:t>
                </a:r>
                <a:r>
                  <a:rPr lang="mr-IN" i="1" dirty="0"/>
                  <a:t>/2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11453FF-9B1C-204B-BAC3-7506D02A7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361" r="-1855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2E64-84D8-A048-BE5C-C06207FA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graph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CB97C-29E6-8C4B-A5CB-F79E45945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6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1B5F-D0CE-BA41-A73B-830D9FB9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1260F-C0A3-0C49-84F2-C9631FD52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2 lists P,Q and function conn(</a:t>
            </a:r>
            <a:r>
              <a:rPr lang="en-US" dirty="0" err="1"/>
              <a:t>p,q</a:t>
            </a:r>
            <a:r>
              <a:rPr lang="en-US" dirty="0"/>
              <a:t>)=true if edge p-&gt;q exists. P is origin (starting) nodes and Q destination nodes. Report 1 for P[</a:t>
            </a:r>
            <a:r>
              <a:rPr lang="en-US" dirty="0" err="1"/>
              <a:t>i</a:t>
            </a:r>
            <a:r>
              <a:rPr lang="en-US" dirty="0"/>
              <a:t>] reaches Q[</a:t>
            </a:r>
            <a:r>
              <a:rPr lang="en-US" dirty="0" err="1"/>
              <a:t>i</a:t>
            </a:r>
            <a:r>
              <a:rPr lang="en-US" dirty="0"/>
              <a:t>] directly or indirectly.</a:t>
            </a:r>
          </a:p>
        </p:txBody>
      </p:sp>
    </p:spTree>
    <p:extLst>
      <p:ext uri="{BB962C8B-B14F-4D97-AF65-F5344CB8AC3E}">
        <p14:creationId xmlns:p14="http://schemas.microsoft.com/office/powerpoint/2010/main" val="1487629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B816-975A-FC49-AB82-C84ED653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Boggle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52E42C-6729-E644-A916-E4DA2DA06CB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 all English words possible by taking one adjacent step to another letter, starting with any letter; one occurrence of each letter per word; you’re given a dictionary (/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dict</a:t>
            </a:r>
            <a:r>
              <a:rPr lang="en-US" dirty="0"/>
              <a:t>/words)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F7C45-0481-5843-BCCA-71B13CEAE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047" y="145778"/>
            <a:ext cx="2115727" cy="1371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495880-0367-3444-91B7-24ED7B600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974" y="3277394"/>
            <a:ext cx="2209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7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q reachable from p?</a:t>
            </a:r>
          </a:p>
          <a:p>
            <a:r>
              <a:rPr lang="en-US" dirty="0"/>
              <a:t>How many edges are on paths between p and q?</a:t>
            </a:r>
          </a:p>
          <a:p>
            <a:r>
              <a:rPr lang="en-US" dirty="0"/>
              <a:t>Is graph connected? (reach any p from any q)</a:t>
            </a:r>
          </a:p>
          <a:p>
            <a:r>
              <a:rPr lang="en-US" dirty="0"/>
              <a:t>Is graph cyclic? (p reaches p traversing at least one edge)</a:t>
            </a:r>
          </a:p>
          <a:p>
            <a:r>
              <a:rPr lang="en-US" dirty="0"/>
              <a:t>Which nodes are within k edges of node p? (neighborhood)</a:t>
            </a:r>
          </a:p>
        </p:txBody>
      </p:sp>
    </p:spTree>
    <p:extLst>
      <p:ext uri="{BB962C8B-B14F-4D97-AF65-F5344CB8AC3E}">
        <p14:creationId xmlns:p14="http://schemas.microsoft.com/office/powerpoint/2010/main" val="128367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Adjacency matrix, n x n matrix of {0,1} if unlabeled or {labels} if edges are labeled; undirected matrices are symmetric</a:t>
            </a:r>
          </a:p>
          <a:p>
            <a:r>
              <a:rPr lang="en-US" dirty="0"/>
              <a:t>Wastes space for</a:t>
            </a:r>
            <a:br>
              <a:rPr lang="en-US" dirty="0"/>
            </a:br>
            <a:r>
              <a:rPr lang="en-US" dirty="0"/>
              <a:t>sparse edges</a:t>
            </a:r>
          </a:p>
          <a:p>
            <a:r>
              <a:rPr lang="en-US" dirty="0"/>
              <a:t>Fast to access</a:t>
            </a:r>
            <a:br>
              <a:rPr lang="en-US" dirty="0"/>
            </a:br>
            <a:r>
              <a:rPr lang="en-US" dirty="0"/>
              <a:t>arbitrary node’s</a:t>
            </a:r>
            <a:br>
              <a:rPr lang="en-US" dirty="0"/>
            </a:br>
            <a:r>
              <a:rPr lang="en-US" dirty="0"/>
              <a:t>edges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89" y="2768241"/>
            <a:ext cx="7293839" cy="33874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63119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jeffe.cs.illinois.edu</a:t>
            </a:r>
            <a:r>
              <a:rPr lang="en-US" sz="1600" dirty="0"/>
              <a:t>/teaching/algorithms/book/05-graphs.pdf</a:t>
            </a:r>
          </a:p>
        </p:txBody>
      </p:sp>
    </p:spTree>
    <p:extLst>
      <p:ext uri="{BB962C8B-B14F-4D97-AF65-F5344CB8AC3E}">
        <p14:creationId xmlns:p14="http://schemas.microsoft.com/office/powerpoint/2010/main" val="1776355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edge lists for nodes</a:t>
            </a:r>
          </a:p>
          <a:p>
            <a:r>
              <a:rPr lang="en-US" dirty="0"/>
              <a:t>Fast arbitrary node access for numbered nodes, space efficient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10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Adjacency list implementations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25" y="2876911"/>
            <a:ext cx="8626750" cy="29467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63119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jeffe.cs.illinois.edu</a:t>
            </a:r>
            <a:r>
              <a:rPr lang="en-US" sz="1600" dirty="0"/>
              <a:t>/teaching/algorithms/book/05-graphs.pdf</a:t>
            </a:r>
          </a:p>
        </p:txBody>
      </p:sp>
    </p:spTree>
    <p:extLst>
      <p:ext uri="{BB962C8B-B14F-4D97-AF65-F5344CB8AC3E}">
        <p14:creationId xmlns:p14="http://schemas.microsoft.com/office/powerpoint/2010/main" val="74770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nodes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implementation due to nice mapping to objects</a:t>
            </a:r>
          </a:p>
          <a:p>
            <a:r>
              <a:rPr lang="en-US" dirty="0"/>
              <a:t>Each node has info about node and edge list</a:t>
            </a:r>
          </a:p>
          <a:p>
            <a:r>
              <a:rPr lang="en-US" dirty="0"/>
              <a:t>Use list or dictionary index to</a:t>
            </a:r>
            <a:br>
              <a:rPr lang="en-US" dirty="0"/>
            </a:br>
            <a:r>
              <a:rPr lang="en-US" dirty="0"/>
              <a:t>access nodes directly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838200" y="3769939"/>
            <a:ext cx="55709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Node: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add(self,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(target)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3314700"/>
            <a:ext cx="46990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8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labels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92782"/>
            <a:ext cx="11372919" cy="17793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609600" y="1646542"/>
            <a:ext cx="5562600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{}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add(self, label, target):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[label] = target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repr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str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30058" y="1690688"/>
            <a:ext cx="431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Edge-&gt;node dictionary, not list</a:t>
            </a:r>
          </a:p>
        </p:txBody>
      </p:sp>
      <p:sp>
        <p:nvSpPr>
          <p:cNvPr id="8" name="Rectangle 7"/>
          <p:cNvSpPr/>
          <p:nvPr/>
        </p:nvSpPr>
        <p:spPr>
          <a:xfrm>
            <a:off x="7250259" y="2338755"/>
            <a:ext cx="307327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sf.add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(100,sj)</a:t>
            </a: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sj.add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(150,baker)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…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00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fundamental algorithm for answering graph questions</a:t>
            </a:r>
          </a:p>
          <a:p>
            <a:r>
              <a:rPr lang="en-US" dirty="0"/>
              <a:t>Visits all reachable nodes from p, avoiding cycles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2138796" y="3335944"/>
            <a:ext cx="791440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visited=set()):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in visited: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(q, visited)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35" y="130897"/>
            <a:ext cx="3364255" cy="15597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8684" y="6311900"/>
            <a:ext cx="67585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O(</a:t>
            </a:r>
            <a:r>
              <a:rPr lang="en-US" sz="2200" dirty="0" err="1"/>
              <a:t>n,m</a:t>
            </a:r>
            <a:r>
              <a:rPr lang="en-US" sz="2200" dirty="0"/>
              <a:t>) = n + m, for n nodes, m edges; m can be n^2</a:t>
            </a:r>
          </a:p>
        </p:txBody>
      </p:sp>
    </p:spTree>
    <p:extLst>
      <p:ext uri="{BB962C8B-B14F-4D97-AF65-F5344CB8AC3E}">
        <p14:creationId xmlns:p14="http://schemas.microsoft.com/office/powerpoint/2010/main" val="71710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cycles?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run into same node in seen set, return 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1971657" y="2563755"/>
            <a:ext cx="8436940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visited=set()) -&gt; bool: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in visited: return </a:t>
            </a:r>
            <a:r>
              <a:rPr lang="en-US" sz="24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True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c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(q, visited)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c: return True # we can stop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</a:t>
            </a:r>
            <a:r>
              <a:rPr lang="en-US" sz="24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False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6677" y="6176963"/>
            <a:ext cx="52838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Could also test “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p in reachable(p)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950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835</TotalTime>
  <Words>1615</Words>
  <Application>Microsoft Macintosh PowerPoint</Application>
  <PresentationFormat>Widescreen</PresentationFormat>
  <Paragraphs>180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Mangal</vt:lpstr>
      <vt:lpstr>Monaco</vt:lpstr>
      <vt:lpstr>Office Theme</vt:lpstr>
      <vt:lpstr>Graphs</vt:lpstr>
      <vt:lpstr>What’s a graph?</vt:lpstr>
      <vt:lpstr>Common questions</vt:lpstr>
      <vt:lpstr>Adjacency matrix implementations</vt:lpstr>
      <vt:lpstr>PowerPoint Presentation</vt:lpstr>
      <vt:lpstr>Connected nodes implementation</vt:lpstr>
      <vt:lpstr>Implementation with labels</vt:lpstr>
      <vt:lpstr>Depth-first search (review)</vt:lpstr>
      <vt:lpstr>Are there cycles?</vt:lpstr>
      <vt:lpstr>Can p reach q?</vt:lpstr>
      <vt:lpstr>p reaches q at what (first) depth?</vt:lpstr>
      <vt:lpstr>Find neighborhood within k edges</vt:lpstr>
      <vt:lpstr>Find path from p to q?</vt:lpstr>
      <vt:lpstr>Breadth-first search vs DFS</vt:lpstr>
      <vt:lpstr>BFS implementation</vt:lpstr>
      <vt:lpstr>Find shortest path from p to q?</vt:lpstr>
      <vt:lpstr>Topological sort</vt:lpstr>
      <vt:lpstr>Example topo sort</vt:lpstr>
      <vt:lpstr>Summary</vt:lpstr>
      <vt:lpstr>Sample graph problems</vt:lpstr>
      <vt:lpstr>Exercise</vt:lpstr>
      <vt:lpstr>Exercise: Boggle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Microsoft Office User</dc:creator>
  <cp:lastModifiedBy>Microsoft Office User</cp:lastModifiedBy>
  <cp:revision>80</cp:revision>
  <cp:lastPrinted>2019-02-12T19:51:14Z</cp:lastPrinted>
  <dcterms:created xsi:type="dcterms:W3CDTF">2019-02-25T18:17:22Z</dcterms:created>
  <dcterms:modified xsi:type="dcterms:W3CDTF">2019-02-27T01:56:38Z</dcterms:modified>
</cp:coreProperties>
</file>