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8" r:id="rId3"/>
    <p:sldId id="290" r:id="rId4"/>
    <p:sldId id="291" r:id="rId5"/>
    <p:sldId id="294" r:id="rId6"/>
    <p:sldId id="293" r:id="rId7"/>
    <p:sldId id="299" r:id="rId8"/>
    <p:sldId id="295" r:id="rId9"/>
    <p:sldId id="296" r:id="rId10"/>
    <p:sldId id="297" r:id="rId11"/>
    <p:sldId id="303" r:id="rId12"/>
    <p:sldId id="304" r:id="rId13"/>
    <p:sldId id="298" r:id="rId14"/>
    <p:sldId id="302" r:id="rId15"/>
    <p:sldId id="300" r:id="rId16"/>
    <p:sldId id="301" r:id="rId17"/>
    <p:sldId id="309" r:id="rId18"/>
    <p:sldId id="310" r:id="rId19"/>
    <p:sldId id="317" r:id="rId20"/>
    <p:sldId id="312" r:id="rId21"/>
    <p:sldId id="311" r:id="rId22"/>
    <p:sldId id="313" r:id="rId23"/>
    <p:sldId id="315" r:id="rId24"/>
    <p:sldId id="314" r:id="rId25"/>
    <p:sldId id="308" r:id="rId26"/>
    <p:sldId id="305" r:id="rId27"/>
    <p:sldId id="316" r:id="rId28"/>
    <p:sldId id="306" r:id="rId29"/>
    <p:sldId id="307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5"/>
    <p:restoredTop sz="94740"/>
  </p:normalViewPr>
  <p:slideViewPr>
    <p:cSldViewPr snapToGrid="0" snapToObjects="1">
      <p:cViewPr varScale="1">
        <p:scale>
          <a:sx n="112" d="100"/>
          <a:sy n="112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It’s all about relationships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set of nodes p can 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/>
          <a:lstStyle/>
          <a:p>
            <a:r>
              <a:rPr lang="en-US" dirty="0"/>
              <a:t>Need two sets, one for avoiding cycles, another for reached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964748" y="2495471"/>
            <a:ext cx="8478116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set())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reaches.add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3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2E27-F029-8F4C-8809-06DDAF2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7570" cy="1325563"/>
          </a:xfrm>
        </p:spPr>
        <p:txBody>
          <a:bodyPr/>
          <a:lstStyle/>
          <a:p>
            <a:r>
              <a:rPr lang="en-US" dirty="0"/>
              <a:t>Find set of nodes p can reach, track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C7F7-ADF4-964C-94C6-A0E7937F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node-&gt;depth map, not just set of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48A4-4564-CD45-B6F8-DC1214DADCFE}"/>
              </a:ext>
            </a:extLst>
          </p:cNvPr>
          <p:cNvSpPr txBox="1"/>
          <p:nvPr/>
        </p:nvSpPr>
        <p:spPr>
          <a:xfrm>
            <a:off x="847687" y="2495471"/>
            <a:ext cx="10506113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reaches, set(),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depth=0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visited,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depth+1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3A79-3941-454E-B6B3-BD1A58A3ECA8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BCBA-DE92-6748-A759-28AD32F4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neighborhood within k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30A5-C8DD-EE40-ADAE-18F4F438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</a:t>
            </a:r>
            <a:r>
              <a:rPr lang="en-US" dirty="0" err="1"/>
              <a:t>dict</a:t>
            </a:r>
            <a:r>
              <a:rPr lang="en-US" dirty="0"/>
              <a:t> node-&gt;depth, stop when we reach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3CF86-04E5-AD4C-9BF5-C26725F54548}"/>
              </a:ext>
            </a:extLst>
          </p:cNvPr>
          <p:cNvSpPr txBox="1"/>
          <p:nvPr/>
        </p:nvSpPr>
        <p:spPr>
          <a:xfrm>
            <a:off x="225116" y="2360534"/>
            <a:ext cx="117204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neighbors_(p, k, reaches, set(), depth=0)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or depth&gt;k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neighbors_(q,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reaches, visited, depth+1)</a:t>
            </a:r>
          </a:p>
        </p:txBody>
      </p:sp>
    </p:spTree>
    <p:extLst>
      <p:ext uri="{BB962C8B-B14F-4D97-AF65-F5344CB8AC3E}">
        <p14:creationId xmlns:p14="http://schemas.microsoft.com/office/powerpoint/2010/main" val="37762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path from p to 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222250" y="1552752"/>
            <a:ext cx="85280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path:list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q: return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None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pa is not None: return pa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None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383" y="2728752"/>
            <a:ext cx="3267430" cy="2517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0444" y="524659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recursion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3A0A8-0616-D94D-97C0-8AFBD9A290D3}"/>
              </a:ext>
            </a:extLst>
          </p:cNvPr>
          <p:cNvSpPr txBox="1"/>
          <p:nvPr/>
        </p:nvSpPr>
        <p:spPr>
          <a:xfrm>
            <a:off x="1970721" y="5615927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Must track path not set of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AB90D-F790-8B43-B6C1-7466B8C8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553" y="224201"/>
            <a:ext cx="1981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0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B491-0454-E047-A121-C8781BF5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vs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7FAD-C3CD-B24C-A3B6-E054F021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all children then grandchildren…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36918-2CD7-8B4D-8437-495084F2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9" y="3053945"/>
            <a:ext cx="3111111" cy="2130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E4738-01DF-7044-BFFC-0BD233FB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87" y="3068177"/>
            <a:ext cx="3104534" cy="2126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E4B6F-4C6F-F941-88B4-53D318F5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08" y="3081358"/>
            <a:ext cx="3085289" cy="2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7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Maintains work list of nodes and visited set</a:t>
            </a:r>
          </a:p>
          <a:p>
            <a:r>
              <a:rPr lang="en-US" b="1" dirty="0"/>
              <a:t> BFS</a:t>
            </a:r>
            <a:r>
              <a:rPr lang="en-US" dirty="0"/>
              <a:t>	 </a:t>
            </a:r>
            <a:r>
              <a:rPr lang="en-US" b="1" dirty="0"/>
              <a:t>DFS</a:t>
            </a:r>
            <a:br>
              <a:rPr lang="en-US" dirty="0"/>
            </a:br>
            <a:r>
              <a:rPr lang="en-US" dirty="0"/>
              <a:t>Visit A	Visit A</a:t>
            </a:r>
            <a:br>
              <a:rPr lang="en-US" dirty="0"/>
            </a:br>
            <a:r>
              <a:rPr lang="en-US" dirty="0"/>
              <a:t>Visit B	Visit B</a:t>
            </a:r>
            <a:br>
              <a:rPr lang="en-US" dirty="0"/>
            </a:br>
            <a:r>
              <a:rPr lang="en-US" dirty="0"/>
              <a:t>Visit D	Visit C</a:t>
            </a:r>
            <a:br>
              <a:rPr lang="en-US" dirty="0"/>
            </a:br>
            <a:r>
              <a:rPr lang="en-US" dirty="0"/>
              <a:t>Visit C	Visit D</a:t>
            </a:r>
            <a:br>
              <a:rPr lang="en-US" dirty="0"/>
            </a:br>
            <a:r>
              <a:rPr lang="en-US" dirty="0"/>
              <a:t>Visit E	Visit E</a:t>
            </a:r>
          </a:p>
          <a:p>
            <a:r>
              <a:rPr lang="en-US" dirty="0"/>
              <a:t>Add to work list end, pull</a:t>
            </a:r>
            <a:br>
              <a:rPr lang="en-US" dirty="0"/>
            </a:br>
            <a:r>
              <a:rPr lang="en-US" dirty="0"/>
              <a:t>from front (queue)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5190259" y="2409804"/>
            <a:ext cx="6163541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BFS(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[root]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 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f“Visit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{p}”)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8896F0-1965-1B43-AC7E-5466C139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645" y="73633"/>
            <a:ext cx="1689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0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shortest</a:t>
            </a:r>
            <a:r>
              <a:rPr lang="en-US" dirty="0"/>
              <a:t> path from p to 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554" y="1825624"/>
            <a:ext cx="10515600" cy="4351338"/>
          </a:xfrm>
        </p:spPr>
        <p:txBody>
          <a:bodyPr/>
          <a:lstStyle/>
          <a:p>
            <a:r>
              <a:rPr lang="en-US" dirty="0"/>
              <a:t>BFS where work list is</a:t>
            </a:r>
            <a:br>
              <a:rPr lang="en-US" dirty="0"/>
            </a:br>
            <a:r>
              <a:rPr lang="en-US" dirty="0"/>
              <a:t>a list of paths not list</a:t>
            </a:r>
            <a:br>
              <a:rPr lang="en-US" dirty="0"/>
            </a:br>
            <a:r>
              <a:rPr lang="en-US" dirty="0"/>
              <a:t>of nodes</a:t>
            </a:r>
          </a:p>
          <a:p>
            <a:r>
              <a:rPr lang="en-US" dirty="0"/>
              <a:t>Tail of path is where</a:t>
            </a:r>
            <a:br>
              <a:rPr lang="en-US" dirty="0"/>
            </a:br>
            <a:r>
              <a:rPr lang="en-US" dirty="0"/>
              <a:t>we left off work on it</a:t>
            </a:r>
          </a:p>
          <a:p>
            <a:r>
              <a:rPr lang="en-US" dirty="0"/>
              <a:t>By searching all</a:t>
            </a:r>
            <a:br>
              <a:rPr lang="en-US" dirty="0"/>
            </a:br>
            <a:r>
              <a:rPr lang="en-US" dirty="0"/>
              <a:t>children before going</a:t>
            </a:r>
            <a:br>
              <a:rPr lang="en-US" dirty="0"/>
            </a:br>
            <a:r>
              <a:rPr lang="en-US" dirty="0"/>
              <a:t>deeper, we auto-</a:t>
            </a:r>
            <a:br>
              <a:rPr lang="en-US" dirty="0"/>
            </a:br>
            <a:r>
              <a:rPr lang="en-US" dirty="0"/>
              <a:t>magically find paths</a:t>
            </a:r>
            <a:br>
              <a:rPr lang="en-US" dirty="0"/>
            </a:br>
            <a:r>
              <a:rPr lang="en-US" dirty="0"/>
              <a:t>with shortest lengths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4795404" y="2093079"/>
            <a:ext cx="7133359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shortest(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[[root]]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path[-1] # tail of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p is target: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41" y="230693"/>
            <a:ext cx="26035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3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8ED1-9136-AC4F-AD3A-A2AC37A5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" y="365125"/>
            <a:ext cx="10679430" cy="1325563"/>
          </a:xfrm>
        </p:spPr>
        <p:txBody>
          <a:bodyPr/>
          <a:lstStyle/>
          <a:p>
            <a:r>
              <a:rPr lang="en-US" dirty="0"/>
              <a:t>Topological sort (acyclic graphs)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F687-F718-2B49-AC84-AC579668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" y="1825625"/>
            <a:ext cx="10679430" cy="4351338"/>
          </a:xfrm>
        </p:spPr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Find linear ordering of nodes in</a:t>
            </a:r>
            <a:br>
              <a:rPr lang="en-US" dirty="0"/>
            </a:br>
            <a:r>
              <a:rPr lang="en-US" dirty="0"/>
              <a:t>directed acyclic graph such that all constraints,</a:t>
            </a:r>
            <a:br>
              <a:rPr lang="en-US" dirty="0"/>
            </a:br>
            <a:r>
              <a:rPr lang="en-US" dirty="0"/>
              <a:t>u-&gt;v, are satisfied where u depends on v so</a:t>
            </a:r>
            <a:br>
              <a:rPr lang="en-US" dirty="0"/>
            </a:br>
            <a:r>
              <a:rPr lang="en-US" dirty="0"/>
              <a:t>v must come before u</a:t>
            </a:r>
          </a:p>
          <a:p>
            <a:r>
              <a:rPr lang="en-US" dirty="0"/>
              <a:t>Examples: task ordering or course </a:t>
            </a:r>
            <a:r>
              <a:rPr lang="en-US" dirty="0" err="1"/>
              <a:t>prereq</a:t>
            </a:r>
            <a:r>
              <a:rPr lang="en-US" dirty="0"/>
              <a:t> chain.</a:t>
            </a:r>
          </a:p>
          <a:p>
            <a:r>
              <a:rPr lang="en-US" dirty="0"/>
              <a:t>Can also have u-&gt;v mean u precedes v. E.g.,</a:t>
            </a:r>
            <a:br>
              <a:rPr lang="en-US" dirty="0"/>
            </a:br>
            <a:r>
              <a:rPr lang="en-US" dirty="0"/>
              <a:t>502 is </a:t>
            </a:r>
            <a:r>
              <a:rPr lang="en-US" dirty="0" err="1"/>
              <a:t>prereq</a:t>
            </a:r>
            <a:r>
              <a:rPr lang="en-US" dirty="0"/>
              <a:t> for 621 and 601… </a:t>
            </a:r>
            <a:br>
              <a:rPr lang="en-US" dirty="0"/>
            </a:br>
            <a:r>
              <a:rPr lang="en-US" dirty="0"/>
              <a:t>Find order we should take classes</a:t>
            </a:r>
          </a:p>
          <a:p>
            <a:r>
              <a:rPr lang="en-US" dirty="0"/>
              <a:t>Sort is not usually unique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267DE-6D70-F94F-9D8A-509E8742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629919"/>
            <a:ext cx="3413759" cy="39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735A-84E7-A744-9442-203477FB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topological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7A868B-0390-3743-BAE3-BDEA1E3AB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80" y="1729731"/>
            <a:ext cx="3556000" cy="314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DB8F9-2854-9443-89FC-2B201812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0" y="2129229"/>
            <a:ext cx="7429500" cy="1371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97E53A-728F-8B49-8F8D-479021E15088}"/>
              </a:ext>
            </a:extLst>
          </p:cNvPr>
          <p:cNvSpPr/>
          <p:nvPr/>
        </p:nvSpPr>
        <p:spPr>
          <a:xfrm>
            <a:off x="1243415" y="5310971"/>
            <a:ext cx="10142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If u depends on v, any linear ordering where edges point to left is solution</a:t>
            </a:r>
          </a:p>
        </p:txBody>
      </p:sp>
    </p:spTree>
    <p:extLst>
      <p:ext uri="{BB962C8B-B14F-4D97-AF65-F5344CB8AC3E}">
        <p14:creationId xmlns:p14="http://schemas.microsoft.com/office/powerpoint/2010/main" val="168896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4569-B70C-3B48-AB10-48228CF3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where u precedes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0A38-85AF-774A-99D2-5F691A7D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edges must point to the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EB621-D56B-2140-9A46-8FA25AED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71" y="64483"/>
            <a:ext cx="3893820" cy="454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E205C-66A8-CE42-9D1B-9E9D451F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2210"/>
            <a:ext cx="12209318" cy="9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5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graph?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graph is a collection of connected element pairs</a:t>
                </a:r>
              </a:p>
              <a:p>
                <a:r>
                  <a:rPr lang="en-US" dirty="0"/>
                  <a:t>As with a tree, a graph is an aggregate of nodes</a:t>
                </a:r>
              </a:p>
              <a:p>
                <a:r>
                  <a:rPr lang="en-US" dirty="0"/>
                  <a:t>Elements/nodes are email addresses, map locations, documents, tasks to perform, URLs on the web, customers, computers on a network, friends, observations, sensors, states in </a:t>
                </a:r>
                <a:r>
                  <a:rPr lang="en-US" dirty="0" err="1"/>
                  <a:t>markov</a:t>
                </a:r>
                <a:r>
                  <a:rPr lang="en-US" dirty="0"/>
                  <a:t> chain, </a:t>
                </a:r>
                <a:r>
                  <a:rPr lang="mr-IN" dirty="0"/>
                  <a:t>…</a:t>
                </a:r>
                <a:endParaRPr lang="en-US" dirty="0"/>
              </a:p>
              <a:p>
                <a:r>
                  <a:rPr lang="en-US" dirty="0"/>
                  <a:t>Terms: </a:t>
                </a:r>
                <a:r>
                  <a:rPr lang="en-US" i="1" dirty="0"/>
                  <a:t>nodes</a:t>
                </a:r>
                <a:r>
                  <a:rPr lang="en-US" dirty="0"/>
                  <a:t> or </a:t>
                </a:r>
                <a:r>
                  <a:rPr lang="en-US" i="1" dirty="0"/>
                  <a:t>vertices</a:t>
                </a:r>
                <a:r>
                  <a:rPr lang="en-US" dirty="0"/>
                  <a:t> connected with </a:t>
                </a:r>
                <a:r>
                  <a:rPr lang="en-US" i="1" dirty="0"/>
                  <a:t>edges</a:t>
                </a:r>
                <a:r>
                  <a:rPr lang="en-US" dirty="0"/>
                  <a:t>, which can have labels; e.g., recall the </a:t>
                </a:r>
                <a:r>
                  <a:rPr lang="en-US" dirty="0" err="1"/>
                  <a:t>Trie</a:t>
                </a:r>
                <a:r>
                  <a:rPr lang="en-US" dirty="0"/>
                  <a:t> graph with labeled edges</a:t>
                </a:r>
              </a:p>
              <a:p>
                <a:r>
                  <a:rPr lang="en-US" i="1" dirty="0"/>
                  <a:t>Directed</a:t>
                </a:r>
                <a:r>
                  <a:rPr lang="en-US" dirty="0"/>
                  <a:t> graphs have arrows as edges but </a:t>
                </a:r>
                <a:r>
                  <a:rPr lang="en-US" i="1" dirty="0"/>
                  <a:t>undirected</a:t>
                </a:r>
                <a:r>
                  <a:rPr lang="en-US" dirty="0"/>
                  <a:t> use lines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nodes, </a:t>
                </a:r>
                <a:r>
                  <a:rPr lang="en-US" dirty="0" err="1"/>
                  <a:t>num</a:t>
                </a:r>
                <a:r>
                  <a:rPr lang="en-US" dirty="0"/>
                  <a:t> edges is &gt;=0 and &lt;=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mr-IN" i="1" dirty="0" err="1"/>
                  <a:t>n</a:t>
                </a:r>
                <a:r>
                  <a:rPr lang="mr-IN" dirty="0"/>
                  <a:t>(</a:t>
                </a:r>
                <a:r>
                  <a:rPr lang="mr-IN" i="1" dirty="0" err="1"/>
                  <a:t>n</a:t>
                </a:r>
                <a:r>
                  <a:rPr lang="en-US" i="1" dirty="0"/>
                  <a:t>-</a:t>
                </a:r>
                <a:r>
                  <a:rPr lang="mr-IN" i="1" dirty="0"/>
                  <a:t>1</a:t>
                </a:r>
                <a:r>
                  <a:rPr lang="mr-IN" dirty="0"/>
                  <a:t>)</a:t>
                </a:r>
                <a:r>
                  <a:rPr lang="mr-IN" i="1" dirty="0"/>
                  <a:t>/2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1809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391A-B892-F349-BBF1-A96E0D91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F6C6-C068-DE48-8688-7C0D8622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17970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order should we do these tasks (u depends v)?</a:t>
            </a:r>
            <a:br>
              <a:rPr lang="en-US" dirty="0"/>
            </a:br>
            <a:r>
              <a:rPr lang="en-US" dirty="0"/>
              <a:t>Think in terms of traversal order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we add party goal?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BTW, cycles would cause trouble; are meaningless when</a:t>
            </a:r>
            <a:br>
              <a:rPr lang="en-US" dirty="0"/>
            </a:br>
            <a:r>
              <a:rPr lang="en-US" dirty="0"/>
              <a:t>dealing with dependencies; how can 630-01 be</a:t>
            </a:r>
            <a:br>
              <a:rPr lang="en-US" dirty="0"/>
            </a:br>
            <a:r>
              <a:rPr lang="en-US" dirty="0"/>
              <a:t>attended before itself?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D4851-B8B0-254E-A5E2-69132FA5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50" y="3130709"/>
            <a:ext cx="328930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5340B7-6B91-E143-8596-0A66A5344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90" y="5003801"/>
            <a:ext cx="990600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AE2B4-F0B9-6746-AB32-FF4DBCD2A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840" y="1257617"/>
            <a:ext cx="2184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2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F8B9-AF0B-514B-82D1-85ABBEE1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DFS-based topo sort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73DF-8C82-FB4E-81C4-2102CD70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very complex algorithms on the web</a:t>
            </a:r>
          </a:p>
          <a:p>
            <a:r>
              <a:rPr lang="en-US" dirty="0"/>
              <a:t>Simplest solution: DFS-based topological sort</a:t>
            </a:r>
          </a:p>
          <a:p>
            <a:r>
              <a:rPr lang="en-US" dirty="0"/>
              <a:t>A valid sort is just the post-order graph traversal if u depends v!</a:t>
            </a:r>
          </a:p>
          <a:p>
            <a:r>
              <a:rPr lang="en-US" dirty="0"/>
              <a:t>If u precedes v, reverse the post-order traversal</a:t>
            </a:r>
          </a:p>
          <a:p>
            <a:r>
              <a:rPr lang="en-US" dirty="0"/>
              <a:t>Well, we have to make sure to do DFS on all root nodes (nodes w/o incoming edges) but core is just DFS</a:t>
            </a:r>
          </a:p>
          <a:p>
            <a:r>
              <a:rPr lang="en-US" dirty="0"/>
              <a:t>With one root, it’s just </a:t>
            </a:r>
            <a:r>
              <a:rPr lang="en-US" dirty="0" err="1"/>
              <a:t>postorder</a:t>
            </a:r>
            <a:r>
              <a:rPr lang="en-US" dirty="0"/>
              <a:t> traversal via DFS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48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E45-1E02-BE40-A272-B806C5DF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AB97-0977-514C-A2D1-A6D30362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starting with party:</a:t>
            </a:r>
            <a:br>
              <a:rPr lang="en-US" dirty="0"/>
            </a:br>
            <a:r>
              <a:rPr lang="en-US" dirty="0"/>
              <a:t>party -&gt; 628 -&gt; 630</a:t>
            </a:r>
            <a:br>
              <a:rPr lang="en-US" dirty="0"/>
            </a:br>
            <a:r>
              <a:rPr lang="en-US" dirty="0"/>
              <a:t>back out then hit 689 then lunch</a:t>
            </a:r>
            <a:br>
              <a:rPr lang="en-US" dirty="0"/>
            </a:br>
            <a:r>
              <a:rPr lang="en-US" dirty="0"/>
              <a:t>back out and hit seminar</a:t>
            </a:r>
          </a:p>
          <a:p>
            <a:r>
              <a:rPr lang="en-US" dirty="0" err="1"/>
              <a:t>Postorder</a:t>
            </a:r>
            <a:r>
              <a:rPr lang="en-US" dirty="0"/>
              <a:t> traversal processes </a:t>
            </a:r>
            <a:r>
              <a:rPr lang="en-US" b="1" dirty="0"/>
              <a:t>after</a:t>
            </a:r>
            <a:r>
              <a:rPr lang="en-US" dirty="0"/>
              <a:t> visiting children:</a:t>
            </a:r>
            <a:br>
              <a:rPr lang="en-US" dirty="0"/>
            </a:br>
            <a:r>
              <a:rPr lang="en-US" dirty="0"/>
              <a:t>630, lunch, seminar, 689, 628, party</a:t>
            </a:r>
          </a:p>
          <a:p>
            <a:r>
              <a:rPr lang="en-US" dirty="0"/>
              <a:t>Solution: 630-01, lunch, seminar, 689-02, 628 </a:t>
            </a:r>
            <a:r>
              <a:rPr lang="en-US" dirty="0" err="1"/>
              <a:t>hw</a:t>
            </a:r>
            <a:r>
              <a:rPr lang="en-US" dirty="0"/>
              <a:t>, party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09425AA-673D-C043-A2A6-D4BEF587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90" y="115888"/>
            <a:ext cx="3556000" cy="314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726A5-1BAF-EF4C-BDD7-00AEC7A791D3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99E5-27E7-0447-A843-8A42CAB2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9730-CE42-BF41-BC18-638A93B4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EE956-E443-F049-95B4-CF1AF3003A1D}"/>
              </a:ext>
            </a:extLst>
          </p:cNvPr>
          <p:cNvSpPr txBox="1"/>
          <p:nvPr/>
        </p:nvSpPr>
        <p:spPr>
          <a:xfrm>
            <a:off x="1786370" y="2630289"/>
            <a:ext cx="891211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sorted:set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sorted, visited)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sorted.append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(p)</a:t>
            </a:r>
            <a:endParaRPr lang="mr-IN" sz="2400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D031-F900-244E-9173-BC71EA25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multiple roots, hit them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77130-306B-E044-AE01-0FC15CC2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1545649"/>
            <a:ext cx="3413759" cy="398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96E16-26E5-4D42-94C1-C870B629D3B1}"/>
              </a:ext>
            </a:extLst>
          </p:cNvPr>
          <p:cNvSpPr txBox="1"/>
          <p:nvPr/>
        </p:nvSpPr>
        <p:spPr>
          <a:xfrm>
            <a:off x="220200" y="1967349"/>
            <a:ext cx="82606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toposort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sorted = []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set()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(visited) &lt;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[node for node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nodes.values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if node not in visited]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)&gt;0: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[0], sorted,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sorted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54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352F-CE3D-7041-AD7E-CD17118D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AF3B-7FE8-2941-A4F8-C0A6F984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Graphs are for showing relationships between elements</a:t>
            </a:r>
          </a:p>
          <a:p>
            <a:r>
              <a:rPr lang="en-US" dirty="0"/>
              <a:t>DFS for finding a path or multiple paths or cycles</a:t>
            </a:r>
          </a:p>
          <a:p>
            <a:r>
              <a:rPr lang="en-US" dirty="0"/>
              <a:t>BFS for find shortest (in edges) path or neighborhood</a:t>
            </a:r>
          </a:p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great for topo sort</a:t>
            </a:r>
          </a:p>
          <a:p>
            <a:r>
              <a:rPr lang="en-US" dirty="0"/>
              <a:t>Recursive </a:t>
            </a:r>
            <a:r>
              <a:rPr lang="en-US" dirty="0" err="1"/>
              <a:t>alg’s</a:t>
            </a:r>
            <a:r>
              <a:rPr lang="en-US" dirty="0"/>
              <a:t> all use </a:t>
            </a:r>
            <a:r>
              <a:rPr lang="en-US" b="1" dirty="0"/>
              <a:t>visited</a:t>
            </a:r>
            <a:r>
              <a:rPr lang="en-US" dirty="0"/>
              <a:t> set to avoid cycles</a:t>
            </a:r>
          </a:p>
          <a:p>
            <a:r>
              <a:rPr lang="en-US" dirty="0"/>
              <a:t>Non-recursive DFS: (use work list stack)</a:t>
            </a:r>
          </a:p>
          <a:p>
            <a:pPr lvl="1"/>
            <a:r>
              <a:rPr lang="en-US" dirty="0"/>
              <a:t>push targets in reverse order onto work list</a:t>
            </a:r>
          </a:p>
          <a:p>
            <a:pPr lvl="1"/>
            <a:r>
              <a:rPr lang="en-US" dirty="0"/>
              <a:t>pop last work list item for next node to process</a:t>
            </a:r>
          </a:p>
          <a:p>
            <a:r>
              <a:rPr lang="en-US" dirty="0"/>
              <a:t>Non-recursive BFS: (use work list queue)</a:t>
            </a:r>
          </a:p>
          <a:p>
            <a:pPr lvl="1"/>
            <a:r>
              <a:rPr lang="en-US" dirty="0"/>
              <a:t>push targets in order onto work list</a:t>
            </a:r>
          </a:p>
          <a:p>
            <a:pPr lvl="1"/>
            <a:r>
              <a:rPr lang="en-US" dirty="0"/>
              <a:t>pull from first position</a:t>
            </a:r>
          </a:p>
        </p:txBody>
      </p:sp>
    </p:spTree>
    <p:extLst>
      <p:ext uri="{BB962C8B-B14F-4D97-AF65-F5344CB8AC3E}">
        <p14:creationId xmlns:p14="http://schemas.microsoft.com/office/powerpoint/2010/main" val="1653462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2E64-84D8-A048-BE5C-C06207FA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graph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B97C-29E6-8C4B-A5CB-F79E45945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6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18EA-8ABA-B842-B6FE-41ADFDDE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1256-F40D-8947-854D-DD463AED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directed graph, detect all direct or indirect cycles</a:t>
            </a:r>
          </a:p>
          <a:p>
            <a:r>
              <a:rPr lang="en-US" dirty="0"/>
              <a:t>For p in nodes: report </a:t>
            </a:r>
            <a:r>
              <a:rPr lang="en-US" dirty="0" err="1"/>
              <a:t>iscyclic</a:t>
            </a:r>
            <a:r>
              <a:rPr lang="en-US" dirty="0"/>
              <a:t>(p)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4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1B5F-D0CE-BA41-A73B-830D9FB9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260F-C0A3-0C49-84F2-C9631FD5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2 lists P,Q and function conn(</a:t>
            </a:r>
            <a:r>
              <a:rPr lang="en-US" dirty="0" err="1"/>
              <a:t>p,q</a:t>
            </a:r>
            <a:r>
              <a:rPr lang="en-US" dirty="0"/>
              <a:t>)=true if edge p-&gt;q exists. P is origin (starting) nodes and Q destination nodes. Report 1 for P[</a:t>
            </a:r>
            <a:r>
              <a:rPr lang="en-US" dirty="0" err="1"/>
              <a:t>i</a:t>
            </a:r>
            <a:r>
              <a:rPr lang="en-US" dirty="0"/>
              <a:t>] reaches Q[</a:t>
            </a:r>
            <a:r>
              <a:rPr lang="en-US" dirty="0" err="1"/>
              <a:t>i</a:t>
            </a:r>
            <a:r>
              <a:rPr lang="en-US" dirty="0"/>
              <a:t>] directly or indirectly.</a:t>
            </a:r>
          </a:p>
          <a:p>
            <a:r>
              <a:rPr lang="en-US" dirty="0"/>
              <a:t>Create graph using conn(</a:t>
            </a:r>
            <a:r>
              <a:rPr lang="en-US" dirty="0" err="1"/>
              <a:t>p,q</a:t>
            </a:r>
            <a:r>
              <a:rPr lang="en-US" dirty="0"/>
              <a:t>) for all nodes in P and Q</a:t>
            </a:r>
          </a:p>
          <a:p>
            <a:r>
              <a:rPr lang="en-US" dirty="0"/>
              <a:t>For each P[</a:t>
            </a:r>
            <a:r>
              <a:rPr lang="en-US" dirty="0" err="1"/>
              <a:t>i</a:t>
            </a:r>
            <a:r>
              <a:rPr lang="en-US" dirty="0"/>
              <a:t>], see if Q[</a:t>
            </a:r>
            <a:r>
              <a:rPr lang="en-US" dirty="0" err="1"/>
              <a:t>i</a:t>
            </a:r>
            <a:r>
              <a:rPr lang="en-US" dirty="0"/>
              <a:t>] is in reaches(P[</a:t>
            </a:r>
            <a:r>
              <a:rPr lang="en-US" dirty="0" err="1"/>
              <a:t>i</a:t>
            </a:r>
            <a:r>
              <a:rPr lang="en-US" dirty="0"/>
              <a:t>]) set.</a:t>
            </a:r>
          </a:p>
        </p:txBody>
      </p:sp>
    </p:spTree>
    <p:extLst>
      <p:ext uri="{BB962C8B-B14F-4D97-AF65-F5344CB8AC3E}">
        <p14:creationId xmlns:p14="http://schemas.microsoft.com/office/powerpoint/2010/main" val="14876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B816-975A-FC49-AB82-C84ED653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Boggle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52E42C-6729-E644-A916-E4DA2DA06C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m x n matrix of letters. Find all English words possible by taking one adjacent step to another letter, starting with any letter; one occurrence of each letter per word; you’re given a dictionary (/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dict</a:t>
            </a:r>
            <a:r>
              <a:rPr lang="en-US" dirty="0"/>
              <a:t>/words)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node in graph, find all words</a:t>
            </a:r>
          </a:p>
          <a:p>
            <a:r>
              <a:rPr lang="en-US" dirty="0"/>
              <a:t>For a specific starting node p, perform DFS; at each node, look up word consisting of all letters on path from 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F7C45-0481-5843-BCCA-71B13CEA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15" y="3334747"/>
            <a:ext cx="2115727" cy="1371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95880-0367-3444-91B7-24ED7B60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57" y="3296715"/>
            <a:ext cx="2209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/>
          <a:lstStyle/>
          <a:p>
            <a:r>
              <a:rPr lang="en-US" dirty="0"/>
              <a:t>Is q reachable from p?</a:t>
            </a:r>
          </a:p>
          <a:p>
            <a:r>
              <a:rPr lang="en-US" dirty="0"/>
              <a:t>How many edges are on paths between p and q?</a:t>
            </a:r>
          </a:p>
          <a:p>
            <a:r>
              <a:rPr lang="en-US" dirty="0"/>
              <a:t>Is graph connected? (reach any p from any q)</a:t>
            </a:r>
          </a:p>
          <a:p>
            <a:r>
              <a:rPr lang="en-US" dirty="0"/>
              <a:t>Is graph cyclic? (p reaches p traversing at least one edge)</a:t>
            </a:r>
          </a:p>
          <a:p>
            <a:r>
              <a:rPr lang="en-US" dirty="0"/>
              <a:t>Which nodes are within k edges of node p? (neighborhood)</a:t>
            </a:r>
          </a:p>
          <a:p>
            <a:r>
              <a:rPr lang="en-US" dirty="0"/>
              <a:t>What is shortest path (</a:t>
            </a:r>
            <a:r>
              <a:rPr lang="en-US" dirty="0" err="1"/>
              <a:t>num</a:t>
            </a:r>
            <a:r>
              <a:rPr lang="en-US" dirty="0"/>
              <a:t> edges) from p to q?</a:t>
            </a:r>
          </a:p>
          <a:p>
            <a:r>
              <a:rPr lang="en-US" dirty="0"/>
              <a:t>What is shortest path using edge weights? [beyond scope of 689]</a:t>
            </a:r>
          </a:p>
          <a:p>
            <a:r>
              <a:rPr lang="en-US" dirty="0"/>
              <a:t>Traveling salesman problem [beyond scope of 689]</a:t>
            </a:r>
          </a:p>
        </p:txBody>
      </p:sp>
    </p:spTree>
    <p:extLst>
      <p:ext uri="{BB962C8B-B14F-4D97-AF65-F5344CB8AC3E}">
        <p14:creationId xmlns:p14="http://schemas.microsoft.com/office/powerpoint/2010/main" val="128367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matrix, n x n matrix of {0,1} if unlabeled or {labels} if edges are labeled; undirected matrices are symmetric</a:t>
            </a:r>
          </a:p>
          <a:p>
            <a:r>
              <a:rPr lang="en-US" dirty="0"/>
              <a:t>Wastes space for</a:t>
            </a:r>
            <a:br>
              <a:rPr lang="en-US" dirty="0"/>
            </a:br>
            <a:r>
              <a:rPr lang="en-US" dirty="0"/>
              <a:t>sparse edges; use</a:t>
            </a:r>
            <a:br>
              <a:rPr lang="en-US" dirty="0"/>
            </a:br>
            <a:r>
              <a:rPr lang="en-US" dirty="0"/>
              <a:t>sparse matrix</a:t>
            </a:r>
          </a:p>
          <a:p>
            <a:r>
              <a:rPr lang="en-US" dirty="0"/>
              <a:t>Fast to access</a:t>
            </a:r>
            <a:br>
              <a:rPr lang="en-US" dirty="0"/>
            </a:br>
            <a:r>
              <a:rPr lang="en-US" dirty="0"/>
              <a:t>arbitrary node’s</a:t>
            </a:r>
            <a:br>
              <a:rPr lang="en-US" dirty="0"/>
            </a:br>
            <a:r>
              <a:rPr lang="en-US" dirty="0"/>
              <a:t>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89" y="2768241"/>
            <a:ext cx="7293839" cy="3387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177635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edge lists for nodes</a:t>
            </a:r>
          </a:p>
          <a:p>
            <a:r>
              <a:rPr lang="en-US" dirty="0"/>
              <a:t>Fast arbitrary node access for numbered nodes, space efficient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10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Adjacency list implementations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25" y="2876911"/>
            <a:ext cx="8626750" cy="29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7477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nodes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implementation due to nice mapping to objects</a:t>
            </a:r>
          </a:p>
          <a:p>
            <a:r>
              <a:rPr lang="en-US" dirty="0"/>
              <a:t>Each node has info about node and edge list</a:t>
            </a:r>
          </a:p>
          <a:p>
            <a:r>
              <a:rPr lang="en-US" dirty="0"/>
              <a:t>Use list or dictionary index if you need to access nodes directly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838200" y="37699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314700"/>
            <a:ext cx="4699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labels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92782"/>
            <a:ext cx="11372919" cy="1779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609600" y="1646542"/>
            <a:ext cx="556260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{}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add(self,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label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target):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[label] = target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0058" y="1690688"/>
            <a:ext cx="431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Edge-&gt;node dictionary, not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7250259" y="2338755"/>
            <a:ext cx="30732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100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,sj)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sj.add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150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,baker)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0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fundamental algorithm for answering graph questions</a:t>
            </a:r>
          </a:p>
          <a:p>
            <a:r>
              <a:rPr lang="en-US" dirty="0"/>
              <a:t>Visits all reachable nodes from p, avoiding cycles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2138796" y="3335944"/>
            <a:ext cx="791440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visited=set()):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visited)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35" y="130897"/>
            <a:ext cx="3364255" cy="1559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8684" y="6311900"/>
            <a:ext cx="6758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O(</a:t>
            </a:r>
            <a:r>
              <a:rPr lang="en-US" sz="2200" dirty="0" err="1"/>
              <a:t>n,m</a:t>
            </a:r>
            <a:r>
              <a:rPr lang="en-US" sz="2200" dirty="0"/>
              <a:t>) = n + m, for n nodes, m edges; m can be n^2</a:t>
            </a:r>
          </a:p>
        </p:txBody>
      </p:sp>
    </p:spTree>
    <p:extLst>
      <p:ext uri="{BB962C8B-B14F-4D97-AF65-F5344CB8AC3E}">
        <p14:creationId xmlns:p14="http://schemas.microsoft.com/office/powerpoint/2010/main" val="71710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cycle from p to 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run into starting node in visited set, return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271631" y="2322255"/>
            <a:ext cx="8981079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p,p,set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start:Node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visited)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start: return True # we find start?</a:t>
            </a:r>
          </a:p>
          <a:p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        return False # can't loop forever so stop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c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_(start, q,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c: return True # we can stop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0950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1974</TotalTime>
  <Words>2010</Words>
  <Application>Microsoft Macintosh PowerPoint</Application>
  <PresentationFormat>Widescreen</PresentationFormat>
  <Paragraphs>236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Mangal</vt:lpstr>
      <vt:lpstr>Monaco</vt:lpstr>
      <vt:lpstr>Office Theme</vt:lpstr>
      <vt:lpstr>Graphs</vt:lpstr>
      <vt:lpstr>What’s a graph?</vt:lpstr>
      <vt:lpstr>Common questions</vt:lpstr>
      <vt:lpstr>Adjacency matrix implementations</vt:lpstr>
      <vt:lpstr>PowerPoint Presentation</vt:lpstr>
      <vt:lpstr>Connected nodes implementation</vt:lpstr>
      <vt:lpstr>Implementation with labels</vt:lpstr>
      <vt:lpstr>Depth-first search (review)</vt:lpstr>
      <vt:lpstr>Is there a cycle from p to p?</vt:lpstr>
      <vt:lpstr>Find set of nodes p can reach</vt:lpstr>
      <vt:lpstr>Find set of nodes p can reach, track depth</vt:lpstr>
      <vt:lpstr>Find neighborhood within k edges</vt:lpstr>
      <vt:lpstr>Find path from p to q</vt:lpstr>
      <vt:lpstr>Breadth-first search vs DFS</vt:lpstr>
      <vt:lpstr>BFS implementation</vt:lpstr>
      <vt:lpstr>Find shortest path from p to q?</vt:lpstr>
      <vt:lpstr>Topological sort (acyclic graphs)</vt:lpstr>
      <vt:lpstr>Example topological sort</vt:lpstr>
      <vt:lpstr>Example where u precedes v</vt:lpstr>
      <vt:lpstr>How to approach the problem</vt:lpstr>
      <vt:lpstr>DFS-based topo sort implementation</vt:lpstr>
      <vt:lpstr>Example walk through</vt:lpstr>
      <vt:lpstr>DFS postorder traversal</vt:lpstr>
      <vt:lpstr>With multiple roots, hit them all</vt:lpstr>
      <vt:lpstr>Summary</vt:lpstr>
      <vt:lpstr>Sample graph problems</vt:lpstr>
      <vt:lpstr>Exercise</vt:lpstr>
      <vt:lpstr>Exercise</vt:lpstr>
      <vt:lpstr>Exercise: Boggle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Microsoft Office User</dc:creator>
  <cp:lastModifiedBy>Microsoft Office User</cp:lastModifiedBy>
  <cp:revision>140</cp:revision>
  <cp:lastPrinted>2019-02-12T19:51:14Z</cp:lastPrinted>
  <dcterms:created xsi:type="dcterms:W3CDTF">2019-02-25T18:17:22Z</dcterms:created>
  <dcterms:modified xsi:type="dcterms:W3CDTF">2019-02-27T20:54:59Z</dcterms:modified>
</cp:coreProperties>
</file>