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5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Dirty tricks to sort faster than </a:t>
            </a:r>
            <a:r>
              <a:rPr lang="en-US" i="1" dirty="0" smtClean="0"/>
              <a:t>O(n log n)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worst-case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 smtClean="0"/>
              <a:t>) worst-case?</a:t>
            </a:r>
          </a:p>
          <a:p>
            <a:r>
              <a:rPr lang="en-US" dirty="0" smtClean="0"/>
              <a:t>Assume all values are the same, putting everything into one bucket</a:t>
            </a:r>
          </a:p>
          <a:p>
            <a:r>
              <a:rPr lang="en-US" dirty="0" smtClean="0"/>
              <a:t>Sorting one bucket at best costs us n log n</a:t>
            </a:r>
          </a:p>
          <a:p>
            <a:r>
              <a:rPr lang="en-US" dirty="0" smtClean="0"/>
              <a:t>There are m buckets we must walk</a:t>
            </a:r>
          </a:p>
          <a:p>
            <a:r>
              <a:rPr lang="en-US" dirty="0" smtClean="0"/>
              <a:t>T(</a:t>
            </a:r>
            <a:r>
              <a:rPr lang="en-US" dirty="0" err="1" smtClean="0"/>
              <a:t>n,m</a:t>
            </a:r>
            <a:r>
              <a:rPr lang="en-US" dirty="0" smtClean="0"/>
              <a:t>) = n log n + m, yielding O(n log n)</a:t>
            </a:r>
          </a:p>
          <a:p>
            <a:r>
              <a:rPr lang="en-US" dirty="0" err="1" smtClean="0"/>
              <a:t>Bubblesort</a:t>
            </a:r>
            <a:r>
              <a:rPr lang="en-US" dirty="0" smtClean="0"/>
              <a:t> might be faster for small buckets of size k=n/m so that’s O(n^2) worst-case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</a:t>
            </a:r>
            <a:r>
              <a:rPr lang="en-US" dirty="0" smtClean="0"/>
              <a:t>sort best-case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best case or average case look like?</a:t>
            </a:r>
          </a:p>
          <a:p>
            <a:r>
              <a:rPr lang="en-US" dirty="0" smtClean="0"/>
              <a:t>Assume even distribution of elements across m buckets</a:t>
            </a:r>
          </a:p>
          <a:p>
            <a:r>
              <a:rPr lang="en-US" dirty="0" smtClean="0"/>
              <a:t>Choose m always so n/m is some small fixed constant size k</a:t>
            </a:r>
          </a:p>
          <a:p>
            <a:r>
              <a:rPr lang="en-US" dirty="0" smtClean="0"/>
              <a:t>Sort k elements m times (</a:t>
            </a:r>
            <a:r>
              <a:rPr lang="en-US" dirty="0" err="1" smtClean="0"/>
              <a:t>bubblesort</a:t>
            </a:r>
            <a:r>
              <a:rPr lang="en-US" dirty="0" smtClean="0"/>
              <a:t>), merge m sorted lists</a:t>
            </a:r>
          </a:p>
          <a:p>
            <a:r>
              <a:rPr lang="en-US" dirty="0" smtClean="0"/>
              <a:t>T(</a:t>
            </a:r>
            <a:r>
              <a:rPr lang="en-US" dirty="0" err="1" smtClean="0"/>
              <a:t>n,m,k</a:t>
            </a:r>
            <a:r>
              <a:rPr lang="en-US" dirty="0" smtClean="0"/>
              <a:t>) = m * k^2 + n</a:t>
            </a:r>
          </a:p>
          <a:p>
            <a:r>
              <a:rPr lang="en-US" dirty="0" smtClean="0"/>
              <a:t>T(</a:t>
            </a:r>
            <a:r>
              <a:rPr lang="en-US" dirty="0" err="1" smtClean="0"/>
              <a:t>n,k</a:t>
            </a:r>
            <a:r>
              <a:rPr lang="en-US" dirty="0" smtClean="0"/>
              <a:t>) = n/k * k^2 + n = n/k + n   (choose k close to n)</a:t>
            </a:r>
          </a:p>
          <a:p>
            <a:r>
              <a:rPr lang="en-US" dirty="0" smtClean="0"/>
              <a:t>That gives us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sort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first letter as bucket key</a:t>
            </a:r>
          </a:p>
          <a:p>
            <a:r>
              <a:rPr lang="en-US" dirty="0" smtClean="0"/>
              <a:t>Add strings to buckets</a:t>
            </a:r>
          </a:p>
          <a:p>
            <a:r>
              <a:rPr lang="en-US" dirty="0" smtClean="0"/>
              <a:t>Sort within bucket</a:t>
            </a:r>
          </a:p>
          <a:p>
            <a:r>
              <a:rPr lang="en-US" dirty="0" smtClean="0"/>
              <a:t>Walk </a:t>
            </a:r>
            <a:r>
              <a:rPr lang="en-US" dirty="0" err="1" smtClean="0"/>
              <a:t>a..z</a:t>
            </a:r>
            <a:r>
              <a:rPr lang="en-US" dirty="0" smtClean="0"/>
              <a:t> buckets, merging those</a:t>
            </a:r>
            <a:br>
              <a:rPr lang="en-US" dirty="0" smtClean="0"/>
            </a:br>
            <a:r>
              <a:rPr lang="en-US" dirty="0" smtClean="0"/>
              <a:t>sorted lists into single list</a:t>
            </a:r>
          </a:p>
          <a:p>
            <a:r>
              <a:rPr lang="en-US" smtClean="0"/>
              <a:t>Could also do bucket sort here</a:t>
            </a:r>
            <a:br>
              <a:rPr lang="en-US" smtClean="0"/>
            </a:br>
            <a:r>
              <a:rPr lang="en-US" smtClean="0"/>
              <a:t>How would that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41" y="1170877"/>
            <a:ext cx="6254089" cy="39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79"/>
            <a:ext cx="10515600" cy="4351338"/>
          </a:xfrm>
        </p:spPr>
        <p:txBody>
          <a:bodyPr/>
          <a:lstStyle/>
          <a:p>
            <a:r>
              <a:rPr lang="en-US" dirty="0" smtClean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 smtClean="0"/>
              <a:t>Traditional sorting algorithms: bubble sort, merge sort, quicksort</a:t>
            </a:r>
          </a:p>
          <a:p>
            <a:r>
              <a:rPr lang="en-US" dirty="0" smtClean="0"/>
              <a:t>Dirty tricks: pigeonhole sort, bucket sort can often sort in O(n)</a:t>
            </a:r>
          </a:p>
          <a:p>
            <a:r>
              <a:rPr lang="en-US" dirty="0" smtClean="0"/>
              <a:t>Really dirty trick: nested </a:t>
            </a:r>
            <a:r>
              <a:rPr lang="en-US" dirty="0"/>
              <a:t>pigeonhole </a:t>
            </a:r>
            <a:r>
              <a:rPr lang="en-US" dirty="0" smtClean="0"/>
              <a:t>sort</a:t>
            </a:r>
            <a:endParaRPr lang="en-US" dirty="0" smtClean="0"/>
          </a:p>
          <a:p>
            <a:r>
              <a:rPr lang="en-US" dirty="0" smtClean="0"/>
              <a:t>What’s the fastest we could ever sort n numbers?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O(n^2)</a:t>
            </a:r>
          </a:p>
          <a:p>
            <a:r>
              <a:rPr lang="en-US" i="1" dirty="0" smtClean="0"/>
              <a:t>Stable</a:t>
            </a:r>
            <a:r>
              <a:rPr lang="en-US" dirty="0" smtClean="0"/>
              <a:t>: order of</a:t>
            </a:r>
            <a:br>
              <a:rPr lang="en-US" dirty="0" smtClean="0"/>
            </a:br>
            <a:r>
              <a:rPr lang="en-US" dirty="0" smtClean="0"/>
              <a:t>equal elements</a:t>
            </a:r>
            <a:br>
              <a:rPr lang="en-US" dirty="0" smtClean="0"/>
            </a:br>
            <a:r>
              <a:rPr lang="en-US" dirty="0" smtClean="0"/>
              <a:t>doesn’t change</a:t>
            </a:r>
          </a:p>
          <a:p>
            <a:r>
              <a:rPr lang="en-US" b="1" dirty="0" smtClean="0"/>
              <a:t>Idea</a:t>
            </a:r>
            <a:r>
              <a:rPr lang="en-US" dirty="0" smtClean="0"/>
              <a:t>: keep</a:t>
            </a:r>
            <a:br>
              <a:rPr lang="en-US" dirty="0" smtClean="0"/>
            </a:br>
            <a:r>
              <a:rPr lang="en-US" dirty="0" smtClean="0"/>
              <a:t>swapping until</a:t>
            </a:r>
            <a:br>
              <a:rPr lang="en-US" dirty="0" smtClean="0"/>
            </a:br>
            <a:r>
              <a:rPr lang="en-US" dirty="0" smtClean="0"/>
              <a:t>nothing changes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in Python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changed=True</a:t>
            </a:r>
            <a:endParaRPr lang="en-US" sz="2400" dirty="0"/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 smtClean="0"/>
              <a:t>while </a:t>
            </a:r>
            <a:r>
              <a:rPr lang="en-US" sz="2400" dirty="0"/>
              <a:t>changed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/>
              <a:t>changed</a:t>
            </a:r>
            <a:r>
              <a:rPr lang="en-US" sz="2400" dirty="0" smtClean="0"/>
              <a:t>=False</a:t>
            </a:r>
            <a:endParaRPr lang="en-US" sz="2400" dirty="0"/>
          </a:p>
          <a:p>
            <a:pPr lvl="1"/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 smtClean="0"/>
              <a:t>]</a:t>
            </a:r>
            <a:endParaRPr lang="en-US" sz="2400" dirty="0" smtClean="0"/>
          </a:p>
          <a:p>
            <a:pPr lvl="1"/>
            <a:r>
              <a:rPr lang="mr-IN" sz="2400" dirty="0" smtClean="0"/>
              <a:t>        </a:t>
            </a:r>
            <a:r>
              <a:rPr lang="en-US" sz="2400" dirty="0"/>
              <a:t>changed</a:t>
            </a:r>
            <a:r>
              <a:rPr lang="mr-IN" sz="2400" dirty="0" smtClean="0"/>
              <a:t>=</a:t>
            </a:r>
            <a:r>
              <a:rPr lang="mr-IN" sz="2400" dirty="0" err="1" smtClean="0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Why is this O(n^2)?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than </a:t>
            </a:r>
            <a:r>
              <a:rPr lang="en-US" dirty="0" err="1" smtClean="0"/>
              <a:t>bubblesort</a:t>
            </a:r>
            <a:r>
              <a:rPr lang="en-US" dirty="0" smtClean="0"/>
              <a:t>: </a:t>
            </a:r>
            <a:r>
              <a:rPr lang="en-US" i="1" dirty="0" smtClean="0"/>
              <a:t>O(n </a:t>
            </a:r>
            <a:r>
              <a:rPr lang="en-US" i="1" dirty="0"/>
              <a:t>log 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</a:t>
            </a:r>
            <a:r>
              <a:rPr lang="en-US" dirty="0" smtClean="0"/>
              <a:t>storage</a:t>
            </a:r>
          </a:p>
          <a:p>
            <a:r>
              <a:rPr lang="en-US" b="1" dirty="0" smtClean="0"/>
              <a:t>Idea</a:t>
            </a:r>
            <a:r>
              <a:rPr lang="en-US" dirty="0" smtClean="0"/>
              <a:t>: split currently </a:t>
            </a:r>
            <a:r>
              <a:rPr lang="en-US" dirty="0"/>
              <a:t>active region </a:t>
            </a:r>
            <a:r>
              <a:rPr lang="en-US" dirty="0" smtClean="0"/>
              <a:t>in half</a:t>
            </a:r>
            <a:r>
              <a:rPr lang="en-US" dirty="0"/>
              <a:t>, </a:t>
            </a:r>
            <a:r>
              <a:rPr lang="en-US" dirty="0" smtClean="0"/>
              <a:t>sorting </a:t>
            </a:r>
            <a:r>
              <a:rPr lang="en-US" dirty="0"/>
              <a:t>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 smtClean="0"/>
              <a:t>subregions</a:t>
            </a:r>
            <a:r>
              <a:rPr lang="en-US" dirty="0" smtClean="0"/>
              <a:t>, then </a:t>
            </a:r>
            <a:r>
              <a:rPr lang="en-US" dirty="0"/>
              <a:t>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</a:t>
            </a:r>
            <a:r>
              <a:rPr lang="en-US" dirty="0" smtClean="0"/>
              <a:t>constant time</a:t>
            </a:r>
            <a:r>
              <a:rPr lang="en-US" dirty="0"/>
              <a:t>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 smtClean="0"/>
              <a:t>Quicksort, another divide and conquer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O(n^2) worst-case behavior but O(n log n) average behavior</a:t>
            </a:r>
          </a:p>
          <a:p>
            <a:r>
              <a:rPr lang="en-US" dirty="0" smtClean="0"/>
              <a:t>Pick a pivot element, rather than just split in half like </a:t>
            </a:r>
            <a:r>
              <a:rPr lang="en-US" dirty="0" err="1" smtClean="0"/>
              <a:t>mergesort</a:t>
            </a:r>
            <a:endParaRPr lang="en-US" dirty="0" smtClean="0"/>
          </a:p>
          <a:p>
            <a:r>
              <a:rPr lang="en-US" b="1" dirty="0" smtClean="0"/>
              <a:t>Idea</a:t>
            </a:r>
            <a:r>
              <a:rPr lang="en-US" dirty="0" smtClean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 smtClean="0"/>
              <a:t>Faster than bubble because it moves elements more than just one spot in the array</a:t>
            </a:r>
          </a:p>
          <a:p>
            <a:r>
              <a:rPr lang="en-US" dirty="0" smtClean="0"/>
              <a:t>Quicksort is in-place whereas merge sort makes lots of temporary arrays, which can get expensive</a:t>
            </a:r>
          </a:p>
          <a:p>
            <a:r>
              <a:rPr lang="en-US" dirty="0" smtClean="0"/>
              <a:t>Quicksort is mostly faster due to the constant in front of the complexity (memory allocation, hardware efficiencies,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algorithm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93843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qsort</a:t>
            </a:r>
            <a:r>
              <a:rPr lang="en-US" sz="2400" dirty="0" smtClean="0"/>
              <a:t>(A, lo, hi):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if lo &gt;= hi: return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pivot_idx</a:t>
            </a:r>
            <a:r>
              <a:rPr lang="en-US" sz="2400" dirty="0" smtClean="0"/>
              <a:t> = partition(</a:t>
            </a:r>
            <a:r>
              <a:rPr lang="en-US" sz="2400" dirty="0" err="1" smtClean="0"/>
              <a:t>A,lo,hi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qsort</a:t>
            </a:r>
            <a:r>
              <a:rPr lang="en-US" sz="2400" dirty="0" smtClean="0"/>
              <a:t>(A, lo, pivot_idx-1)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qsort</a:t>
            </a:r>
            <a:r>
              <a:rPr lang="en-US" sz="2400" dirty="0" smtClean="0"/>
              <a:t>(A</a:t>
            </a:r>
            <a:r>
              <a:rPr lang="en-US" sz="2400" dirty="0"/>
              <a:t>, </a:t>
            </a:r>
            <a:r>
              <a:rPr lang="en-US" sz="2400" dirty="0" smtClean="0"/>
              <a:t>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6282447" y="1951412"/>
            <a:ext cx="487517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 many ways to do this; here’s one</a:t>
            </a:r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/>
              <a:t>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mr-IN" sz="2400" dirty="0" err="1" smtClean="0"/>
              <a:t>i</a:t>
            </a:r>
            <a:r>
              <a:rPr lang="mr-IN" sz="2400" dirty="0" smtClean="0"/>
              <a:t> </a:t>
            </a:r>
            <a:r>
              <a:rPr lang="mr-IN" sz="2400" dirty="0"/>
              <a:t>= </a:t>
            </a:r>
            <a:r>
              <a:rPr lang="mr-IN" sz="2400" dirty="0" err="1" smtClean="0"/>
              <a:t>lo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pivot </a:t>
            </a:r>
            <a:r>
              <a:rPr lang="en-US" sz="2400" dirty="0"/>
              <a:t>= </a:t>
            </a:r>
            <a:r>
              <a:rPr lang="en-US" sz="2400" dirty="0" smtClean="0"/>
              <a:t>A[hi]</a:t>
            </a:r>
            <a:endParaRPr lang="en-US" sz="2400" dirty="0"/>
          </a:p>
          <a:p>
            <a:r>
              <a:rPr lang="en-US" sz="2400" dirty="0"/>
              <a:t>    for j in range(lo, hi):</a:t>
            </a:r>
          </a:p>
          <a:p>
            <a:r>
              <a:rPr lang="mr-IN" sz="2400" dirty="0"/>
              <a:t>    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j</a:t>
            </a:r>
            <a:r>
              <a:rPr lang="mr-IN" sz="2400" dirty="0"/>
              <a:t>] &lt; </a:t>
            </a:r>
            <a:r>
              <a:rPr lang="mr-IN" sz="2400" dirty="0" err="1"/>
              <a:t>pivot</a:t>
            </a:r>
            <a:r>
              <a:rPr lang="mr-IN" sz="2400" dirty="0"/>
              <a:t>: </a:t>
            </a:r>
          </a:p>
          <a:p>
            <a:r>
              <a:rPr lang="mr-IN" sz="2400" dirty="0"/>
              <a:t>    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j</a:t>
            </a:r>
            <a:r>
              <a:rPr lang="mr-IN" sz="2400" dirty="0"/>
              <a:t>] =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j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</a:p>
          <a:p>
            <a:r>
              <a:rPr lang="mr-IN" sz="2400" dirty="0"/>
              <a:t>            </a:t>
            </a:r>
            <a:r>
              <a:rPr lang="mr-IN" sz="2400" dirty="0" err="1"/>
              <a:t>i</a:t>
            </a:r>
            <a:r>
              <a:rPr lang="mr-IN" sz="2400" dirty="0"/>
              <a:t> += 1</a:t>
            </a:r>
          </a:p>
          <a:p>
            <a:r>
              <a:rPr lang="mr-IN" sz="2400" dirty="0"/>
              <a:t>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hi</a:t>
            </a:r>
            <a:r>
              <a:rPr lang="mr-IN" sz="2400" dirty="0"/>
              <a:t>] =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hi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Video on partitioning: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r>
              <a:rPr lang="en-US" dirty="0" smtClean="0"/>
              <a:t>: Map each key to unique pigeonhole in ordered</a:t>
            </a:r>
            <a:br>
              <a:rPr lang="en-US" dirty="0" smtClean="0"/>
            </a:br>
            <a:r>
              <a:rPr lang="en-US" dirty="0" smtClean="0"/>
              <a:t>range of holes; then just walk pigeonholes in order to</a:t>
            </a:r>
            <a:br>
              <a:rPr lang="en-US" dirty="0" smtClean="0"/>
            </a:br>
            <a:r>
              <a:rPr lang="en-US" dirty="0" smtClean="0"/>
              <a:t>get sorted elements</a:t>
            </a:r>
          </a:p>
          <a:p>
            <a:r>
              <a:rPr lang="en-US" dirty="0" smtClean="0"/>
              <a:t>Works best when the range of keys, m, is similar to the</a:t>
            </a:r>
            <a:br>
              <a:rPr lang="en-US" dirty="0" smtClean="0"/>
            </a:br>
            <a:r>
              <a:rPr lang="en-US" dirty="0" smtClean="0"/>
              <a:t>number of elements, n; why is that?</a:t>
            </a:r>
          </a:p>
          <a:p>
            <a:r>
              <a:rPr lang="en-US" dirty="0" smtClean="0"/>
              <a:t>T(</a:t>
            </a:r>
            <a:r>
              <a:rPr lang="en-US" dirty="0" err="1" smtClean="0"/>
              <a:t>n,m</a:t>
            </a:r>
            <a:r>
              <a:rPr lang="en-US" dirty="0" smtClean="0"/>
              <a:t>) = n + m</a:t>
            </a:r>
          </a:p>
          <a:p>
            <a:r>
              <a:rPr lang="en-US" dirty="0" smtClean="0"/>
              <a:t>What do we do when m &gt;&gt; n? E.g., sort 2 numbers, 5 and 5 million. Takes T(</a:t>
            </a:r>
            <a:r>
              <a:rPr lang="en-US" dirty="0" err="1" smtClean="0"/>
              <a:t>n,m</a:t>
            </a:r>
            <a:r>
              <a:rPr lang="en-US" dirty="0" smtClean="0"/>
              <a:t>) = 5 + 5,000,000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66" y="-3176"/>
            <a:ext cx="3446834" cy="40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Bucket sort (also called bin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distribute n elements across m ordered buckets, sort elements within each bucket, then concatenate elements from sorted buckets in order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pigeonhole sort but </a:t>
            </a:r>
            <a:r>
              <a:rPr lang="en-US" dirty="0"/>
              <a:t>pigeonhole </a:t>
            </a:r>
            <a:r>
              <a:rPr lang="en-US" dirty="0" smtClean="0"/>
              <a:t>has 1 key per bucket</a:t>
            </a:r>
          </a:p>
          <a:p>
            <a:r>
              <a:rPr lang="en-US" dirty="0" smtClean="0"/>
              <a:t>Best when even distribution of values like hash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19" y="2991543"/>
            <a:ext cx="4199674" cy="197468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89134" y="3749874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47" y="3570052"/>
            <a:ext cx="4227485" cy="1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161</TotalTime>
  <Words>655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Mangal</vt:lpstr>
      <vt:lpstr>Arial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Pigeonhole sort</vt:lpstr>
      <vt:lpstr> Bucket sort (also called bin sort)</vt:lpstr>
      <vt:lpstr>Bucket sort worst-case analysis</vt:lpstr>
      <vt:lpstr>Bucket sort best-case analysis</vt:lpstr>
      <vt:lpstr>Pigeonhole sort on strings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44</cp:revision>
  <cp:lastPrinted>2019-02-12T19:51:14Z</cp:lastPrinted>
  <dcterms:created xsi:type="dcterms:W3CDTF">2019-02-19T17:07:16Z</dcterms:created>
  <dcterms:modified xsi:type="dcterms:W3CDTF">2019-02-19T19:48:53Z</dcterms:modified>
</cp:coreProperties>
</file>