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0" r:id="rId6"/>
    <p:sldId id="285" r:id="rId7"/>
    <p:sldId id="281" r:id="rId8"/>
    <p:sldId id="261" r:id="rId9"/>
    <p:sldId id="262" r:id="rId10"/>
    <p:sldId id="282" r:id="rId11"/>
    <p:sldId id="263" r:id="rId12"/>
    <p:sldId id="266" r:id="rId13"/>
    <p:sldId id="268" r:id="rId14"/>
    <p:sldId id="269" r:id="rId15"/>
    <p:sldId id="270" r:id="rId16"/>
    <p:sldId id="271" r:id="rId17"/>
    <p:sldId id="283" r:id="rId18"/>
    <p:sldId id="267" r:id="rId19"/>
    <p:sldId id="272" r:id="rId20"/>
    <p:sldId id="264" r:id="rId21"/>
    <p:sldId id="273" r:id="rId22"/>
    <p:sldId id="274" r:id="rId23"/>
    <p:sldId id="275" r:id="rId24"/>
    <p:sldId id="276" r:id="rId25"/>
    <p:sldId id="284" r:id="rId26"/>
    <p:sldId id="277" r:id="rId27"/>
    <p:sldId id="278" r:id="rId28"/>
    <p:sldId id="279" r:id="rId29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600BD-7D97-F351-804E-727D757E6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24E873-C093-0575-60CD-5F2D05D14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4AD50A-76BD-094B-C230-79888F01D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14/6/2025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42D4AB-9396-004B-A4FA-B9BF72A2D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DCCABD-614A-2DB2-F7D3-09A4F563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0187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8747C-BB2C-E11A-E666-004851F1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D6BB01-65B6-1489-B62B-00D4DDA7B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509C69-4CC0-AE91-9DD0-C3F562DC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14/6/2025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F7178F-F824-C1AE-81B3-A8772581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DA4C9D-7856-FD37-E516-7844B9BE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439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75FBB3-1591-8C61-B903-FD9B720F5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B1B9B1-19DF-DF6C-C995-83DE21DEE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E31B17-5098-CB6B-A6D9-0A7930DA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14/6/2025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68710E-00DD-D2C3-E819-D76E4A111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19DD4B-9644-444D-BF50-81B3E407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6534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C294E-66E8-B6ED-61B2-200E4378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FCBB41-4DEA-13B2-E9F8-B68E14C0A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D6874D-CA9A-9C5A-AC19-CF7519DC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14/6/2025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36E2CB-6350-C4CD-44AA-7144866D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AE7F8F-F247-3B0A-C15F-A8529AB0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2685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88B39-D1D9-F36F-DE33-9A1A3443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5CA000-A1BA-E0D2-92DC-37F2CBBAA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ABC007-BD86-7E06-3EEF-1A62BAFA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14/6/2025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3A588A-9843-3F35-5841-7FC1B21A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6A6868-4B89-BB69-815C-F91A8952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8026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5FAE9-F16B-EAB2-72EF-69993409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39872E-D6C2-FFC7-BE06-44DD08F7F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AB97CC-B58B-0940-35DB-56B75241B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4ADE7C-A65E-19A1-7084-2AFA85C7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14/6/2025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5BC202-A441-EBA2-BA44-02FA92EE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F3A731-EB35-0C6C-326F-90547F85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7391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1B8F7-3EBE-6078-89E5-6EB59EB2A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8E6678-C0FC-4433-B080-4EE12C7F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5DA19F-2E8A-477C-5CDB-F93000E99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F718CCF-8072-182D-7A74-34720E78C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DA2981-728C-8B25-C391-D42F69711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F2A5873-E016-4ECD-0A16-9844815B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14/6/2025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563E9A7-4F42-BA13-390C-F7D264A8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5F65148-CF73-9BE2-E4A2-F3989731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9241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A48E5-DD75-717B-039E-3FDB5537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220D415-058D-870D-386A-A5AECF5C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14/6/2025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1ABDF0-4003-E5F7-018D-3B0BFDED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44C879-1A69-A804-922A-64F194BE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5424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DA546F6-3D9D-7D9F-5BCB-52AEF57D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14/6/2025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4E7C9B-D49D-689D-3F24-F37A10E2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2C00A9-EE9C-CF65-C9D8-B7F54C77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315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12DDD-E066-E266-47DB-893BED049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33DBE3-897A-93CC-B08E-3B7793B45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8A3438-D160-447A-5B50-7581D8D11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D97F07-5893-86D1-95D8-21D4E4E4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14/6/2025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851A62-F5C8-3E54-4EB8-FFAA2264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B558B7-4A77-0B10-42E5-BDFE7ABF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7779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E9269-A226-C6B1-8196-7D3A65A1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63B899E-1775-C4BD-0B96-20ADD182A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5B0AC7-B8A6-25DB-4C0D-E38316E25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872100-D0FA-983E-0E1C-E1C9AB25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14/6/2025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2A2B9E-EE95-D77E-97C2-F4D7199E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B032DD-902E-943C-75FE-A79F2467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1560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72D3D0E-2775-4108-FD21-26C4D6978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ED9BE2-6A25-11D6-C8F0-7C319B3C2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B26759-A949-8D52-585C-444225D10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839AA7-FE39-4738-8879-6E89EB488C9A}" type="datetimeFigureOut">
              <a:rPr lang="es-EC" smtClean="0"/>
              <a:t>14/6/2025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C3B5DE-A1E4-5C7C-BD25-CF292DD48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63C36D-702F-5087-D371-542C4A397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9977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5E8F9-7506-A8EB-F797-3608C137F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6443"/>
            <a:ext cx="9144000" cy="941760"/>
          </a:xfrm>
        </p:spPr>
        <p:txBody>
          <a:bodyPr>
            <a:normAutofit/>
          </a:bodyPr>
          <a:lstStyle/>
          <a:p>
            <a:r>
              <a:rPr lang="en-US" sz="5400" dirty="0" err="1"/>
              <a:t>Maest</a:t>
            </a:r>
            <a:r>
              <a:rPr lang="es-EC" sz="5400" dirty="0"/>
              <a:t>ría en Ciencia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E46308-AE60-D81F-8920-E9678BD4A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57248"/>
          </a:xfrm>
        </p:spPr>
        <p:txBody>
          <a:bodyPr/>
          <a:lstStyle/>
          <a:p>
            <a:pPr algn="l"/>
            <a:r>
              <a:rPr lang="es-EC" dirty="0"/>
              <a:t>Autor: Byron Velasco</a:t>
            </a:r>
          </a:p>
          <a:p>
            <a:pPr algn="l"/>
            <a:endParaRPr lang="es-EC" dirty="0"/>
          </a:p>
          <a:p>
            <a:pPr algn="l"/>
            <a:r>
              <a:rPr lang="es-EC" dirty="0"/>
              <a:t>Profesor: </a:t>
            </a:r>
            <a:r>
              <a:rPr lang="es-EC" dirty="0" err="1"/>
              <a:t>Ph.D</a:t>
            </a:r>
            <a:r>
              <a:rPr lang="es-EC" dirty="0"/>
              <a:t> Juan Astudillo</a:t>
            </a:r>
          </a:p>
          <a:p>
            <a:pPr algn="l"/>
            <a:endParaRPr lang="es-EC" dirty="0"/>
          </a:p>
          <a:p>
            <a:endParaRPr lang="es-EC" sz="1800" dirty="0"/>
          </a:p>
          <a:p>
            <a:r>
              <a:rPr lang="es-EC" dirty="0"/>
              <a:t>Junio, 2025</a:t>
            </a:r>
          </a:p>
        </p:txBody>
      </p:sp>
      <p:pic>
        <p:nvPicPr>
          <p:cNvPr id="5" name="Imagen 4" descr="Imagen que contiene plato, dibujo&#10;&#10;El contenido generado por IA puede ser incorrecto.">
            <a:extLst>
              <a:ext uri="{FF2B5EF4-FFF2-40B4-BE49-F238E27FC236}">
                <a16:creationId xmlns:a16="http://schemas.microsoft.com/office/drawing/2014/main" id="{5308154B-E51A-2EE4-75C6-05259F987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89" y="200026"/>
            <a:ext cx="4369254" cy="941760"/>
          </a:xfrm>
          <a:prstGeom prst="rect">
            <a:avLst/>
          </a:prstGeom>
        </p:spPr>
      </p:pic>
      <p:pic>
        <p:nvPicPr>
          <p:cNvPr id="7" name="Imagen 6" descr="Texto&#10;&#10;El contenido generado por IA puede ser incorrecto.">
            <a:extLst>
              <a:ext uri="{FF2B5EF4-FFF2-40B4-BE49-F238E27FC236}">
                <a16:creationId xmlns:a16="http://schemas.microsoft.com/office/drawing/2014/main" id="{CC5B007A-5DC6-D7B6-BF32-B36A9E406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43" y="59744"/>
            <a:ext cx="5061858" cy="145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61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1EBB1-CABC-344F-6600-1BA7208B6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88" y="254957"/>
            <a:ext cx="5852711" cy="626393"/>
          </a:xfrm>
        </p:spPr>
        <p:txBody>
          <a:bodyPr>
            <a:normAutofit fontScale="90000"/>
          </a:bodyPr>
          <a:lstStyle/>
          <a:p>
            <a:r>
              <a:rPr lang="es-EC" dirty="0"/>
              <a:t>Verificando datos extraños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CBFF781-E723-70F3-55B2-1207B2840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5" y="975103"/>
            <a:ext cx="2448852" cy="282319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A6BDF1-7114-D32C-6C39-CB1D71F6D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337" y="975103"/>
            <a:ext cx="2378662" cy="282319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96164DB-AFAF-26C4-A1DB-AF11DD56A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5" y="3798302"/>
            <a:ext cx="2333538" cy="282319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97BC48C-6200-6C1F-2A24-85A9F315D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264" y="975103"/>
            <a:ext cx="7093619" cy="359483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5C1B55-D4A3-CFB3-3ED2-E174B0D529E3}"/>
              </a:ext>
            </a:extLst>
          </p:cNvPr>
          <p:cNvSpPr txBox="1"/>
          <p:nvPr/>
        </p:nvSpPr>
        <p:spPr>
          <a:xfrm>
            <a:off x="2560769" y="4316929"/>
            <a:ext cx="247388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b="1" dirty="0" err="1"/>
              <a:t>tenure</a:t>
            </a:r>
            <a:endParaRPr lang="es-EC" sz="2400" b="1" dirty="0"/>
          </a:p>
          <a:p>
            <a:endParaRPr lang="es-EC" sz="2400" b="1" dirty="0"/>
          </a:p>
          <a:p>
            <a:r>
              <a:rPr lang="es-EC" sz="2400" b="1" dirty="0" err="1"/>
              <a:t>MonthlyCharges</a:t>
            </a:r>
            <a:endParaRPr lang="es-EC" sz="2400" b="1" dirty="0"/>
          </a:p>
          <a:p>
            <a:endParaRPr lang="es-EC" sz="2400" b="1" dirty="0"/>
          </a:p>
          <a:p>
            <a:r>
              <a:rPr lang="es-EC" sz="2400" b="1" dirty="0" err="1"/>
              <a:t>TotalCharges</a:t>
            </a:r>
            <a:endParaRPr lang="es-EC" sz="2400" b="1" dirty="0"/>
          </a:p>
          <a:p>
            <a:endParaRPr lang="es-EC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559F7CD-951D-6A48-E4A8-9F907022CF32}"/>
              </a:ext>
            </a:extLst>
          </p:cNvPr>
          <p:cNvSpPr txBox="1"/>
          <p:nvPr/>
        </p:nvSpPr>
        <p:spPr>
          <a:xfrm>
            <a:off x="6866630" y="5446277"/>
            <a:ext cx="3865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b="1" dirty="0"/>
              <a:t>Columnas categóricas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F70B34E-CF7D-9A82-4079-BBDB3B279034}"/>
              </a:ext>
            </a:extLst>
          </p:cNvPr>
          <p:cNvCxnSpPr/>
          <p:nvPr/>
        </p:nvCxnSpPr>
        <p:spPr>
          <a:xfrm flipH="1" flipV="1">
            <a:off x="2411023" y="3798302"/>
            <a:ext cx="299493" cy="488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65FE0E7-4F0E-5586-2F0A-B0AEBB9F2819}"/>
              </a:ext>
            </a:extLst>
          </p:cNvPr>
          <p:cNvCxnSpPr/>
          <p:nvPr/>
        </p:nvCxnSpPr>
        <p:spPr>
          <a:xfrm flipV="1">
            <a:off x="4363046" y="4042436"/>
            <a:ext cx="0" cy="951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61488298-52CF-C22B-F5AC-695BC308D36A}"/>
              </a:ext>
            </a:extLst>
          </p:cNvPr>
          <p:cNvCxnSpPr/>
          <p:nvPr/>
        </p:nvCxnSpPr>
        <p:spPr>
          <a:xfrm flipH="1">
            <a:off x="2411023" y="5996550"/>
            <a:ext cx="1677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497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FCAF7-922C-8B34-0191-D8543193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s-EC" dirty="0"/>
              <a:t>Puntos clave del EDA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9BCBFB-37EE-7D50-5621-078D4A5FA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682"/>
            <a:ext cx="10515600" cy="5012192"/>
          </a:xfrm>
        </p:spPr>
        <p:txBody>
          <a:bodyPr>
            <a:normAutofit/>
          </a:bodyPr>
          <a:lstStyle/>
          <a:p>
            <a:r>
              <a:rPr lang="es-EC" sz="2400" dirty="0"/>
              <a:t>Alta proporción de abandono en los </a:t>
            </a:r>
            <a:r>
              <a:rPr lang="es-EC" sz="2400" b="1" dirty="0"/>
              <a:t>primeros meses como cliente</a:t>
            </a:r>
            <a:r>
              <a:rPr lang="es-EC" sz="2400" dirty="0"/>
              <a:t>. Los clientes de larga duración tienen menor probabilidad de abandonar el servicio.</a:t>
            </a:r>
          </a:p>
          <a:p>
            <a:r>
              <a:rPr lang="es-EC" sz="2400" dirty="0"/>
              <a:t>Los clientes que se dan de baja suelen tener </a:t>
            </a:r>
            <a:r>
              <a:rPr lang="es-EC" sz="2400" b="1" dirty="0"/>
              <a:t>cargos mensuales más altos</a:t>
            </a:r>
            <a:r>
              <a:rPr lang="es-EC" sz="2400" dirty="0"/>
              <a:t>.</a:t>
            </a:r>
          </a:p>
          <a:p>
            <a:r>
              <a:rPr lang="es-EC" sz="2400" dirty="0"/>
              <a:t>Quienes abandonan tienden a tener </a:t>
            </a:r>
            <a:r>
              <a:rPr lang="es-EC" sz="2400" b="1" dirty="0"/>
              <a:t>cargos totales más bajos</a:t>
            </a:r>
            <a:r>
              <a:rPr lang="es-EC" sz="2400" dirty="0"/>
              <a:t>, lo cual es coherente con su menor tiempo de permanencia.</a:t>
            </a:r>
          </a:p>
          <a:p>
            <a:r>
              <a:rPr lang="es-EC" sz="2400" dirty="0"/>
              <a:t>Los clientes con contrato </a:t>
            </a:r>
            <a:r>
              <a:rPr lang="es-EC" sz="2400" b="1" dirty="0"/>
              <a:t>mensual </a:t>
            </a:r>
            <a:r>
              <a:rPr lang="es-EC" sz="2400" dirty="0"/>
              <a:t>presentan </a:t>
            </a:r>
            <a:r>
              <a:rPr lang="es-EC" sz="2400" b="1" dirty="0"/>
              <a:t>una tasa de abandono significativamente mayor</a:t>
            </a:r>
            <a:r>
              <a:rPr lang="es-EC" sz="2400" dirty="0"/>
              <a:t>.</a:t>
            </a:r>
          </a:p>
          <a:p>
            <a:r>
              <a:rPr lang="es-EC" sz="2400" dirty="0"/>
              <a:t>La variable objetivo está desbalanceada. Este desbalance podría afectar el rendimiento de los modelos</a:t>
            </a:r>
          </a:p>
          <a:p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675916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7A071-15E1-EF7C-E3A9-B4417EE9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53600" cy="756104"/>
          </a:xfrm>
        </p:spPr>
        <p:txBody>
          <a:bodyPr>
            <a:normAutofit fontScale="90000"/>
          </a:bodyPr>
          <a:lstStyle/>
          <a:p>
            <a:r>
              <a:rPr lang="es-EC" dirty="0"/>
              <a:t>Modelos de ensamblaje y clasificador simple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F60120D7-F72F-9AC1-7CE5-7F8B01253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196735"/>
              </p:ext>
            </p:extLst>
          </p:nvPr>
        </p:nvGraphicFramePr>
        <p:xfrm>
          <a:off x="1371601" y="1121230"/>
          <a:ext cx="8534400" cy="55625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8651">
                  <a:extLst>
                    <a:ext uri="{9D8B030D-6E8A-4147-A177-3AD203B41FA5}">
                      <a16:colId xmlns:a16="http://schemas.microsoft.com/office/drawing/2014/main" val="4293569949"/>
                    </a:ext>
                  </a:extLst>
                </a:gridCol>
                <a:gridCol w="3680318">
                  <a:extLst>
                    <a:ext uri="{9D8B030D-6E8A-4147-A177-3AD203B41FA5}">
                      <a16:colId xmlns:a16="http://schemas.microsoft.com/office/drawing/2014/main" val="394874789"/>
                    </a:ext>
                  </a:extLst>
                </a:gridCol>
                <a:gridCol w="2845431">
                  <a:extLst>
                    <a:ext uri="{9D8B030D-6E8A-4147-A177-3AD203B41FA5}">
                      <a16:colId xmlns:a16="http://schemas.microsoft.com/office/drawing/2014/main" val="3655083012"/>
                    </a:ext>
                  </a:extLst>
                </a:gridCol>
              </a:tblGrid>
              <a:tr h="2460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100" kern="100">
                          <a:effectLst/>
                        </a:rPr>
                        <a:t>Modelo</a:t>
                      </a:r>
                      <a:endParaRPr lang="es-EC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100" kern="100">
                          <a:effectLst/>
                        </a:rPr>
                        <a:t>Descripción</a:t>
                      </a:r>
                      <a:endParaRPr lang="es-EC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100" kern="100">
                          <a:effectLst/>
                        </a:rPr>
                        <a:t>Hiperparámetros clave</a:t>
                      </a:r>
                      <a:endParaRPr lang="es-EC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2548171"/>
                  </a:ext>
                </a:extLst>
              </a:tr>
              <a:tr h="10122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100" kern="100">
                          <a:effectLst/>
                        </a:rPr>
                        <a:t>Single Classifier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100" kern="100">
                          <a:effectLst/>
                        </a:rPr>
                        <a:t>(Logistic Regression)</a:t>
                      </a:r>
                      <a:endParaRPr lang="es-EC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100" kern="100">
                          <a:effectLst/>
                        </a:rPr>
                        <a:t>Clasificador individual que utiliza Regresión Logística con hiperparámetros ajustados para clasificación binaria.</a:t>
                      </a:r>
                      <a:endParaRPr lang="es-EC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max_iter = 1000, C = 100, penalty = l2, solver = saga</a:t>
                      </a:r>
                      <a:endParaRPr lang="es-EC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4471470"/>
                  </a:ext>
                </a:extLst>
              </a:tr>
              <a:tr h="10122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100" kern="100">
                          <a:effectLst/>
                        </a:rPr>
                        <a:t>Bagging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100" kern="100">
                          <a:effectLst/>
                        </a:rPr>
                        <a:t>(Random Forest)</a:t>
                      </a:r>
                      <a:endParaRPr lang="es-EC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100" kern="100">
                          <a:effectLst/>
                        </a:rPr>
                        <a:t>Método de bagging que utiliza Random Forest con hiperparámetros ajustados para agregar múltiples árboles de decisión.</a:t>
                      </a:r>
                      <a:endParaRPr lang="es-EC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bootstrap = True, max_depth = 10, min_samples_leaf = 2, min_samples_split = 2, n_estimators = 200</a:t>
                      </a:r>
                      <a:endParaRPr lang="es-EC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1390823"/>
                  </a:ext>
                </a:extLst>
              </a:tr>
              <a:tr h="1267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100" kern="100">
                          <a:effectLst/>
                        </a:rPr>
                        <a:t>Boosting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100" kern="100">
                          <a:effectLst/>
                        </a:rPr>
                        <a:t>(CatBoost)</a:t>
                      </a:r>
                      <a:endParaRPr lang="es-EC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100" kern="100">
                          <a:effectLst/>
                        </a:rPr>
                        <a:t>Método de boosting que utiliza CatBoost con hiperparámetros ajustados para mejorar iterativamente clasificadores débiles.</a:t>
                      </a:r>
                      <a:endParaRPr lang="es-EC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learning_rate = 0.05, l2_leaf_reg = 7, iterations = 100, depth = 4, border_count = 128, n_iter = 20, scoring = roc_auc, cv = 5</a:t>
                      </a:r>
                      <a:endParaRPr lang="es-EC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9078511"/>
                  </a:ext>
                </a:extLst>
              </a:tr>
              <a:tr h="10122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100" kern="100">
                          <a:effectLst/>
                        </a:rPr>
                        <a:t>Stacking Classifier</a:t>
                      </a:r>
                      <a:endParaRPr lang="es-EC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100" kern="100">
                          <a:effectLst/>
                        </a:rPr>
                        <a:t>Ensamble de stacking con Random Forest y CatBoost (ajustados) como modelos base, y Regresión Logística ajustada como meta-modelo.</a:t>
                      </a:r>
                      <a:endParaRPr lang="es-EC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base_estimators = [RandomForest, CatBoost], meta_model = Logistic Regression, cv = 5</a:t>
                      </a:r>
                      <a:endParaRPr lang="es-EC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8295551"/>
                  </a:ext>
                </a:extLst>
              </a:tr>
              <a:tr h="10122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100" kern="100">
                          <a:effectLst/>
                        </a:rPr>
                        <a:t>Voting Classifier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100" kern="100">
                          <a:effectLst/>
                        </a:rPr>
                        <a:t>(Hard/Soft)</a:t>
                      </a:r>
                      <a:endParaRPr lang="es-EC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100" kern="100">
                          <a:effectLst/>
                        </a:rPr>
                        <a:t>Ensamble de votación que utiliza Random Forest, CatBoost y Regresión Logística (ajustados), evaluado con votación hard/soft.</a:t>
                      </a:r>
                      <a:endParaRPr lang="es-EC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estimators = [</a:t>
                      </a:r>
                      <a:r>
                        <a:rPr lang="en-US" sz="1100" kern="100" dirty="0" err="1">
                          <a:effectLst/>
                        </a:rPr>
                        <a:t>RandomForest</a:t>
                      </a:r>
                      <a:r>
                        <a:rPr lang="en-US" sz="1100" kern="100" dirty="0">
                          <a:effectLst/>
                        </a:rPr>
                        <a:t>, </a:t>
                      </a:r>
                      <a:r>
                        <a:rPr lang="en-US" sz="1100" kern="100" dirty="0" err="1">
                          <a:effectLst/>
                        </a:rPr>
                        <a:t>CatBoost</a:t>
                      </a:r>
                      <a:r>
                        <a:rPr lang="en-US" sz="1100" kern="100" dirty="0">
                          <a:effectLst/>
                        </a:rPr>
                        <a:t>, </a:t>
                      </a:r>
                      <a:r>
                        <a:rPr lang="en-US" sz="1100" kern="100" dirty="0" err="1">
                          <a:effectLst/>
                        </a:rPr>
                        <a:t>LogisticRegression</a:t>
                      </a:r>
                      <a:r>
                        <a:rPr lang="en-US" sz="1100" kern="100" dirty="0">
                          <a:effectLst/>
                        </a:rPr>
                        <a:t>], voting = hard/soft</a:t>
                      </a:r>
                      <a:endParaRPr lang="es-EC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9133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511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D68F6-9C2B-D680-DFDE-A64637376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239488"/>
            <a:ext cx="10287000" cy="555170"/>
          </a:xfrm>
        </p:spPr>
        <p:txBody>
          <a:bodyPr>
            <a:normAutofit fontScale="90000"/>
          </a:bodyPr>
          <a:lstStyle/>
          <a:p>
            <a:pPr algn="ctr"/>
            <a:r>
              <a:rPr lang="es-EC" dirty="0"/>
              <a:t>Ensamble del Clasificador </a:t>
            </a:r>
            <a:r>
              <a:rPr lang="es-EC" dirty="0" err="1"/>
              <a:t>Random</a:t>
            </a:r>
            <a:r>
              <a:rPr lang="es-EC" dirty="0"/>
              <a:t> Forest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1CB771C-5E29-5C82-7004-5520865CEC1A}"/>
              </a:ext>
            </a:extLst>
          </p:cNvPr>
          <p:cNvSpPr/>
          <p:nvPr/>
        </p:nvSpPr>
        <p:spPr>
          <a:xfrm>
            <a:off x="4713514" y="979714"/>
            <a:ext cx="1861457" cy="816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Conjunto de entrenamiento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C3B8E4F-3AD2-3851-63D2-8A1A829D47C4}"/>
              </a:ext>
            </a:extLst>
          </p:cNvPr>
          <p:cNvSpPr/>
          <p:nvPr/>
        </p:nvSpPr>
        <p:spPr>
          <a:xfrm>
            <a:off x="1480457" y="2111828"/>
            <a:ext cx="1861457" cy="816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Muestra Bootstrap 1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9BA3D67-80D0-204E-F7CD-BC0E8AEBD814}"/>
              </a:ext>
            </a:extLst>
          </p:cNvPr>
          <p:cNvSpPr/>
          <p:nvPr/>
        </p:nvSpPr>
        <p:spPr>
          <a:xfrm>
            <a:off x="4713514" y="2111828"/>
            <a:ext cx="1861457" cy="816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Muestra Bootstrap 2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9ACDA5B8-DA50-6480-EB45-A4B4FB9E08FE}"/>
              </a:ext>
            </a:extLst>
          </p:cNvPr>
          <p:cNvSpPr/>
          <p:nvPr/>
        </p:nvSpPr>
        <p:spPr>
          <a:xfrm>
            <a:off x="8392885" y="2111827"/>
            <a:ext cx="1861457" cy="816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Muestra Bootstrap 200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3838FC9-42E1-EEAC-F38D-859A93086C20}"/>
              </a:ext>
            </a:extLst>
          </p:cNvPr>
          <p:cNvSpPr/>
          <p:nvPr/>
        </p:nvSpPr>
        <p:spPr>
          <a:xfrm>
            <a:off x="7021286" y="2520041"/>
            <a:ext cx="130629" cy="1088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FD900E7-8349-17DB-9F6D-27B1683870BB}"/>
              </a:ext>
            </a:extLst>
          </p:cNvPr>
          <p:cNvSpPr/>
          <p:nvPr/>
        </p:nvSpPr>
        <p:spPr>
          <a:xfrm>
            <a:off x="7304315" y="2520041"/>
            <a:ext cx="130629" cy="1088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8018675-BABA-94B7-5465-3B3FA233A890}"/>
              </a:ext>
            </a:extLst>
          </p:cNvPr>
          <p:cNvSpPr/>
          <p:nvPr/>
        </p:nvSpPr>
        <p:spPr>
          <a:xfrm>
            <a:off x="7619994" y="2520041"/>
            <a:ext cx="130629" cy="1088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F1A9AAE-0E5C-6AF2-FC9D-12D63146ED08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flipH="1">
            <a:off x="2411186" y="1387929"/>
            <a:ext cx="2302328" cy="723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EE1F60BA-160D-FCF2-43D7-02EBCFBD295F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6574971" y="1387929"/>
            <a:ext cx="2748643" cy="723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2CE2416-23DC-AD62-4D90-375D6593118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644243" y="1796143"/>
            <a:ext cx="0" cy="315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193EA042-ED4F-F4D9-8C9D-37DFF3FB3837}"/>
              </a:ext>
            </a:extLst>
          </p:cNvPr>
          <p:cNvSpPr/>
          <p:nvPr/>
        </p:nvSpPr>
        <p:spPr>
          <a:xfrm>
            <a:off x="1480457" y="3387496"/>
            <a:ext cx="1861457" cy="816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Árbol de decisión 1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9086D3EE-7C65-4FB7-BDA6-64B7E29FA1F1}"/>
              </a:ext>
            </a:extLst>
          </p:cNvPr>
          <p:cNvSpPr/>
          <p:nvPr/>
        </p:nvSpPr>
        <p:spPr>
          <a:xfrm>
            <a:off x="4713514" y="3387496"/>
            <a:ext cx="1861457" cy="816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Árbol de decisión 2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C5B84C5-A23B-BF09-EA95-D8CF273F132B}"/>
              </a:ext>
            </a:extLst>
          </p:cNvPr>
          <p:cNvSpPr/>
          <p:nvPr/>
        </p:nvSpPr>
        <p:spPr>
          <a:xfrm>
            <a:off x="8392885" y="3387495"/>
            <a:ext cx="1861457" cy="816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Árbol de decisión 200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5A141FC-B5EC-73B9-9461-3DEC2524F5C4}"/>
              </a:ext>
            </a:extLst>
          </p:cNvPr>
          <p:cNvSpPr/>
          <p:nvPr/>
        </p:nvSpPr>
        <p:spPr>
          <a:xfrm>
            <a:off x="7021286" y="3795709"/>
            <a:ext cx="130629" cy="1088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D83CBC2B-AE59-742B-AE6C-210275C64E0A}"/>
              </a:ext>
            </a:extLst>
          </p:cNvPr>
          <p:cNvSpPr/>
          <p:nvPr/>
        </p:nvSpPr>
        <p:spPr>
          <a:xfrm>
            <a:off x="7304315" y="3795709"/>
            <a:ext cx="130629" cy="1088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8F2007C-F3E8-0474-C8D6-5226B525022E}"/>
              </a:ext>
            </a:extLst>
          </p:cNvPr>
          <p:cNvSpPr/>
          <p:nvPr/>
        </p:nvSpPr>
        <p:spPr>
          <a:xfrm>
            <a:off x="7619994" y="3795709"/>
            <a:ext cx="130629" cy="1088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37A209D0-B722-718B-DD3D-6A359D5C1505}"/>
              </a:ext>
            </a:extLst>
          </p:cNvPr>
          <p:cNvCxnSpPr>
            <a:stCxn id="6" idx="2"/>
            <a:endCxn id="18" idx="0"/>
          </p:cNvCxnSpPr>
          <p:nvPr/>
        </p:nvCxnSpPr>
        <p:spPr>
          <a:xfrm>
            <a:off x="2411186" y="2928257"/>
            <a:ext cx="0" cy="459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17C572E7-778F-41E6-8433-CA25DF3EB66E}"/>
              </a:ext>
            </a:extLst>
          </p:cNvPr>
          <p:cNvCxnSpPr>
            <a:stCxn id="7" idx="2"/>
            <a:endCxn id="19" idx="0"/>
          </p:cNvCxnSpPr>
          <p:nvPr/>
        </p:nvCxnSpPr>
        <p:spPr>
          <a:xfrm>
            <a:off x="5644243" y="2928257"/>
            <a:ext cx="0" cy="459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F002C5E-CFA3-B72B-9DAA-D98FD30980B8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9323614" y="2928256"/>
            <a:ext cx="0" cy="459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EB6CA295-CF09-F77F-2834-2D8AC250494C}"/>
              </a:ext>
            </a:extLst>
          </p:cNvPr>
          <p:cNvSpPr/>
          <p:nvPr/>
        </p:nvSpPr>
        <p:spPr>
          <a:xfrm>
            <a:off x="3053442" y="4844143"/>
            <a:ext cx="51816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Predicción de cada árbol de decisión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5B87155B-68F7-7C7C-2F61-BF4175F92FEE}"/>
              </a:ext>
            </a:extLst>
          </p:cNvPr>
          <p:cNvCxnSpPr>
            <a:stCxn id="18" idx="2"/>
            <a:endCxn id="38" idx="0"/>
          </p:cNvCxnSpPr>
          <p:nvPr/>
        </p:nvCxnSpPr>
        <p:spPr>
          <a:xfrm>
            <a:off x="2411186" y="4203925"/>
            <a:ext cx="3233056" cy="640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0EB802DE-CE80-7106-855D-99499F8D0E16}"/>
              </a:ext>
            </a:extLst>
          </p:cNvPr>
          <p:cNvCxnSpPr>
            <a:stCxn id="19" idx="2"/>
            <a:endCxn id="38" idx="0"/>
          </p:cNvCxnSpPr>
          <p:nvPr/>
        </p:nvCxnSpPr>
        <p:spPr>
          <a:xfrm flipH="1">
            <a:off x="5644242" y="4203925"/>
            <a:ext cx="1" cy="640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6DCF2B0B-FA67-932D-2871-73EC0D21C5EE}"/>
              </a:ext>
            </a:extLst>
          </p:cNvPr>
          <p:cNvCxnSpPr>
            <a:stCxn id="20" idx="2"/>
            <a:endCxn id="38" idx="0"/>
          </p:cNvCxnSpPr>
          <p:nvPr/>
        </p:nvCxnSpPr>
        <p:spPr>
          <a:xfrm flipH="1">
            <a:off x="5644242" y="4203924"/>
            <a:ext cx="3679372" cy="640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A304DB89-1114-E9B5-5E9F-E04169129F97}"/>
              </a:ext>
            </a:extLst>
          </p:cNvPr>
          <p:cNvSpPr/>
          <p:nvPr/>
        </p:nvSpPr>
        <p:spPr>
          <a:xfrm>
            <a:off x="3053442" y="6170499"/>
            <a:ext cx="5181600" cy="4973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Predicción final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1A1608CF-4E5A-57E3-AE69-C9E9EF8E1A3C}"/>
              </a:ext>
            </a:extLst>
          </p:cNvPr>
          <p:cNvSpPr/>
          <p:nvPr/>
        </p:nvSpPr>
        <p:spPr>
          <a:xfrm>
            <a:off x="3053442" y="5539463"/>
            <a:ext cx="51816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Voto </a:t>
            </a:r>
            <a:r>
              <a:rPr lang="es-EC" dirty="0" err="1"/>
              <a:t>hard</a:t>
            </a:r>
            <a:r>
              <a:rPr lang="es-EC" dirty="0"/>
              <a:t> (mayoría de etiquetas)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840275C9-EBBF-E742-B333-14E916217523}"/>
              </a:ext>
            </a:extLst>
          </p:cNvPr>
          <p:cNvCxnSpPr>
            <a:stCxn id="38" idx="2"/>
            <a:endCxn id="58" idx="0"/>
          </p:cNvCxnSpPr>
          <p:nvPr/>
        </p:nvCxnSpPr>
        <p:spPr>
          <a:xfrm>
            <a:off x="5644242" y="5301343"/>
            <a:ext cx="0" cy="238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2539F40C-9606-AB05-A015-6F68EE68A72C}"/>
              </a:ext>
            </a:extLst>
          </p:cNvPr>
          <p:cNvCxnSpPr>
            <a:cxnSpLocks/>
            <a:stCxn id="58" idx="2"/>
            <a:endCxn id="57" idx="0"/>
          </p:cNvCxnSpPr>
          <p:nvPr/>
        </p:nvCxnSpPr>
        <p:spPr>
          <a:xfrm>
            <a:off x="5644242" y="5996663"/>
            <a:ext cx="0" cy="173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667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A2CE3-B5BF-22CF-8D8D-53145EC9E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56CE6-424E-F23C-2DBA-2410513B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239488"/>
            <a:ext cx="10820400" cy="555170"/>
          </a:xfrm>
        </p:spPr>
        <p:txBody>
          <a:bodyPr>
            <a:normAutofit fontScale="90000"/>
          </a:bodyPr>
          <a:lstStyle/>
          <a:p>
            <a:pPr algn="ctr"/>
            <a:r>
              <a:rPr lang="es-EC" dirty="0"/>
              <a:t>Ensamble del Clasificador </a:t>
            </a:r>
            <a:r>
              <a:rPr lang="es-EC" dirty="0" err="1"/>
              <a:t>CatBoost</a:t>
            </a:r>
            <a:endParaRPr lang="es-EC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BC88FA2-F688-46BF-3A30-2E3F27B76706}"/>
              </a:ext>
            </a:extLst>
          </p:cNvPr>
          <p:cNvSpPr/>
          <p:nvPr/>
        </p:nvSpPr>
        <p:spPr>
          <a:xfrm>
            <a:off x="4713514" y="979714"/>
            <a:ext cx="1861457" cy="816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Conjunto de entrenamiento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CE10FEDF-3F8B-ABA0-C790-29EB41ED8D9E}"/>
              </a:ext>
            </a:extLst>
          </p:cNvPr>
          <p:cNvSpPr/>
          <p:nvPr/>
        </p:nvSpPr>
        <p:spPr>
          <a:xfrm>
            <a:off x="1491343" y="2597943"/>
            <a:ext cx="1861457" cy="816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Árbol de decisión 1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51F354C0-6651-A7F9-B665-05A29976C2CE}"/>
              </a:ext>
            </a:extLst>
          </p:cNvPr>
          <p:cNvSpPr/>
          <p:nvPr/>
        </p:nvSpPr>
        <p:spPr>
          <a:xfrm>
            <a:off x="4724400" y="2597943"/>
            <a:ext cx="1861457" cy="816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Árbol de decisión 2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C1FC4572-6493-27A9-3DC7-C8DA7F325416}"/>
              </a:ext>
            </a:extLst>
          </p:cNvPr>
          <p:cNvSpPr/>
          <p:nvPr/>
        </p:nvSpPr>
        <p:spPr>
          <a:xfrm>
            <a:off x="8403771" y="2597942"/>
            <a:ext cx="1861457" cy="816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Árbol de decisión 100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D4931AF-E969-8A60-FFB7-0D87EC921271}"/>
              </a:ext>
            </a:extLst>
          </p:cNvPr>
          <p:cNvSpPr/>
          <p:nvPr/>
        </p:nvSpPr>
        <p:spPr>
          <a:xfrm>
            <a:off x="7119259" y="2693192"/>
            <a:ext cx="130629" cy="1088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D9B0B0B7-9CA9-BCA0-68EA-879C73A2E344}"/>
              </a:ext>
            </a:extLst>
          </p:cNvPr>
          <p:cNvSpPr/>
          <p:nvPr/>
        </p:nvSpPr>
        <p:spPr>
          <a:xfrm>
            <a:off x="7402288" y="2693192"/>
            <a:ext cx="130629" cy="1088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47C876D3-ACD8-F56B-7697-EBF738AE7807}"/>
              </a:ext>
            </a:extLst>
          </p:cNvPr>
          <p:cNvSpPr/>
          <p:nvPr/>
        </p:nvSpPr>
        <p:spPr>
          <a:xfrm>
            <a:off x="7717967" y="2693192"/>
            <a:ext cx="130629" cy="1088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0EB222DE-2162-9019-FFC7-265B8754B04B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 flipH="1">
            <a:off x="2422072" y="1796143"/>
            <a:ext cx="3222171" cy="801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E17309E8-ADD3-27F8-477A-43A7E2376387}"/>
              </a:ext>
            </a:extLst>
          </p:cNvPr>
          <p:cNvSpPr/>
          <p:nvPr/>
        </p:nvSpPr>
        <p:spPr>
          <a:xfrm>
            <a:off x="3064328" y="4054590"/>
            <a:ext cx="51816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Predicción de cada árbol de decisión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BFC306E-4A35-A663-B2C9-88E5D76F4235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3352800" y="3006158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5D846B48-6C61-1793-8DFB-43D869013CF8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6585857" y="3006157"/>
            <a:ext cx="181791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8705577C-F897-7C38-9433-B3391172965D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>
          <a:xfrm flipH="1">
            <a:off x="5655128" y="3414371"/>
            <a:ext cx="3679372" cy="640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E1777113-1726-8568-765D-6DE2790CFDF6}"/>
              </a:ext>
            </a:extLst>
          </p:cNvPr>
          <p:cNvSpPr/>
          <p:nvPr/>
        </p:nvSpPr>
        <p:spPr>
          <a:xfrm>
            <a:off x="3064328" y="5380946"/>
            <a:ext cx="5181600" cy="4973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Predicción final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4BCB997D-8F57-925F-BACB-265177C2392F}"/>
              </a:ext>
            </a:extLst>
          </p:cNvPr>
          <p:cNvSpPr/>
          <p:nvPr/>
        </p:nvSpPr>
        <p:spPr>
          <a:xfrm>
            <a:off x="3064328" y="4749910"/>
            <a:ext cx="51816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Suma ponderada de decisión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93D5E108-777F-2E15-626B-3B377D2ED3A2}"/>
              </a:ext>
            </a:extLst>
          </p:cNvPr>
          <p:cNvCxnSpPr>
            <a:stCxn id="38" idx="2"/>
            <a:endCxn id="58" idx="0"/>
          </p:cNvCxnSpPr>
          <p:nvPr/>
        </p:nvCxnSpPr>
        <p:spPr>
          <a:xfrm>
            <a:off x="5655128" y="4511790"/>
            <a:ext cx="0" cy="238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47BB2B90-C14C-6AB3-1FF1-C29C2F17EC48}"/>
              </a:ext>
            </a:extLst>
          </p:cNvPr>
          <p:cNvCxnSpPr>
            <a:cxnSpLocks/>
            <a:stCxn id="58" idx="2"/>
            <a:endCxn id="57" idx="0"/>
          </p:cNvCxnSpPr>
          <p:nvPr/>
        </p:nvCxnSpPr>
        <p:spPr>
          <a:xfrm>
            <a:off x="5655128" y="5207110"/>
            <a:ext cx="0" cy="173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8B5D842F-D160-8D55-A0D6-7DD396C1D62B}"/>
              </a:ext>
            </a:extLst>
          </p:cNvPr>
          <p:cNvSpPr txBox="1"/>
          <p:nvPr/>
        </p:nvSpPr>
        <p:spPr>
          <a:xfrm>
            <a:off x="3472544" y="3006156"/>
            <a:ext cx="134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Residuo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530F8D6-F25E-D174-DA74-BFA546CD0B26}"/>
              </a:ext>
            </a:extLst>
          </p:cNvPr>
          <p:cNvSpPr txBox="1"/>
          <p:nvPr/>
        </p:nvSpPr>
        <p:spPr>
          <a:xfrm>
            <a:off x="6906986" y="3050092"/>
            <a:ext cx="134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Residuo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4B7AC87B-1A8B-EE7F-FD68-21E1A4FFB463}"/>
              </a:ext>
            </a:extLst>
          </p:cNvPr>
          <p:cNvCxnSpPr>
            <a:stCxn id="18" idx="2"/>
            <a:endCxn id="38" idx="0"/>
          </p:cNvCxnSpPr>
          <p:nvPr/>
        </p:nvCxnSpPr>
        <p:spPr>
          <a:xfrm>
            <a:off x="2422072" y="3414372"/>
            <a:ext cx="3233056" cy="640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4E9FFE2C-C144-2849-4D2E-2B0EE4AA69AD}"/>
              </a:ext>
            </a:extLst>
          </p:cNvPr>
          <p:cNvCxnSpPr>
            <a:stCxn id="19" idx="2"/>
            <a:endCxn id="38" idx="0"/>
          </p:cNvCxnSpPr>
          <p:nvPr/>
        </p:nvCxnSpPr>
        <p:spPr>
          <a:xfrm flipH="1">
            <a:off x="5655128" y="3414372"/>
            <a:ext cx="1" cy="640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897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77861-CA51-4DD6-AC33-AFFCEA66E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4ED67-9C5B-8006-7715-A9D0B4223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239488"/>
            <a:ext cx="10580914" cy="555170"/>
          </a:xfrm>
        </p:spPr>
        <p:txBody>
          <a:bodyPr>
            <a:normAutofit fontScale="90000"/>
          </a:bodyPr>
          <a:lstStyle/>
          <a:p>
            <a:pPr algn="ctr"/>
            <a:r>
              <a:rPr lang="es-EC" dirty="0"/>
              <a:t>Ensamble del Clasificador por </a:t>
            </a:r>
            <a:r>
              <a:rPr lang="es-EC" dirty="0" err="1"/>
              <a:t>Stack</a:t>
            </a:r>
            <a:endParaRPr lang="es-EC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B15038D-8386-28C0-27D2-0049D0AD3B0D}"/>
              </a:ext>
            </a:extLst>
          </p:cNvPr>
          <p:cNvSpPr/>
          <p:nvPr/>
        </p:nvSpPr>
        <p:spPr>
          <a:xfrm>
            <a:off x="4713514" y="979714"/>
            <a:ext cx="1861457" cy="816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Conjunto de entrenamiento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EB2FC9E-0A7D-6CA1-F38E-B38CEAD73F2F}"/>
              </a:ext>
            </a:extLst>
          </p:cNvPr>
          <p:cNvCxnSpPr>
            <a:cxnSpLocks/>
            <a:stCxn id="5" idx="1"/>
            <a:endCxn id="18" idx="0"/>
          </p:cNvCxnSpPr>
          <p:nvPr/>
        </p:nvCxnSpPr>
        <p:spPr>
          <a:xfrm flipH="1">
            <a:off x="2411186" y="1387929"/>
            <a:ext cx="2302328" cy="904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6DB5FE9-6005-9387-8DAF-2CF03D7C8782}"/>
              </a:ext>
            </a:extLst>
          </p:cNvPr>
          <p:cNvCxnSpPr>
            <a:cxnSpLocks/>
            <a:stCxn id="5" idx="3"/>
            <a:endCxn id="20" idx="0"/>
          </p:cNvCxnSpPr>
          <p:nvPr/>
        </p:nvCxnSpPr>
        <p:spPr>
          <a:xfrm>
            <a:off x="6574971" y="1387929"/>
            <a:ext cx="2275115" cy="9111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B6DB6116-B8F7-F769-43D0-361084E27C50}"/>
              </a:ext>
            </a:extLst>
          </p:cNvPr>
          <p:cNvSpPr/>
          <p:nvPr/>
        </p:nvSpPr>
        <p:spPr>
          <a:xfrm>
            <a:off x="1480457" y="2292462"/>
            <a:ext cx="1861457" cy="816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err="1"/>
              <a:t>Random</a:t>
            </a:r>
            <a:r>
              <a:rPr lang="es-EC" dirty="0"/>
              <a:t> Forest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DE0BCCBE-CB7E-A7E7-D75A-6298934B4A72}"/>
              </a:ext>
            </a:extLst>
          </p:cNvPr>
          <p:cNvSpPr/>
          <p:nvPr/>
        </p:nvSpPr>
        <p:spPr>
          <a:xfrm>
            <a:off x="7919357" y="2299098"/>
            <a:ext cx="1861457" cy="816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err="1"/>
              <a:t>CatBoost</a:t>
            </a:r>
            <a:endParaRPr lang="es-EC" dirty="0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3F86B9BD-B86B-28A8-2317-2B66DD348034}"/>
              </a:ext>
            </a:extLst>
          </p:cNvPr>
          <p:cNvSpPr/>
          <p:nvPr/>
        </p:nvSpPr>
        <p:spPr>
          <a:xfrm>
            <a:off x="3053442" y="3618481"/>
            <a:ext cx="5181600" cy="816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Predicción de cada modelo entregado como características nuevas para el meta clasificador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C12E7179-544F-EC0B-6DED-C8EFAABFEA0E}"/>
              </a:ext>
            </a:extLst>
          </p:cNvPr>
          <p:cNvCxnSpPr>
            <a:cxnSpLocks/>
            <a:stCxn id="18" idx="2"/>
            <a:endCxn id="38" idx="0"/>
          </p:cNvCxnSpPr>
          <p:nvPr/>
        </p:nvCxnSpPr>
        <p:spPr>
          <a:xfrm>
            <a:off x="2411186" y="3108891"/>
            <a:ext cx="3233056" cy="5095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E41BA898-3036-38B8-1F53-FF1E1332B372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>
          <a:xfrm flipH="1">
            <a:off x="5644242" y="3115527"/>
            <a:ext cx="3205844" cy="502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5915D966-B91C-BE01-33F6-631821D287EF}"/>
              </a:ext>
            </a:extLst>
          </p:cNvPr>
          <p:cNvSpPr/>
          <p:nvPr/>
        </p:nvSpPr>
        <p:spPr>
          <a:xfrm>
            <a:off x="3053442" y="5663295"/>
            <a:ext cx="5181600" cy="4973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Predicción final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8813FA39-C693-3724-4344-4D4134E9B5DF}"/>
              </a:ext>
            </a:extLst>
          </p:cNvPr>
          <p:cNvSpPr/>
          <p:nvPr/>
        </p:nvSpPr>
        <p:spPr>
          <a:xfrm>
            <a:off x="3053442" y="4820502"/>
            <a:ext cx="51816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Regresión Logística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893A23AF-1116-A79E-A20F-A26261F71158}"/>
              </a:ext>
            </a:extLst>
          </p:cNvPr>
          <p:cNvCxnSpPr>
            <a:cxnSpLocks/>
            <a:stCxn id="38" idx="2"/>
            <a:endCxn id="58" idx="0"/>
          </p:cNvCxnSpPr>
          <p:nvPr/>
        </p:nvCxnSpPr>
        <p:spPr>
          <a:xfrm>
            <a:off x="5644242" y="4434910"/>
            <a:ext cx="0" cy="385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C0935BD0-F7F5-045B-71CF-FE4F78A8F935}"/>
              </a:ext>
            </a:extLst>
          </p:cNvPr>
          <p:cNvCxnSpPr>
            <a:cxnSpLocks/>
            <a:stCxn id="58" idx="2"/>
            <a:endCxn id="57" idx="0"/>
          </p:cNvCxnSpPr>
          <p:nvPr/>
        </p:nvCxnSpPr>
        <p:spPr>
          <a:xfrm>
            <a:off x="5644242" y="5277702"/>
            <a:ext cx="0" cy="385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370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1357C-7087-CAA7-02D8-AE46888B5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E1793-05FD-57B1-43C1-AFC78502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2" y="239488"/>
            <a:ext cx="10711543" cy="555170"/>
          </a:xfrm>
        </p:spPr>
        <p:txBody>
          <a:bodyPr>
            <a:normAutofit fontScale="90000"/>
          </a:bodyPr>
          <a:lstStyle/>
          <a:p>
            <a:pPr algn="ctr"/>
            <a:r>
              <a:rPr lang="es-EC" dirty="0"/>
              <a:t>Ensamble del Clasificador por Voto (</a:t>
            </a:r>
            <a:r>
              <a:rPr lang="es-EC" dirty="0" err="1"/>
              <a:t>hard</a:t>
            </a:r>
            <a:r>
              <a:rPr lang="es-EC" dirty="0"/>
              <a:t>/</a:t>
            </a:r>
            <a:r>
              <a:rPr lang="es-EC" dirty="0" err="1"/>
              <a:t>soft</a:t>
            </a:r>
            <a:r>
              <a:rPr lang="es-EC" dirty="0"/>
              <a:t>)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F997844-F476-0892-C70A-FBFCCC2FE901}"/>
              </a:ext>
            </a:extLst>
          </p:cNvPr>
          <p:cNvSpPr/>
          <p:nvPr/>
        </p:nvSpPr>
        <p:spPr>
          <a:xfrm>
            <a:off x="4713514" y="979714"/>
            <a:ext cx="1861457" cy="816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Conjunto de entrenamiento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E8CB16A-F257-1081-256C-E4A547EFD823}"/>
              </a:ext>
            </a:extLst>
          </p:cNvPr>
          <p:cNvSpPr/>
          <p:nvPr/>
        </p:nvSpPr>
        <p:spPr>
          <a:xfrm>
            <a:off x="1480457" y="2208949"/>
            <a:ext cx="1861457" cy="816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err="1"/>
              <a:t>Random</a:t>
            </a:r>
            <a:r>
              <a:rPr lang="es-EC" dirty="0"/>
              <a:t> Forest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E699A72-ED4E-396D-D702-458DFC1FBD26}"/>
              </a:ext>
            </a:extLst>
          </p:cNvPr>
          <p:cNvSpPr/>
          <p:nvPr/>
        </p:nvSpPr>
        <p:spPr>
          <a:xfrm>
            <a:off x="4713514" y="2208949"/>
            <a:ext cx="1861457" cy="816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err="1"/>
              <a:t>CatBoost</a:t>
            </a:r>
            <a:endParaRPr lang="es-EC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96E85CA-777A-57A8-F88F-85822F8F071F}"/>
              </a:ext>
            </a:extLst>
          </p:cNvPr>
          <p:cNvSpPr/>
          <p:nvPr/>
        </p:nvSpPr>
        <p:spPr>
          <a:xfrm>
            <a:off x="8392885" y="2208948"/>
            <a:ext cx="1861457" cy="816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Regresión Logística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BC70058-4077-8881-3B62-CA88F9300671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flipH="1">
            <a:off x="2411186" y="1387929"/>
            <a:ext cx="2302328" cy="821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3C14E20-7ABF-A441-B23C-BFAE8070E0E1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6574971" y="1387929"/>
            <a:ext cx="2748643" cy="821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B77F565-9C75-F05D-3980-AD34A76EFCC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644243" y="1796143"/>
            <a:ext cx="0" cy="412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00F6BDF6-AFBA-C792-CE62-CF5407AD8F22}"/>
              </a:ext>
            </a:extLst>
          </p:cNvPr>
          <p:cNvSpPr/>
          <p:nvPr/>
        </p:nvSpPr>
        <p:spPr>
          <a:xfrm>
            <a:off x="3053443" y="3929744"/>
            <a:ext cx="51816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Predicción de cada modelo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43BD82A1-175A-ACC1-F18A-4E2A3F4533FB}"/>
              </a:ext>
            </a:extLst>
          </p:cNvPr>
          <p:cNvCxnSpPr>
            <a:cxnSpLocks/>
            <a:stCxn id="6" idx="2"/>
            <a:endCxn id="38" idx="0"/>
          </p:cNvCxnSpPr>
          <p:nvPr/>
        </p:nvCxnSpPr>
        <p:spPr>
          <a:xfrm>
            <a:off x="2411186" y="3025378"/>
            <a:ext cx="3233057" cy="904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9ADFC8F0-9824-29C4-F96E-322CBF443025}"/>
              </a:ext>
            </a:extLst>
          </p:cNvPr>
          <p:cNvCxnSpPr>
            <a:cxnSpLocks/>
            <a:stCxn id="7" idx="2"/>
            <a:endCxn id="38" idx="0"/>
          </p:cNvCxnSpPr>
          <p:nvPr/>
        </p:nvCxnSpPr>
        <p:spPr>
          <a:xfrm>
            <a:off x="5644243" y="3025378"/>
            <a:ext cx="0" cy="904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CE542531-3CEA-7EE6-DEBE-322A627CE9C9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 flipH="1">
            <a:off x="5644243" y="3025377"/>
            <a:ext cx="3679371" cy="904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FE6D0A22-761E-09E2-F3DD-38CE22C57557}"/>
              </a:ext>
            </a:extLst>
          </p:cNvPr>
          <p:cNvSpPr/>
          <p:nvPr/>
        </p:nvSpPr>
        <p:spPr>
          <a:xfrm>
            <a:off x="3053443" y="5256100"/>
            <a:ext cx="5181600" cy="4973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Predicción final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48305B3E-DA3C-8260-2104-E7040F8AB6AB}"/>
              </a:ext>
            </a:extLst>
          </p:cNvPr>
          <p:cNvSpPr/>
          <p:nvPr/>
        </p:nvSpPr>
        <p:spPr>
          <a:xfrm>
            <a:off x="3053443" y="4625064"/>
            <a:ext cx="51816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Voto </a:t>
            </a:r>
            <a:r>
              <a:rPr lang="es-EC" dirty="0" err="1"/>
              <a:t>hard</a:t>
            </a:r>
            <a:r>
              <a:rPr lang="es-EC" dirty="0"/>
              <a:t>/</a:t>
            </a:r>
            <a:r>
              <a:rPr lang="es-EC" dirty="0" err="1"/>
              <a:t>soft</a:t>
            </a:r>
            <a:endParaRPr lang="es-EC" dirty="0"/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0E606D3B-D7B9-2DDF-939F-E36D3C320C98}"/>
              </a:ext>
            </a:extLst>
          </p:cNvPr>
          <p:cNvCxnSpPr>
            <a:stCxn id="38" idx="2"/>
            <a:endCxn id="58" idx="0"/>
          </p:cNvCxnSpPr>
          <p:nvPr/>
        </p:nvCxnSpPr>
        <p:spPr>
          <a:xfrm>
            <a:off x="5644243" y="4386944"/>
            <a:ext cx="0" cy="238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E8A033BF-6BD7-6E8F-2848-AD084D58E700}"/>
              </a:ext>
            </a:extLst>
          </p:cNvPr>
          <p:cNvCxnSpPr>
            <a:cxnSpLocks/>
            <a:stCxn id="58" idx="2"/>
            <a:endCxn id="57" idx="0"/>
          </p:cNvCxnSpPr>
          <p:nvPr/>
        </p:nvCxnSpPr>
        <p:spPr>
          <a:xfrm>
            <a:off x="5644243" y="5082264"/>
            <a:ext cx="0" cy="173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864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2DBC1-D813-C37B-AF57-37245285D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03284" cy="813680"/>
          </a:xfrm>
        </p:spPr>
        <p:txBody>
          <a:bodyPr/>
          <a:lstStyle/>
          <a:p>
            <a:r>
              <a:rPr lang="es-EC" dirty="0"/>
              <a:t>Regresión Logística</a:t>
            </a:r>
          </a:p>
        </p:txBody>
      </p:sp>
      <p:pic>
        <p:nvPicPr>
          <p:cNvPr id="1026" name="Picture 2" descr="Redes Neuronales">
            <a:extLst>
              <a:ext uri="{FF2B5EF4-FFF2-40B4-BE49-F238E27FC236}">
                <a16:creationId xmlns:a16="http://schemas.microsoft.com/office/drawing/2014/main" id="{0A8112B8-4F56-3A75-BD85-92DF9C305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43882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 Loss vs. Mean Squared Error: Choosing the Right Metric">
            <a:extLst>
              <a:ext uri="{FF2B5EF4-FFF2-40B4-BE49-F238E27FC236}">
                <a16:creationId xmlns:a16="http://schemas.microsoft.com/office/drawing/2014/main" id="{E4A19E62-8529-1CFC-17FA-30415428F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78955"/>
            <a:ext cx="4495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sha.AI | Log Loss Function Explained by Experts">
            <a:extLst>
              <a:ext uri="{FF2B5EF4-FFF2-40B4-BE49-F238E27FC236}">
                <a16:creationId xmlns:a16="http://schemas.microsoft.com/office/drawing/2014/main" id="{36858FF3-0B6D-2793-4C0D-F7DE41271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1043695"/>
            <a:ext cx="455295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340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CF8F8C9-E04F-2F6F-7D3A-95B223630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67" y="1469572"/>
            <a:ext cx="8553348" cy="5128532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E9660F64-9A25-DA49-CACA-DEBFCD8AB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567" y="408668"/>
            <a:ext cx="7195457" cy="788761"/>
          </a:xfrm>
        </p:spPr>
        <p:txBody>
          <a:bodyPr>
            <a:normAutofit fontScale="90000"/>
          </a:bodyPr>
          <a:lstStyle/>
          <a:p>
            <a:pPr algn="ctr"/>
            <a:r>
              <a:rPr lang="es-EC" dirty="0"/>
              <a:t>Rendimiento de modelos de ensamble y clasificador simple</a:t>
            </a:r>
          </a:p>
        </p:txBody>
      </p:sp>
    </p:spTree>
    <p:extLst>
      <p:ext uri="{BB962C8B-B14F-4D97-AF65-F5344CB8AC3E}">
        <p14:creationId xmlns:p14="http://schemas.microsoft.com/office/powerpoint/2010/main" val="2868451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D8E6782-8045-3099-AE02-DC719328C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09" y="1169050"/>
            <a:ext cx="2906060" cy="260829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2540FB0-9C47-C7DC-F6E2-057932DE7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750" y="1169051"/>
            <a:ext cx="2922498" cy="260829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2D01C05-49A5-9185-FB19-A5AECAB20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730" y="1172746"/>
            <a:ext cx="2922498" cy="262003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F2618A7-B60C-0DD5-7A31-B7159E00B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209" y="4166373"/>
            <a:ext cx="2906059" cy="259442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A240EC8-5445-5E16-20E7-DC4AF28315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4752" y="4183279"/>
            <a:ext cx="2922496" cy="264815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A8BFED3-7802-9BBA-BB38-870982E26E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6255" y="4183278"/>
            <a:ext cx="2930523" cy="2648155"/>
          </a:xfrm>
          <a:prstGeom prst="rect">
            <a:avLst/>
          </a:prstGeom>
        </p:spPr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AA9F4C23-0CB5-833C-5ADE-526F1B6D4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268" y="305517"/>
            <a:ext cx="4833257" cy="669018"/>
          </a:xfrm>
        </p:spPr>
        <p:txBody>
          <a:bodyPr>
            <a:normAutofit fontScale="90000"/>
          </a:bodyPr>
          <a:lstStyle/>
          <a:p>
            <a:r>
              <a:rPr lang="es-EC" dirty="0"/>
              <a:t>Matrices de confusión</a:t>
            </a:r>
          </a:p>
        </p:txBody>
      </p:sp>
    </p:spTree>
    <p:extLst>
      <p:ext uri="{BB962C8B-B14F-4D97-AF65-F5344CB8AC3E}">
        <p14:creationId xmlns:p14="http://schemas.microsoft.com/office/powerpoint/2010/main" val="69967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9BBFD-EDD6-911E-ABAB-779D3341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Telco</a:t>
            </a:r>
            <a:r>
              <a:rPr lang="es-EC" dirty="0"/>
              <a:t> </a:t>
            </a:r>
            <a:r>
              <a:rPr lang="es-EC" dirty="0" err="1"/>
              <a:t>Customer</a:t>
            </a:r>
            <a:r>
              <a:rPr lang="es-EC" dirty="0"/>
              <a:t> </a:t>
            </a:r>
            <a:r>
              <a:rPr lang="es-EC" dirty="0" err="1"/>
              <a:t>Churn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C88F0A-E545-A91A-3084-5A0C69312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C" dirty="0" err="1"/>
              <a:t>Dataset</a:t>
            </a:r>
            <a:r>
              <a:rPr lang="es-EC" dirty="0"/>
              <a:t> de muestra proporcionado por IBM.</a:t>
            </a:r>
          </a:p>
          <a:p>
            <a:r>
              <a:rPr lang="es-EC" dirty="0"/>
              <a:t>Cada fila representa un cliente y cada columna contiene atributos relacionados con sus servicios y perfil.</a:t>
            </a:r>
          </a:p>
          <a:p>
            <a:pPr lvl="1"/>
            <a:r>
              <a:rPr lang="es-EC" dirty="0"/>
              <a:t>Servicios: Internet, telefonía, líneas múltiples, seguridad, respaldo, </a:t>
            </a:r>
            <a:r>
              <a:rPr lang="es-EC" dirty="0" err="1"/>
              <a:t>streaming</a:t>
            </a:r>
            <a:r>
              <a:rPr lang="es-EC" dirty="0"/>
              <a:t>, soporte técnico.</a:t>
            </a:r>
          </a:p>
          <a:p>
            <a:pPr lvl="1"/>
            <a:r>
              <a:rPr lang="es-EC" dirty="0"/>
              <a:t>Cuenta: Tiempo como cliente, tipo de contrato, método de pago, facturación, cargos mensuales y totales.</a:t>
            </a:r>
          </a:p>
          <a:p>
            <a:pPr lvl="1"/>
            <a:r>
              <a:rPr lang="es-EC" dirty="0"/>
              <a:t>Demográficos: Género, adulto mayor, pareja, dependientes.</a:t>
            </a:r>
          </a:p>
          <a:p>
            <a:r>
              <a:rPr lang="es-EC" dirty="0"/>
              <a:t>Variable objetivo: </a:t>
            </a:r>
            <a:r>
              <a:rPr lang="es-EC" dirty="0" err="1"/>
              <a:t>Churn</a:t>
            </a:r>
            <a:r>
              <a:rPr lang="es-EC" dirty="0"/>
              <a:t> (Sí / No).</a:t>
            </a:r>
          </a:p>
          <a:p>
            <a:r>
              <a:rPr lang="es-EC" dirty="0"/>
              <a:t>Total de columnas: 21</a:t>
            </a:r>
          </a:p>
          <a:p>
            <a:r>
              <a:rPr lang="es-EC" dirty="0"/>
              <a:t>Total de observaciones: 7043</a:t>
            </a:r>
          </a:p>
        </p:txBody>
      </p:sp>
    </p:spTree>
    <p:extLst>
      <p:ext uri="{BB962C8B-B14F-4D97-AF65-F5344CB8AC3E}">
        <p14:creationId xmlns:p14="http://schemas.microsoft.com/office/powerpoint/2010/main" val="612345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BA6BF-5634-AC39-7142-D85B892D0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761"/>
          </a:xfrm>
        </p:spPr>
        <p:txBody>
          <a:bodyPr/>
          <a:lstStyle/>
          <a:p>
            <a:r>
              <a:rPr lang="es-EC" dirty="0"/>
              <a:t>Balanceo de clases (SMOTE)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8C5ABA-F009-4958-98EE-E353A0BDB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3885"/>
            <a:ext cx="10515600" cy="5338989"/>
          </a:xfrm>
        </p:spPr>
        <p:txBody>
          <a:bodyPr/>
          <a:lstStyle/>
          <a:p>
            <a:pPr marL="0" indent="0">
              <a:buNone/>
            </a:pPr>
            <a:r>
              <a:rPr lang="es-EC" dirty="0"/>
              <a:t>SMOTE es una técnica de </a:t>
            </a:r>
            <a:r>
              <a:rPr lang="es-EC" b="1" dirty="0" err="1"/>
              <a:t>oversampling</a:t>
            </a:r>
            <a:r>
              <a:rPr lang="es-EC" b="1" dirty="0"/>
              <a:t> </a:t>
            </a:r>
            <a:r>
              <a:rPr lang="es-EC" dirty="0"/>
              <a:t>que permite balancear clases desbalanceadas, generando nuevas instancias sintéticas de la clase minoritaria (</a:t>
            </a:r>
            <a:r>
              <a:rPr lang="es-EC" dirty="0" err="1"/>
              <a:t>Churn</a:t>
            </a:r>
            <a:r>
              <a:rPr lang="es-EC" dirty="0"/>
              <a:t>=Yes), en lugar de simplemente duplicar datos existentes. </a:t>
            </a:r>
          </a:p>
          <a:p>
            <a:pPr marL="0" indent="0">
              <a:buNone/>
            </a:pPr>
            <a:r>
              <a:rPr lang="es-EC" b="1" dirty="0"/>
              <a:t>Implementación:</a:t>
            </a:r>
          </a:p>
          <a:p>
            <a:pPr marL="0" indent="0">
              <a:buNone/>
            </a:pPr>
            <a:r>
              <a:rPr lang="es-EC" dirty="0"/>
              <a:t>Se aplicó solo al conjunto de entrenamiento (evitando el </a:t>
            </a:r>
            <a:r>
              <a:rPr lang="es-EC" dirty="0" err="1"/>
              <a:t>dataleak</a:t>
            </a:r>
            <a:r>
              <a:rPr lang="es-EC" dirty="0"/>
              <a:t>), obteniendo la misma cantidad de ambas etiquetas de </a:t>
            </a:r>
            <a:r>
              <a:rPr lang="es-EC" dirty="0" err="1"/>
              <a:t>Churn</a:t>
            </a:r>
            <a:r>
              <a:rPr lang="es-EC" dirty="0"/>
              <a:t>.</a:t>
            </a:r>
          </a:p>
          <a:p>
            <a:pPr marL="0" indent="0">
              <a:buNone/>
            </a:pPr>
            <a:r>
              <a:rPr lang="es-EC" b="1" dirty="0"/>
              <a:t>Impacto:</a:t>
            </a:r>
          </a:p>
          <a:p>
            <a:pPr marL="0" indent="0">
              <a:buNone/>
            </a:pPr>
            <a:r>
              <a:rPr lang="es-EC" dirty="0"/>
              <a:t>El modelo ahora tiene datos sintéticos, pero con clases balanceadas. La única métrica que mejoró ligeramente fue el f1-score</a:t>
            </a:r>
          </a:p>
        </p:txBody>
      </p:sp>
    </p:spTree>
    <p:extLst>
      <p:ext uri="{BB962C8B-B14F-4D97-AF65-F5344CB8AC3E}">
        <p14:creationId xmlns:p14="http://schemas.microsoft.com/office/powerpoint/2010/main" val="1093545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1E4FED8-959A-501F-C102-1A42B0342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9600"/>
            <a:ext cx="4299857" cy="23596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414DC47-BFDB-B84F-A7ED-4D0FB5992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772" y="1290200"/>
            <a:ext cx="7979228" cy="4764924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8AD4295E-9EE0-B114-88EA-CFEA5EFC6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228" y="365125"/>
            <a:ext cx="6901543" cy="658551"/>
          </a:xfrm>
        </p:spPr>
        <p:txBody>
          <a:bodyPr>
            <a:normAutofit fontScale="90000"/>
          </a:bodyPr>
          <a:lstStyle/>
          <a:p>
            <a:pPr algn="ctr"/>
            <a:r>
              <a:rPr lang="es-EC" dirty="0"/>
              <a:t>Rendimiento con SMOTE</a:t>
            </a:r>
          </a:p>
        </p:txBody>
      </p:sp>
    </p:spTree>
    <p:extLst>
      <p:ext uri="{BB962C8B-B14F-4D97-AF65-F5344CB8AC3E}">
        <p14:creationId xmlns:p14="http://schemas.microsoft.com/office/powerpoint/2010/main" val="2748424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61992-0C06-B2F9-C2D6-686DD9632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114" y="354240"/>
            <a:ext cx="8403771" cy="571046"/>
          </a:xfrm>
        </p:spPr>
        <p:txBody>
          <a:bodyPr>
            <a:normAutofit fontScale="90000"/>
          </a:bodyPr>
          <a:lstStyle/>
          <a:p>
            <a:pPr algn="ctr"/>
            <a:r>
              <a:rPr lang="es-EC" dirty="0"/>
              <a:t>Importancia de características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72C042-08B1-0B0C-E6F9-5B84D34D6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11" y="1037776"/>
            <a:ext cx="7286332" cy="582022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92D6F56-33F3-844C-06BC-C08B974AF676}"/>
              </a:ext>
            </a:extLst>
          </p:cNvPr>
          <p:cNvSpPr txBox="1"/>
          <p:nvPr/>
        </p:nvSpPr>
        <p:spPr>
          <a:xfrm>
            <a:off x="7358744" y="1270232"/>
            <a:ext cx="44740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1. </a:t>
            </a:r>
            <a:r>
              <a:rPr lang="es-EC" b="1" dirty="0" err="1"/>
              <a:t>TotalCharges</a:t>
            </a:r>
            <a:r>
              <a:rPr lang="es-EC" b="1" dirty="0"/>
              <a:t>:</a:t>
            </a:r>
            <a:r>
              <a:rPr lang="es-EC" dirty="0"/>
              <a:t> Es un fuerte indicador de la duración y valor del cliente.  </a:t>
            </a:r>
          </a:p>
          <a:p>
            <a:r>
              <a:rPr lang="es-EC" dirty="0"/>
              <a:t>2. </a:t>
            </a:r>
            <a:r>
              <a:rPr lang="es-EC" b="1" dirty="0" err="1"/>
              <a:t>tenure</a:t>
            </a:r>
            <a:r>
              <a:rPr lang="es-EC" b="1" dirty="0"/>
              <a:t>:</a:t>
            </a:r>
            <a:r>
              <a:rPr lang="es-EC" dirty="0"/>
              <a:t> Los clientes con menor </a:t>
            </a:r>
            <a:r>
              <a:rPr lang="es-EC" dirty="0" err="1"/>
              <a:t>tenure</a:t>
            </a:r>
            <a:r>
              <a:rPr lang="es-EC" dirty="0"/>
              <a:t> tienen mayor probabilidad de abandonar el servicio.  </a:t>
            </a:r>
          </a:p>
          <a:p>
            <a:r>
              <a:rPr lang="es-EC" dirty="0"/>
              <a:t>3. </a:t>
            </a:r>
            <a:r>
              <a:rPr lang="es-EC" b="1" dirty="0" err="1"/>
              <a:t>MonthlyCharges</a:t>
            </a:r>
            <a:r>
              <a:rPr lang="es-EC" b="1" dirty="0"/>
              <a:t>:</a:t>
            </a:r>
            <a:r>
              <a:rPr lang="es-EC" dirty="0"/>
              <a:t> Se relaciona con la percepción de valor o costo del servicio.  </a:t>
            </a:r>
          </a:p>
          <a:p>
            <a:r>
              <a:rPr lang="es-EC" dirty="0"/>
              <a:t>4. </a:t>
            </a:r>
            <a:r>
              <a:rPr lang="es-EC" b="1" dirty="0" err="1"/>
              <a:t>Contract_Month-to-month</a:t>
            </a:r>
            <a:r>
              <a:rPr lang="es-EC" b="1" dirty="0"/>
              <a:t>:</a:t>
            </a:r>
            <a:r>
              <a:rPr lang="es-EC" dirty="0"/>
              <a:t> Esta modalidad suele tener mayor abandono, ya que no implica compromiso a largo plazo.  </a:t>
            </a:r>
          </a:p>
          <a:p>
            <a:r>
              <a:rPr lang="es-EC" dirty="0"/>
              <a:t>5. </a:t>
            </a:r>
            <a:r>
              <a:rPr lang="es-EC" b="1" dirty="0" err="1"/>
              <a:t>OnlineSecurity_No</a:t>
            </a:r>
            <a:r>
              <a:rPr lang="es-EC" b="1" dirty="0"/>
              <a:t>:</a:t>
            </a:r>
            <a:r>
              <a:rPr lang="es-EC" dirty="0"/>
              <a:t> La falta de servicios de valor agregado puede aumentar la insatisfacción.</a:t>
            </a:r>
          </a:p>
          <a:p>
            <a:br>
              <a:rPr lang="es-EC" dirty="0"/>
            </a:br>
            <a:r>
              <a:rPr lang="es-EC" dirty="0"/>
              <a:t>Estas variables no solo presentan </a:t>
            </a:r>
            <a:r>
              <a:rPr lang="es-EC" b="1" dirty="0"/>
              <a:t>los puntajes de importancia más altos</a:t>
            </a:r>
            <a:r>
              <a:rPr lang="es-EC" dirty="0"/>
              <a:t>, sino que además tienen un </a:t>
            </a:r>
            <a:r>
              <a:rPr lang="es-EC" b="1" dirty="0"/>
              <a:t>claro significado interpretativo</a:t>
            </a:r>
            <a:r>
              <a:rPr lang="es-EC" dirty="0"/>
              <a:t> en el contexto del problema de abandono.</a:t>
            </a:r>
          </a:p>
          <a:p>
            <a:endParaRPr lang="es-EC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78869DD-21C0-A451-FA6A-893EBB4D56D9}"/>
              </a:ext>
            </a:extLst>
          </p:cNvPr>
          <p:cNvSpPr/>
          <p:nvPr/>
        </p:nvSpPr>
        <p:spPr>
          <a:xfrm>
            <a:off x="3494313" y="1774371"/>
            <a:ext cx="283029" cy="34834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82841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FD9DF0E-8190-ECAC-8E7F-2AF634492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09" y="1611085"/>
            <a:ext cx="7002762" cy="4855029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86D29E8E-E6A7-5E4E-14F9-47805599E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47" y="544286"/>
            <a:ext cx="6183086" cy="734332"/>
          </a:xfrm>
        </p:spPr>
        <p:txBody>
          <a:bodyPr>
            <a:noAutofit/>
          </a:bodyPr>
          <a:lstStyle/>
          <a:p>
            <a:pPr algn="ctr"/>
            <a:r>
              <a:rPr lang="es-EC" sz="3600" dirty="0"/>
              <a:t>Rendimiento del modelo con características más importantes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ACEE712-6744-A62A-CBB4-C192041ED6B4}"/>
              </a:ext>
            </a:extLst>
          </p:cNvPr>
          <p:cNvSpPr txBox="1"/>
          <p:nvPr/>
        </p:nvSpPr>
        <p:spPr>
          <a:xfrm>
            <a:off x="7329333" y="1278618"/>
            <a:ext cx="3897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200" b="1" dirty="0"/>
              <a:t>Ajuste de </a:t>
            </a:r>
            <a:r>
              <a:rPr lang="es-EC" sz="3200" b="1" dirty="0" err="1"/>
              <a:t>hiperparámetros</a:t>
            </a:r>
            <a:r>
              <a:rPr lang="es-EC" sz="3200" b="1" dirty="0"/>
              <a:t> con </a:t>
            </a:r>
            <a:r>
              <a:rPr lang="es-EC" sz="3200" b="1" dirty="0" err="1"/>
              <a:t>Hyperband</a:t>
            </a:r>
            <a:endParaRPr lang="es-EC" sz="32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3B96046-CEBB-ABC0-1E89-CBDE0EF0D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730" y="2951270"/>
            <a:ext cx="4404292" cy="217465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10060A5-C0DA-A405-897A-FBF2D0245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314" y="5407576"/>
            <a:ext cx="4832506" cy="3436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E788390-7598-58A4-FFD0-77D33CC2F5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314" y="5834013"/>
            <a:ext cx="542770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29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1CF19-2364-C0A7-3C56-74128CB3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Rendimiento del modelo con reducción de dimensionalidad (PCA)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B0BA72E-90AA-76FE-AC43-FF8468642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992793" cy="480218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CC975B0-CE20-56E3-E829-E0E4592CC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450" y="4719575"/>
            <a:ext cx="4963218" cy="44773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9E2F383-820F-B48D-7C93-994E5621D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450" y="3960240"/>
            <a:ext cx="2553056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75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29EF501-AF1F-3154-CA12-39BBF6FA3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18" y="1568141"/>
            <a:ext cx="9705860" cy="340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25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C730C-0F96-8B59-4B2F-0EA5D48AA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1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C" sz="4000" dirty="0"/>
              <a:t>Rendimiento del modelo con reducción de dimensionalidad (PCA y t-SNE)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0122C1-B42F-9DBA-A046-C18ED42B6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1472974"/>
            <a:ext cx="9353550" cy="538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19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4574D-C752-30F6-B61E-CFA8B1A7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477"/>
          </a:xfrm>
        </p:spPr>
        <p:txBody>
          <a:bodyPr>
            <a:normAutofit fontScale="90000"/>
          </a:bodyPr>
          <a:lstStyle/>
          <a:p>
            <a:pPr algn="ctr"/>
            <a:r>
              <a:rPr lang="es-EC" b="1" dirty="0"/>
              <a:t>Modelo final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F3E8EA-B8A9-257F-AA14-60B971670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075" y="4532946"/>
            <a:ext cx="5553850" cy="93358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E86382E-6198-A39F-B598-04D7CD00BA24}"/>
              </a:ext>
            </a:extLst>
          </p:cNvPr>
          <p:cNvSpPr txBox="1"/>
          <p:nvPr/>
        </p:nvSpPr>
        <p:spPr>
          <a:xfrm>
            <a:off x="3319075" y="3690651"/>
            <a:ext cx="555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200" b="1" dirty="0" err="1"/>
              <a:t>MétricasFinales</a:t>
            </a:r>
            <a:endParaRPr lang="es-EC" b="1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6B975C47-FDCF-2B24-6B2B-778CAD0C5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505343"/>
              </p:ext>
            </p:extLst>
          </p:nvPr>
        </p:nvGraphicFramePr>
        <p:xfrm>
          <a:off x="4064000" y="1304121"/>
          <a:ext cx="4064000" cy="2129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171512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430749"/>
                    </a:ext>
                  </a:extLst>
                </a:gridCol>
              </a:tblGrid>
              <a:tr h="2129010">
                <a:tc>
                  <a:txBody>
                    <a:bodyPr/>
                    <a:lstStyle/>
                    <a:p>
                      <a:endParaRPr lang="es-EC" dirty="0"/>
                    </a:p>
                    <a:p>
                      <a:endParaRPr lang="es-EC" dirty="0"/>
                    </a:p>
                    <a:p>
                      <a:endParaRPr lang="es-EC" dirty="0"/>
                    </a:p>
                    <a:p>
                      <a:pPr algn="ctr"/>
                      <a:r>
                        <a:rPr lang="es-EC" dirty="0"/>
                        <a:t>Regresión Logística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EC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EC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C" dirty="0" err="1"/>
                        <a:t>max_iter</a:t>
                      </a:r>
                      <a:r>
                        <a:rPr lang="es-EC" dirty="0"/>
                        <a:t>: 1000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C" dirty="0"/>
                        <a:t>C = 100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C" dirty="0" err="1"/>
                        <a:t>penalty</a:t>
                      </a:r>
                      <a:r>
                        <a:rPr lang="es-EC" dirty="0"/>
                        <a:t> = l2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C" dirty="0" err="1"/>
                        <a:t>Solver</a:t>
                      </a:r>
                      <a:r>
                        <a:rPr lang="es-EC" dirty="0"/>
                        <a:t> = saga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1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116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DDD78-3719-DD3D-5DAD-5BB39A25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66811"/>
            <a:ext cx="10515600" cy="1325563"/>
          </a:xfrm>
        </p:spPr>
        <p:txBody>
          <a:bodyPr/>
          <a:lstStyle/>
          <a:p>
            <a:pPr algn="ctr"/>
            <a:r>
              <a:rPr lang="es-EC" dirty="0"/>
              <a:t>GRACIAS POR SU ATENCIÓN </a:t>
            </a:r>
          </a:p>
        </p:txBody>
      </p:sp>
      <p:sp>
        <p:nvSpPr>
          <p:cNvPr id="3" name="Cara sonriente 2">
            <a:extLst>
              <a:ext uri="{FF2B5EF4-FFF2-40B4-BE49-F238E27FC236}">
                <a16:creationId xmlns:a16="http://schemas.microsoft.com/office/drawing/2014/main" id="{A6B9A1FF-F3C7-E1FD-4F4D-8E1F2A479464}"/>
              </a:ext>
            </a:extLst>
          </p:cNvPr>
          <p:cNvSpPr/>
          <p:nvPr/>
        </p:nvSpPr>
        <p:spPr>
          <a:xfrm>
            <a:off x="5065922" y="3356607"/>
            <a:ext cx="2060155" cy="1850834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2998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42796-9D09-13F1-475F-94494C95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Planteamiento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29AC1D-8B91-334A-0CDD-DF7312FB5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/>
              <a:t>La empresa enfrenta el desafío de que una parte considerable de sus clientes abandona el servicio, lo que afecta directamente sus ingresos y estabilidad operativa.  </a:t>
            </a:r>
          </a:p>
          <a:p>
            <a:r>
              <a:rPr lang="es-EC" dirty="0"/>
              <a:t>Aunque se dispone de información detallada sobre cada cliente, incluyendo sus servicios contratados, tipo de contrato, cargos y características demográficas, no existe un sistema automatizado que permita identificar con anticipación quiénes están en riesgo de abandonar.</a:t>
            </a:r>
          </a:p>
        </p:txBody>
      </p:sp>
    </p:spTree>
    <p:extLst>
      <p:ext uri="{BB962C8B-B14F-4D97-AF65-F5344CB8AC3E}">
        <p14:creationId xmlns:p14="http://schemas.microsoft.com/office/powerpoint/2010/main" val="398940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FEB5E-2EA0-4B88-DCA8-5A3B4C903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86" y="1858283"/>
            <a:ext cx="11582400" cy="2615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sz="3600" b="1" dirty="0"/>
              <a:t>Objetivo del proyecto</a:t>
            </a:r>
          </a:p>
          <a:p>
            <a:pPr marL="0" indent="0">
              <a:buNone/>
            </a:pPr>
            <a:endParaRPr lang="es-EC" sz="3600" b="1" dirty="0"/>
          </a:p>
          <a:p>
            <a:pPr marL="0" indent="0">
              <a:buNone/>
            </a:pPr>
            <a:r>
              <a:rPr lang="es-EC" dirty="0"/>
              <a:t>Entrenar el mejor modelo de clasificación que permita predecir de forma precisa si un cliente abandonará el servicio.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5944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CCC13-5662-556B-C30E-EBC33F973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CED45D5-B0F4-9D9B-6A40-19EE04FB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234497"/>
            <a:ext cx="10515600" cy="538389"/>
          </a:xfrm>
        </p:spPr>
        <p:txBody>
          <a:bodyPr>
            <a:normAutofit fontScale="90000"/>
          </a:bodyPr>
          <a:lstStyle/>
          <a:p>
            <a:r>
              <a:rPr lang="es-EC"/>
              <a:t>Metodología</a:t>
            </a:r>
            <a:endParaRPr lang="es-EC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4660383-EE53-A8A6-42DE-7A1BD333E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886" y="772886"/>
            <a:ext cx="7598228" cy="579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06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17359-614D-85E7-A3E4-36F6134CE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7ACA983-973C-5812-77CE-D9CA45271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234497"/>
            <a:ext cx="10515600" cy="538389"/>
          </a:xfrm>
        </p:spPr>
        <p:txBody>
          <a:bodyPr>
            <a:normAutofit fontScale="90000"/>
          </a:bodyPr>
          <a:lstStyle/>
          <a:p>
            <a:r>
              <a:rPr lang="es-EC"/>
              <a:t>Metodología</a:t>
            </a:r>
            <a:endParaRPr lang="es-EC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BAA4BB-EC64-9028-FE99-A0FDFDA98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886" y="772886"/>
            <a:ext cx="7598228" cy="5799236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2F6D5149-8774-A1C5-612D-D14424ECB17D}"/>
              </a:ext>
            </a:extLst>
          </p:cNvPr>
          <p:cNvSpPr/>
          <p:nvPr/>
        </p:nvSpPr>
        <p:spPr>
          <a:xfrm>
            <a:off x="4506686" y="3331029"/>
            <a:ext cx="1502228" cy="1121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5A7959A-5E68-0CCB-0254-2FE8E1DFFE6A}"/>
              </a:ext>
            </a:extLst>
          </p:cNvPr>
          <p:cNvSpPr/>
          <p:nvPr/>
        </p:nvSpPr>
        <p:spPr>
          <a:xfrm>
            <a:off x="6466114" y="4778829"/>
            <a:ext cx="1262743" cy="468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7100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8E0D7-4DC5-BE1A-4DC9-5DFC5BF4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342"/>
          </a:xfrm>
        </p:spPr>
        <p:txBody>
          <a:bodyPr>
            <a:normAutofit fontScale="90000"/>
          </a:bodyPr>
          <a:lstStyle/>
          <a:p>
            <a:pPr algn="ctr"/>
            <a:r>
              <a:rPr lang="es-EC" dirty="0"/>
              <a:t>Pipelines Personalizados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DA16AA-3445-7CC7-5338-F7EB602C6616}"/>
              </a:ext>
            </a:extLst>
          </p:cNvPr>
          <p:cNvSpPr txBox="1"/>
          <p:nvPr/>
        </p:nvSpPr>
        <p:spPr>
          <a:xfrm>
            <a:off x="385590" y="1244025"/>
            <a:ext cx="4384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200" b="1" dirty="0"/>
              <a:t>Para el </a:t>
            </a:r>
            <a:r>
              <a:rPr lang="es-EC" sz="3200" b="1" dirty="0" err="1"/>
              <a:t>dataset</a:t>
            </a:r>
            <a:endParaRPr lang="es-EC" sz="32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404516A-9912-8FA3-81F2-10922ED8B486}"/>
              </a:ext>
            </a:extLst>
          </p:cNvPr>
          <p:cNvSpPr txBox="1"/>
          <p:nvPr/>
        </p:nvSpPr>
        <p:spPr>
          <a:xfrm>
            <a:off x="6087738" y="1244024"/>
            <a:ext cx="5266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200" b="1" dirty="0"/>
              <a:t>Para métricas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5FFCF5F-E285-3A3B-D743-445E4417B32F}"/>
              </a:ext>
            </a:extLst>
          </p:cNvPr>
          <p:cNvSpPr/>
          <p:nvPr/>
        </p:nvSpPr>
        <p:spPr>
          <a:xfrm>
            <a:off x="429657" y="3429000"/>
            <a:ext cx="2148290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Imputador Simple con medianas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C168BDA-393B-F99E-9C21-BCCBF3449B5C}"/>
              </a:ext>
            </a:extLst>
          </p:cNvPr>
          <p:cNvSpPr/>
          <p:nvPr/>
        </p:nvSpPr>
        <p:spPr>
          <a:xfrm>
            <a:off x="429657" y="4475201"/>
            <a:ext cx="2148290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Escalador Robusto (con medianas)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4DC5A6A-BB8D-1B9D-4ECB-1CCF235F91BA}"/>
              </a:ext>
            </a:extLst>
          </p:cNvPr>
          <p:cNvSpPr/>
          <p:nvPr/>
        </p:nvSpPr>
        <p:spPr>
          <a:xfrm>
            <a:off x="3200400" y="3721387"/>
            <a:ext cx="2148290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err="1"/>
              <a:t>One</a:t>
            </a:r>
            <a:r>
              <a:rPr lang="es-EC" dirty="0"/>
              <a:t>-Hot </a:t>
            </a:r>
            <a:r>
              <a:rPr lang="es-EC" dirty="0" err="1"/>
              <a:t>Encoder</a:t>
            </a:r>
            <a:endParaRPr lang="es-EC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3365C0C-A6DD-F630-A093-F94CD1F016FB}"/>
              </a:ext>
            </a:extLst>
          </p:cNvPr>
          <p:cNvSpPr/>
          <p:nvPr/>
        </p:nvSpPr>
        <p:spPr>
          <a:xfrm>
            <a:off x="1724138" y="2114357"/>
            <a:ext cx="2274985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Transformador por columnas (paralelo)</a:t>
            </a:r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8A9288C6-C806-6921-22A5-D59DA9F28C52}"/>
              </a:ext>
            </a:extLst>
          </p:cNvPr>
          <p:cNvCxnSpPr>
            <a:cxnSpLocks/>
            <a:stCxn id="8" idx="1"/>
            <a:endCxn id="5" idx="0"/>
          </p:cNvCxnSpPr>
          <p:nvPr/>
        </p:nvCxnSpPr>
        <p:spPr>
          <a:xfrm rot="10800000" flipV="1">
            <a:off x="1503802" y="2406744"/>
            <a:ext cx="220336" cy="10222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397BD5BF-EB45-6744-D138-FC312981356C}"/>
              </a:ext>
            </a:extLst>
          </p:cNvPr>
          <p:cNvCxnSpPr>
            <a:stCxn id="8" idx="3"/>
            <a:endCxn id="7" idx="0"/>
          </p:cNvCxnSpPr>
          <p:nvPr/>
        </p:nvCxnSpPr>
        <p:spPr>
          <a:xfrm>
            <a:off x="3999123" y="2406745"/>
            <a:ext cx="275422" cy="131464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CC90A61-A8DE-48BF-A272-D37D61F9C3DE}"/>
              </a:ext>
            </a:extLst>
          </p:cNvPr>
          <p:cNvSpPr txBox="1"/>
          <p:nvPr/>
        </p:nvSpPr>
        <p:spPr>
          <a:xfrm>
            <a:off x="815706" y="2875002"/>
            <a:ext cx="15965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C" dirty="0"/>
              <a:t>Numéricas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1730D91-FDAA-9849-D43B-22167B0DF20C}"/>
              </a:ext>
            </a:extLst>
          </p:cNvPr>
          <p:cNvSpPr txBox="1"/>
          <p:nvPr/>
        </p:nvSpPr>
        <p:spPr>
          <a:xfrm>
            <a:off x="3476281" y="2873558"/>
            <a:ext cx="15965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C" dirty="0"/>
              <a:t>Categóricas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B1C0DC8-7C9D-9990-BE60-410D4E9812E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503802" y="4013775"/>
            <a:ext cx="0" cy="461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E1FA795-6C4F-0756-F930-F110C2DFB3B0}"/>
              </a:ext>
            </a:extLst>
          </p:cNvPr>
          <p:cNvSpPr/>
          <p:nvPr/>
        </p:nvSpPr>
        <p:spPr>
          <a:xfrm>
            <a:off x="7304183" y="2047540"/>
            <a:ext cx="3163679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Calculadora de métricas: </a:t>
            </a:r>
            <a:r>
              <a:rPr lang="es-EC" dirty="0" err="1"/>
              <a:t>Accuracy</a:t>
            </a:r>
            <a:r>
              <a:rPr lang="es-EC" dirty="0"/>
              <a:t>, </a:t>
            </a:r>
            <a:r>
              <a:rPr lang="es-EC" dirty="0" err="1"/>
              <a:t>roc-auc</a:t>
            </a:r>
            <a:r>
              <a:rPr lang="es-EC" dirty="0"/>
              <a:t>, f1-score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269E4C6-4978-8D03-3569-85A2D2824528}"/>
              </a:ext>
            </a:extLst>
          </p:cNvPr>
          <p:cNvSpPr/>
          <p:nvPr/>
        </p:nvSpPr>
        <p:spPr>
          <a:xfrm>
            <a:off x="7304182" y="3261370"/>
            <a:ext cx="3163679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Iterador por modelos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C5586D4-1B11-4640-F385-763ABB913D3F}"/>
              </a:ext>
            </a:extLst>
          </p:cNvPr>
          <p:cNvSpPr/>
          <p:nvPr/>
        </p:nvSpPr>
        <p:spPr>
          <a:xfrm>
            <a:off x="7304183" y="4475201"/>
            <a:ext cx="3163679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Graficador de métricas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FD805218-C4BC-D61B-44B2-CE85EA386516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flipH="1">
            <a:off x="8886022" y="2632315"/>
            <a:ext cx="1" cy="629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60AA4CD4-F808-9036-A702-EF115EA8D066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8886022" y="3846145"/>
            <a:ext cx="1" cy="629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25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B93D9-4891-55C0-9211-50A5E1053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73" y="3088295"/>
            <a:ext cx="1328057" cy="766989"/>
          </a:xfrm>
        </p:spPr>
        <p:txBody>
          <a:bodyPr/>
          <a:lstStyle/>
          <a:p>
            <a:r>
              <a:rPr lang="es-EC" dirty="0"/>
              <a:t>EDA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88650F3-F364-CADD-72EF-08F99B490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504" y="376011"/>
            <a:ext cx="9576646" cy="262154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9CCB1DD-6E91-821B-EEC9-EE7742EC1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866" y="3298072"/>
            <a:ext cx="2287561" cy="318391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C2030DE-7278-97E3-ADDB-443E0EE4E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147" y="3081089"/>
            <a:ext cx="4153480" cy="34009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EBE0CFE3-040A-9A61-42DA-DC2FD3819C0A}"/>
              </a:ext>
            </a:extLst>
          </p:cNvPr>
          <p:cNvSpPr/>
          <p:nvPr/>
        </p:nvSpPr>
        <p:spPr>
          <a:xfrm>
            <a:off x="3211286" y="5834743"/>
            <a:ext cx="718457" cy="631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BE16B44-229D-82F6-890B-85CCA118C7B2}"/>
              </a:ext>
            </a:extLst>
          </p:cNvPr>
          <p:cNvCxnSpPr>
            <a:cxnSpLocks/>
          </p:cNvCxnSpPr>
          <p:nvPr/>
        </p:nvCxnSpPr>
        <p:spPr>
          <a:xfrm flipV="1">
            <a:off x="3929743" y="3298072"/>
            <a:ext cx="3265714" cy="25366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DB169E3-ADC4-7AF4-67FC-F4767EF8D349}"/>
              </a:ext>
            </a:extLst>
          </p:cNvPr>
          <p:cNvCxnSpPr>
            <a:cxnSpLocks/>
          </p:cNvCxnSpPr>
          <p:nvPr/>
        </p:nvCxnSpPr>
        <p:spPr>
          <a:xfrm flipV="1">
            <a:off x="3929743" y="6254297"/>
            <a:ext cx="3265714" cy="21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8E56D38-89C6-5E5A-FFB0-E669A5FEED95}"/>
              </a:ext>
            </a:extLst>
          </p:cNvPr>
          <p:cNvSpPr/>
          <p:nvPr/>
        </p:nvSpPr>
        <p:spPr>
          <a:xfrm>
            <a:off x="1966323" y="659039"/>
            <a:ext cx="849086" cy="2338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98D5E77-F498-532B-EFD0-6C43DD299D0E}"/>
              </a:ext>
            </a:extLst>
          </p:cNvPr>
          <p:cNvSpPr/>
          <p:nvPr/>
        </p:nvSpPr>
        <p:spPr>
          <a:xfrm>
            <a:off x="6485712" y="1709057"/>
            <a:ext cx="1199601" cy="1379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CD8AB82-428F-79CF-48DA-42E72E727061}"/>
              </a:ext>
            </a:extLst>
          </p:cNvPr>
          <p:cNvSpPr/>
          <p:nvPr/>
        </p:nvSpPr>
        <p:spPr>
          <a:xfrm>
            <a:off x="8430384" y="659039"/>
            <a:ext cx="849086" cy="2338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37683A2-FA02-833E-8D53-4E7F9133D3CD}"/>
              </a:ext>
            </a:extLst>
          </p:cNvPr>
          <p:cNvSpPr/>
          <p:nvPr/>
        </p:nvSpPr>
        <p:spPr>
          <a:xfrm>
            <a:off x="7685313" y="3900539"/>
            <a:ext cx="849086" cy="2496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78290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06B8D4D-D7B1-41E0-C4FC-D8BD5E98D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8" y="1142284"/>
            <a:ext cx="6283099" cy="5378974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AB62BF3E-C644-79D1-E4E0-12FBFBA1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658" y="266438"/>
            <a:ext cx="8142514" cy="875846"/>
          </a:xfrm>
        </p:spPr>
        <p:txBody>
          <a:bodyPr/>
          <a:lstStyle/>
          <a:p>
            <a:pPr algn="ctr"/>
            <a:r>
              <a:rPr lang="es-EC" dirty="0"/>
              <a:t>Distribución de la variable objetivo</a:t>
            </a:r>
          </a:p>
        </p:txBody>
      </p:sp>
    </p:spTree>
    <p:extLst>
      <p:ext uri="{BB962C8B-B14F-4D97-AF65-F5344CB8AC3E}">
        <p14:creationId xmlns:p14="http://schemas.microsoft.com/office/powerpoint/2010/main" val="40886458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1017</Words>
  <Application>Microsoft Office PowerPoint</Application>
  <PresentationFormat>Panorámica</PresentationFormat>
  <Paragraphs>144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Calibri</vt:lpstr>
      <vt:lpstr>Tema de Office</vt:lpstr>
      <vt:lpstr>Maestría en Ciencia de Datos</vt:lpstr>
      <vt:lpstr>Telco Customer Churn</vt:lpstr>
      <vt:lpstr>Planteamiento del problema</vt:lpstr>
      <vt:lpstr>Presentación de PowerPoint</vt:lpstr>
      <vt:lpstr>Metodología</vt:lpstr>
      <vt:lpstr>Metodología</vt:lpstr>
      <vt:lpstr>Pipelines Personalizados</vt:lpstr>
      <vt:lpstr>EDA</vt:lpstr>
      <vt:lpstr>Distribución de la variable objetivo</vt:lpstr>
      <vt:lpstr>Verificando datos extraños</vt:lpstr>
      <vt:lpstr>Puntos clave del EDA</vt:lpstr>
      <vt:lpstr>Modelos de ensamblaje y clasificador simple</vt:lpstr>
      <vt:lpstr>Ensamble del Clasificador Random Forest</vt:lpstr>
      <vt:lpstr>Ensamble del Clasificador CatBoost</vt:lpstr>
      <vt:lpstr>Ensamble del Clasificador por Stack</vt:lpstr>
      <vt:lpstr>Ensamble del Clasificador por Voto (hard/soft)</vt:lpstr>
      <vt:lpstr>Regresión Logística</vt:lpstr>
      <vt:lpstr>Rendimiento de modelos de ensamble y clasificador simple</vt:lpstr>
      <vt:lpstr>Matrices de confusión</vt:lpstr>
      <vt:lpstr>Balanceo de clases (SMOTE)</vt:lpstr>
      <vt:lpstr>Rendimiento con SMOTE</vt:lpstr>
      <vt:lpstr>Importancia de características</vt:lpstr>
      <vt:lpstr>Rendimiento del modelo con características más importantes</vt:lpstr>
      <vt:lpstr>Rendimiento del modelo con reducción de dimensionalidad (PCA)</vt:lpstr>
      <vt:lpstr>Presentación de PowerPoint</vt:lpstr>
      <vt:lpstr>Rendimiento del modelo con reducción de dimensionalidad (PCA y t-SNE)</vt:lpstr>
      <vt:lpstr>Modelo final</vt:lpstr>
      <vt:lpstr>GRACIAS POR SU ATENCIÓN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</dc:creator>
  <cp:lastModifiedBy>Office</cp:lastModifiedBy>
  <cp:revision>19</cp:revision>
  <dcterms:created xsi:type="dcterms:W3CDTF">2025-06-13T15:33:28Z</dcterms:created>
  <dcterms:modified xsi:type="dcterms:W3CDTF">2025-06-14T15:30:27Z</dcterms:modified>
</cp:coreProperties>
</file>