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81" r:id="rId7"/>
    <p:sldId id="266" r:id="rId8"/>
    <p:sldId id="267" r:id="rId9"/>
    <p:sldId id="274" r:id="rId10"/>
    <p:sldId id="275" r:id="rId11"/>
    <p:sldId id="286" r:id="rId12"/>
    <p:sldId id="287" r:id="rId13"/>
    <p:sldId id="288" r:id="rId14"/>
    <p:sldId id="289" r:id="rId15"/>
    <p:sldId id="282" r:id="rId16"/>
    <p:sldId id="283" r:id="rId17"/>
    <p:sldId id="284" r:id="rId18"/>
    <p:sldId id="279" r:id="rId1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600BD-7D97-F351-804E-727D757E6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24E873-C093-0575-60CD-5F2D05D1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AD50A-76BD-094B-C230-79888F01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2D4AB-9396-004B-A4FA-B9BF72A2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CCABD-614A-2DB2-F7D3-09A4F563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187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8747C-BB2C-E11A-E666-004851F1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D6BB01-65B6-1489-B62B-00D4DDA7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509C69-4CC0-AE91-9DD0-C3F562DC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F7178F-F824-C1AE-81B3-A8772581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A4C9D-7856-FD37-E516-7844B9BE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39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75FBB3-1591-8C61-B903-FD9B720F5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B1B9B1-19DF-DF6C-C995-83DE21DEE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31B17-5098-CB6B-A6D9-0A7930DA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8710E-00DD-D2C3-E819-D76E4A11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19DD4B-9644-444D-BF50-81B3E407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6534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C294E-66E8-B6ED-61B2-200E4378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CBB41-4DEA-13B2-E9F8-B68E14C0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D6874D-CA9A-9C5A-AC19-CF7519D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36E2CB-6350-C4CD-44AA-7144866D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E7F8F-F247-3B0A-C15F-A8529AB0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685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88B39-D1D9-F36F-DE33-9A1A3443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5CA000-A1BA-E0D2-92DC-37F2CBBA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ABC007-BD86-7E06-3EEF-1A62BAFA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A588A-9843-3F35-5841-7FC1B21A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A6868-4B89-BB69-815C-F91A8952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026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FAE9-F16B-EAB2-72EF-69993409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9872E-D6C2-FFC7-BE06-44DD08F7F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AB97CC-B58B-0940-35DB-56B75241B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4ADE7C-A65E-19A1-7084-2AFA85C7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5BC202-A441-EBA2-BA44-02FA92EE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F3A731-EB35-0C6C-326F-90547F85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39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1B8F7-3EBE-6078-89E5-6EB59EB2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8E6678-C0FC-4433-B080-4EE12C7F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5DA19F-2E8A-477C-5CDB-F93000E99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718CCF-8072-182D-7A74-34720E78C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DA2981-728C-8B25-C391-D42F69711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2A5873-E016-4ECD-0A16-9844815B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63E9A7-4F42-BA13-390C-F7D264A8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F65148-CF73-9BE2-E4A2-F3989731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241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A48E5-DD75-717B-039E-3FDB5537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20D415-058D-870D-386A-A5AECF5C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1ABDF0-4003-E5F7-018D-3B0BFDED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44C879-1A69-A804-922A-64F194BE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5424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A546F6-3D9D-7D9F-5BCB-52AEF57D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E7C9B-D49D-689D-3F24-F37A10E2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2C00A9-EE9C-CF65-C9D8-B7F54C77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315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12DDD-E066-E266-47DB-893BED04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3DBE3-897A-93CC-B08E-3B7793B45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8A3438-D160-447A-5B50-7581D8D11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D97F07-5893-86D1-95D8-21D4E4E4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851A62-F5C8-3E54-4EB8-FFAA2264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B558B7-4A77-0B10-42E5-BDFE7ABF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7779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E9269-A226-C6B1-8196-7D3A65A1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3B899E-1775-C4BD-0B96-20ADD182A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5B0AC7-B8A6-25DB-4C0D-E38316E25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72100-D0FA-983E-0E1C-E1C9AB25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2A2B9E-EE95-D77E-97C2-F4D7199E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B032DD-902E-943C-75FE-A79F2467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560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2D3D0E-2775-4108-FD21-26C4D697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ED9BE2-6A25-11D6-C8F0-7C319B3C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B26759-A949-8D52-585C-444225D1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3B5DE-A1E4-5C7C-BD25-CF292DD4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3C36D-702F-5087-D371-542C4A397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977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yronVelasco/StreamlitApp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5E8F9-7506-A8EB-F797-3608C137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6443"/>
            <a:ext cx="9144000" cy="941760"/>
          </a:xfrm>
        </p:spPr>
        <p:txBody>
          <a:bodyPr>
            <a:normAutofit/>
          </a:bodyPr>
          <a:lstStyle/>
          <a:p>
            <a:r>
              <a:rPr lang="en-US" sz="5400" dirty="0" err="1"/>
              <a:t>Maest</a:t>
            </a:r>
            <a:r>
              <a:rPr lang="es-EC" sz="5400" dirty="0"/>
              <a:t>ría en Ciencia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E46308-AE60-D81F-8920-E9678BD4A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57248"/>
          </a:xfrm>
        </p:spPr>
        <p:txBody>
          <a:bodyPr/>
          <a:lstStyle/>
          <a:p>
            <a:pPr algn="l"/>
            <a:r>
              <a:rPr lang="es-EC" dirty="0"/>
              <a:t>Autor: Byron Velasco</a:t>
            </a:r>
          </a:p>
          <a:p>
            <a:pPr algn="l"/>
            <a:endParaRPr lang="es-EC" dirty="0"/>
          </a:p>
          <a:p>
            <a:pPr algn="l"/>
            <a:r>
              <a:rPr lang="es-EC" dirty="0"/>
              <a:t>Profesor: </a:t>
            </a:r>
            <a:r>
              <a:rPr lang="es-EC" dirty="0" err="1"/>
              <a:t>Ph.D</a:t>
            </a:r>
            <a:r>
              <a:rPr lang="es-EC" dirty="0"/>
              <a:t> Juan Astudillo</a:t>
            </a:r>
          </a:p>
          <a:p>
            <a:pPr algn="l"/>
            <a:endParaRPr lang="es-EC" dirty="0"/>
          </a:p>
          <a:p>
            <a:endParaRPr lang="es-EC" sz="1800" dirty="0"/>
          </a:p>
          <a:p>
            <a:r>
              <a:rPr lang="es-EC" dirty="0"/>
              <a:t>Junio, 2025</a:t>
            </a:r>
          </a:p>
        </p:txBody>
      </p:sp>
      <p:pic>
        <p:nvPicPr>
          <p:cNvPr id="5" name="Imagen 4" descr="Imagen que contiene plato, dibujo&#10;&#10;El contenido generado por IA puede ser incorrecto.">
            <a:extLst>
              <a:ext uri="{FF2B5EF4-FFF2-40B4-BE49-F238E27FC236}">
                <a16:creationId xmlns:a16="http://schemas.microsoft.com/office/drawing/2014/main" id="{5308154B-E51A-2EE4-75C6-05259F987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9" y="200026"/>
            <a:ext cx="4369254" cy="941760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CC5B007A-5DC6-D7B6-BF32-B36A9E406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43" y="59744"/>
            <a:ext cx="5061858" cy="14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6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D9DF0E-8190-ECAC-8E7F-2AF63449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52" y="1698171"/>
            <a:ext cx="7002762" cy="4855029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6D29E8E-E6A7-5E4E-14F9-47805599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876" y="674915"/>
            <a:ext cx="6183086" cy="734332"/>
          </a:xfrm>
        </p:spPr>
        <p:txBody>
          <a:bodyPr>
            <a:noAutofit/>
          </a:bodyPr>
          <a:lstStyle/>
          <a:p>
            <a:pPr algn="ctr"/>
            <a:r>
              <a:rPr lang="es-EC" sz="3600" dirty="0"/>
              <a:t>Rendimiento del modelo con características más importantes</a:t>
            </a:r>
          </a:p>
        </p:txBody>
      </p:sp>
    </p:spTree>
    <p:extLst>
      <p:ext uri="{BB962C8B-B14F-4D97-AF65-F5344CB8AC3E}">
        <p14:creationId xmlns:p14="http://schemas.microsoft.com/office/powerpoint/2010/main" val="417672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AF090-64E2-49A3-FD80-9D0B5DB6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343" y="365126"/>
            <a:ext cx="6836228" cy="516618"/>
          </a:xfrm>
        </p:spPr>
        <p:txBody>
          <a:bodyPr>
            <a:normAutofit fontScale="90000"/>
          </a:bodyPr>
          <a:lstStyle/>
          <a:p>
            <a:r>
              <a:rPr lang="en-US" dirty="0"/>
              <a:t>ESTRUCTURA DEL PROYECTO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60E51F-07C1-CB48-78D4-A699A004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29" y="1168640"/>
            <a:ext cx="2927142" cy="53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5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9D659-BAA2-1B79-A3FA-C01BA5F6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la app </a:t>
            </a:r>
            <a:r>
              <a:rPr lang="en-US" dirty="0" err="1"/>
              <a:t>localmente</a:t>
            </a:r>
            <a:endParaRPr lang="es-EC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9A3C80-EA58-63B3-D8EF-EE940BFB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C" dirty="0"/>
              <a:t>Clonar el repositorio </a:t>
            </a:r>
            <a:r>
              <a:rPr lang="es-EC" dirty="0">
                <a:hlinkClick r:id="rId2"/>
              </a:rPr>
              <a:t>https:</a:t>
            </a:r>
            <a:r>
              <a:rPr lang="en-US" dirty="0">
                <a:hlinkClick r:id="rId2"/>
              </a:rPr>
              <a:t>//github.com/</a:t>
            </a:r>
            <a:r>
              <a:rPr lang="en-US" dirty="0" err="1">
                <a:hlinkClick r:id="rId2"/>
              </a:rPr>
              <a:t>ByronVelasco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StreamlitApp.git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Cambiar la dirección a                                                             </a:t>
            </a:r>
            <a:r>
              <a:rPr lang="es-EC" dirty="0" err="1"/>
              <a:t>StreamlitApp</a:t>
            </a:r>
            <a:endParaRPr lang="es-EC" dirty="0"/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Instalar los paquetes necesarios ubicados en requirements.txt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Ejecutar el archivo principal main.py</a:t>
            </a:r>
          </a:p>
        </p:txBody>
      </p:sp>
    </p:spTree>
    <p:extLst>
      <p:ext uri="{BB962C8B-B14F-4D97-AF65-F5344CB8AC3E}">
        <p14:creationId xmlns:p14="http://schemas.microsoft.com/office/powerpoint/2010/main" val="120883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3E3CA-1FC6-4D06-53A9-8993E3CD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Estructura de la aplicación web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DECC4C-56D1-5BF7-E3F2-790D9EEF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2214983"/>
            <a:ext cx="10689771" cy="327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0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C5A5AB-6598-3403-BE1B-027C95563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724" y="174171"/>
            <a:ext cx="7115739" cy="43216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E2DD23-4366-6F6F-8CBA-F0897F7B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04" y="4702629"/>
            <a:ext cx="594443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1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16FC9-B6BB-26C1-63E4-57B7261F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21"/>
            <a:ext cx="10515600" cy="821418"/>
          </a:xfrm>
        </p:spPr>
        <p:txBody>
          <a:bodyPr/>
          <a:lstStyle/>
          <a:p>
            <a:pPr algn="ctr"/>
            <a:r>
              <a:rPr lang="es-EC" dirty="0" err="1"/>
              <a:t>Dashboard</a:t>
            </a:r>
            <a:r>
              <a:rPr lang="es-EC" dirty="0"/>
              <a:t> (EDA)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4C7C2A-E2EA-6272-F2F7-F24A58F3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1002137"/>
            <a:ext cx="5715001" cy="20622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A17F0BD-B343-AC93-B0D4-D6E422E2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905" t="19420"/>
          <a:stretch>
            <a:fillRect/>
          </a:stretch>
        </p:blipFill>
        <p:spPr>
          <a:xfrm>
            <a:off x="511628" y="3551184"/>
            <a:ext cx="2634344" cy="1846333"/>
          </a:xfrm>
          <a:prstGeom prst="rect">
            <a:avLst/>
          </a:prstGeom>
        </p:spPr>
      </p:pic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D40FDC45-A145-B729-881C-29E5D7DF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3" y="860939"/>
            <a:ext cx="4653189" cy="30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7117E4-1B2E-6B07-82F5-511B609278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3871" t="39727"/>
          <a:stretch>
            <a:fillRect/>
          </a:stretch>
        </p:blipFill>
        <p:spPr>
          <a:xfrm>
            <a:off x="3369127" y="3551183"/>
            <a:ext cx="2728901" cy="1846333"/>
          </a:xfrm>
          <a:prstGeom prst="rect">
            <a:avLst/>
          </a:prstGeom>
        </p:spPr>
      </p:pic>
      <p:pic>
        <p:nvPicPr>
          <p:cNvPr id="2052" name="Picture 4" descr="0">
            <a:extLst>
              <a:ext uri="{FF2B5EF4-FFF2-40B4-BE49-F238E27FC236}">
                <a16:creationId xmlns:a16="http://schemas.microsoft.com/office/drawing/2014/main" id="{1ACDFD6F-7B8A-EB03-FB97-9C9FE718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15" y="3930381"/>
            <a:ext cx="4457248" cy="28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5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C860D-5466-7A4B-C308-23ED41FE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0458" y="136526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DASHBOARD (PREDICTION)</a:t>
            </a:r>
          </a:p>
        </p:txBody>
      </p:sp>
      <p:pic>
        <p:nvPicPr>
          <p:cNvPr id="3074" name="Picture 2" descr="0">
            <a:extLst>
              <a:ext uri="{FF2B5EF4-FFF2-40B4-BE49-F238E27FC236}">
                <a16:creationId xmlns:a16="http://schemas.microsoft.com/office/drawing/2014/main" id="{DC00D293-BEDF-FBCC-9F95-3F75189B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4601"/>
            <a:ext cx="3831771" cy="3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0">
            <a:extLst>
              <a:ext uri="{FF2B5EF4-FFF2-40B4-BE49-F238E27FC236}">
                <a16:creationId xmlns:a16="http://schemas.microsoft.com/office/drawing/2014/main" id="{197D5555-A4A0-10FE-53C7-62B387DC9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45" y="2744601"/>
            <a:ext cx="3912255" cy="3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0">
            <a:extLst>
              <a:ext uri="{FF2B5EF4-FFF2-40B4-BE49-F238E27FC236}">
                <a16:creationId xmlns:a16="http://schemas.microsoft.com/office/drawing/2014/main" id="{F5A5CA04-01F9-3509-50DF-29BE20A8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340" y="0"/>
            <a:ext cx="414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245C660-E2B6-9210-0D1B-29290F5EE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705" y="980262"/>
            <a:ext cx="2817911" cy="16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96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DB13B-8B17-A7C4-8377-12F6D142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086" y="365125"/>
            <a:ext cx="5617028" cy="1325563"/>
          </a:xfrm>
        </p:spPr>
        <p:txBody>
          <a:bodyPr/>
          <a:lstStyle/>
          <a:p>
            <a:r>
              <a:rPr lang="es-EC" dirty="0"/>
              <a:t>PREDICTION EXAMPLE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302DBF-4DCD-7DC9-8F2B-463854C0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1447799"/>
            <a:ext cx="9779438" cy="526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4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DDD78-3719-DD3D-5DAD-5BB39A25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26" y="835309"/>
            <a:ext cx="6901543" cy="775646"/>
          </a:xfrm>
        </p:spPr>
        <p:txBody>
          <a:bodyPr/>
          <a:lstStyle/>
          <a:p>
            <a:pPr algn="ctr"/>
            <a:r>
              <a:rPr lang="es-EC" dirty="0"/>
              <a:t>GRACIAS POR SU ATENCIÓN</a:t>
            </a:r>
          </a:p>
        </p:txBody>
      </p:sp>
      <p:sp>
        <p:nvSpPr>
          <p:cNvPr id="3" name="Cara sonriente 2">
            <a:extLst>
              <a:ext uri="{FF2B5EF4-FFF2-40B4-BE49-F238E27FC236}">
                <a16:creationId xmlns:a16="http://schemas.microsoft.com/office/drawing/2014/main" id="{A6B9A1FF-F3C7-E1FD-4F4D-8E1F2A479464}"/>
              </a:ext>
            </a:extLst>
          </p:cNvPr>
          <p:cNvSpPr/>
          <p:nvPr/>
        </p:nvSpPr>
        <p:spPr>
          <a:xfrm>
            <a:off x="5065922" y="2028550"/>
            <a:ext cx="2060155" cy="185083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CCD848-5C1F-74CD-9CC6-A15245878CAA}"/>
              </a:ext>
            </a:extLst>
          </p:cNvPr>
          <p:cNvSpPr txBox="1"/>
          <p:nvPr/>
        </p:nvSpPr>
        <p:spPr>
          <a:xfrm>
            <a:off x="2800348" y="4714574"/>
            <a:ext cx="6591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4400" dirty="0"/>
              <a:t>ME FUI DE VACACIONES!!!</a:t>
            </a:r>
          </a:p>
        </p:txBody>
      </p:sp>
    </p:spTree>
    <p:extLst>
      <p:ext uri="{BB962C8B-B14F-4D97-AF65-F5344CB8AC3E}">
        <p14:creationId xmlns:p14="http://schemas.microsoft.com/office/powerpoint/2010/main" val="382998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9BBFD-EDD6-911E-ABAB-779D3341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Telco</a:t>
            </a:r>
            <a:r>
              <a:rPr lang="es-EC" dirty="0"/>
              <a:t> </a:t>
            </a:r>
            <a:r>
              <a:rPr lang="es-EC" dirty="0" err="1"/>
              <a:t>Customer</a:t>
            </a:r>
            <a:r>
              <a:rPr lang="es-EC" dirty="0"/>
              <a:t> </a:t>
            </a:r>
            <a:r>
              <a:rPr lang="es-EC" dirty="0" err="1"/>
              <a:t>Churn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88F0A-E545-A91A-3084-5A0C6931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err="1"/>
              <a:t>Dataset</a:t>
            </a:r>
            <a:r>
              <a:rPr lang="es-EC" dirty="0"/>
              <a:t> de muestra proporcionado por IBM.</a:t>
            </a:r>
          </a:p>
          <a:p>
            <a:r>
              <a:rPr lang="es-EC" dirty="0"/>
              <a:t>Cada fila representa un cliente y cada columna contiene atributos relacionados con sus servicios y perfil.</a:t>
            </a:r>
          </a:p>
          <a:p>
            <a:pPr lvl="1"/>
            <a:r>
              <a:rPr lang="es-EC" dirty="0"/>
              <a:t>Servicios: Internet, telefonía, líneas múltiples, seguridad, respaldo, </a:t>
            </a:r>
            <a:r>
              <a:rPr lang="es-EC" dirty="0" err="1"/>
              <a:t>streaming</a:t>
            </a:r>
            <a:r>
              <a:rPr lang="es-EC" dirty="0"/>
              <a:t>, soporte técnico.</a:t>
            </a:r>
          </a:p>
          <a:p>
            <a:pPr lvl="1"/>
            <a:r>
              <a:rPr lang="es-EC" dirty="0"/>
              <a:t>Cuenta: Tiempo como cliente, tipo de contrato, método de pago, facturación, cargos mensuales y totales.</a:t>
            </a:r>
          </a:p>
          <a:p>
            <a:pPr lvl="1"/>
            <a:r>
              <a:rPr lang="es-EC" dirty="0"/>
              <a:t>Demográficos: Género, adulto mayor, pareja, dependientes.</a:t>
            </a:r>
          </a:p>
          <a:p>
            <a:r>
              <a:rPr lang="es-EC" dirty="0"/>
              <a:t>Variable objetivo: </a:t>
            </a:r>
            <a:r>
              <a:rPr lang="es-EC" dirty="0" err="1"/>
              <a:t>Churn</a:t>
            </a:r>
            <a:r>
              <a:rPr lang="es-EC" dirty="0"/>
              <a:t> (Sí / No).</a:t>
            </a:r>
          </a:p>
          <a:p>
            <a:r>
              <a:rPr lang="es-EC" dirty="0"/>
              <a:t>Total de columnas: 21</a:t>
            </a:r>
          </a:p>
          <a:p>
            <a:r>
              <a:rPr lang="es-EC" dirty="0"/>
              <a:t>Total de observaciones: 7043</a:t>
            </a:r>
          </a:p>
        </p:txBody>
      </p:sp>
    </p:spTree>
    <p:extLst>
      <p:ext uri="{BB962C8B-B14F-4D97-AF65-F5344CB8AC3E}">
        <p14:creationId xmlns:p14="http://schemas.microsoft.com/office/powerpoint/2010/main" val="61234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42796-9D09-13F1-475F-94494C95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9AC1D-8B91-334A-0CDD-DF7312FB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La empresa enfrenta el desafío de que una parte considerable de sus clientes abandona el servicio, lo que afecta directamente sus ingresos y estabilidad operativa.  </a:t>
            </a:r>
          </a:p>
          <a:p>
            <a:r>
              <a:rPr lang="es-EC" dirty="0"/>
              <a:t>Aunque se dispone de información detallada sobre cada cliente, incluyendo sus servicios contratados, tipo de contrato, cargos y características demográficas, no existe un sistema automatizado que permita identificar con anticipación quiénes están en riesgo de abandonar.</a:t>
            </a:r>
          </a:p>
        </p:txBody>
      </p:sp>
    </p:spTree>
    <p:extLst>
      <p:ext uri="{BB962C8B-B14F-4D97-AF65-F5344CB8AC3E}">
        <p14:creationId xmlns:p14="http://schemas.microsoft.com/office/powerpoint/2010/main" val="398940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FEB5E-2EA0-4B88-DCA8-5A3B4C90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519339"/>
            <a:ext cx="11582400" cy="5783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3600" b="1" dirty="0"/>
              <a:t>Objetivo del proyecto</a:t>
            </a:r>
          </a:p>
          <a:p>
            <a:pPr marL="0" indent="0">
              <a:buNone/>
            </a:pPr>
            <a:endParaRPr lang="es-EC" sz="3600" b="1" dirty="0"/>
          </a:p>
          <a:p>
            <a:pPr marL="0" indent="0">
              <a:buNone/>
            </a:pPr>
            <a:r>
              <a:rPr lang="es-EC" dirty="0"/>
              <a:t>Entrenar cuatro modelos de clasificación para predecir la etiqueta de abandono del cliente.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/>
              <a:t>Desplegar una aplicación web que pueda:</a:t>
            </a:r>
          </a:p>
          <a:p>
            <a:r>
              <a:rPr lang="es-EC" dirty="0"/>
              <a:t>Explorar visualmente los datos de clientes mediante análisis exploratorio (EDA)</a:t>
            </a:r>
          </a:p>
          <a:p>
            <a:r>
              <a:rPr lang="es-EC" dirty="0"/>
              <a:t>Visualizar el rendimiento de los distintos modelos de clasificación</a:t>
            </a:r>
          </a:p>
          <a:p>
            <a:r>
              <a:rPr lang="es-EC" dirty="0"/>
              <a:t>Realizar predicciones en tiempo real sobre nuevos clientes</a:t>
            </a:r>
          </a:p>
        </p:txBody>
      </p:sp>
    </p:spTree>
    <p:extLst>
      <p:ext uri="{BB962C8B-B14F-4D97-AF65-F5344CB8AC3E}">
        <p14:creationId xmlns:p14="http://schemas.microsoft.com/office/powerpoint/2010/main" val="35944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666137-30E0-CA3C-FEA2-791E52F3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62" y="453070"/>
            <a:ext cx="7485076" cy="595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8E0D7-4DC5-BE1A-4DC9-5DFC5BF4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911"/>
            <a:ext cx="10515600" cy="593342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Pipelines Personalizados</a:t>
            </a:r>
            <a:br>
              <a:rPr lang="es-EC" dirty="0"/>
            </a:br>
            <a:r>
              <a:rPr lang="es-EC" dirty="0"/>
              <a:t>(</a:t>
            </a:r>
            <a:r>
              <a:rPr lang="es-EC" dirty="0" err="1"/>
              <a:t>CustomPreprocessor</a:t>
            </a:r>
            <a:r>
              <a:rPr lang="es-EC" dirty="0"/>
              <a:t>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FFCF5F-E285-3A3B-D743-445E4417B32F}"/>
              </a:ext>
            </a:extLst>
          </p:cNvPr>
          <p:cNvSpPr/>
          <p:nvPr/>
        </p:nvSpPr>
        <p:spPr>
          <a:xfrm>
            <a:off x="3575628" y="3984442"/>
            <a:ext cx="21482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Imputador Simple con medianas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168BDA-393B-F99E-9C21-BCCBF3449B5C}"/>
              </a:ext>
            </a:extLst>
          </p:cNvPr>
          <p:cNvSpPr/>
          <p:nvPr/>
        </p:nvSpPr>
        <p:spPr>
          <a:xfrm>
            <a:off x="3575628" y="5030643"/>
            <a:ext cx="21482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Escalador Robusto (con medianas)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DC5A6A-BB8D-1B9D-4ECB-1CCF235F91BA}"/>
              </a:ext>
            </a:extLst>
          </p:cNvPr>
          <p:cNvSpPr/>
          <p:nvPr/>
        </p:nvSpPr>
        <p:spPr>
          <a:xfrm>
            <a:off x="6346371" y="4276829"/>
            <a:ext cx="21482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One</a:t>
            </a:r>
            <a:r>
              <a:rPr lang="es-EC" dirty="0"/>
              <a:t>-Hot </a:t>
            </a:r>
            <a:r>
              <a:rPr lang="es-EC" dirty="0" err="1"/>
              <a:t>Encoder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365C0C-A6DD-F630-A093-F94CD1F016FB}"/>
              </a:ext>
            </a:extLst>
          </p:cNvPr>
          <p:cNvSpPr/>
          <p:nvPr/>
        </p:nvSpPr>
        <p:spPr>
          <a:xfrm>
            <a:off x="4870109" y="2669799"/>
            <a:ext cx="2274985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Transformador por columnas (paralelo)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8A9288C6-C806-6921-22A5-D59DA9F28C52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rot="10800000" flipV="1">
            <a:off x="4649773" y="2962186"/>
            <a:ext cx="220336" cy="10222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397BD5BF-EB45-6744-D138-FC312981356C}"/>
              </a:ext>
            </a:extLst>
          </p:cNvPr>
          <p:cNvCxnSpPr>
            <a:stCxn id="8" idx="3"/>
            <a:endCxn id="7" idx="0"/>
          </p:cNvCxnSpPr>
          <p:nvPr/>
        </p:nvCxnSpPr>
        <p:spPr>
          <a:xfrm>
            <a:off x="7145094" y="2962187"/>
            <a:ext cx="275422" cy="13146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CC90A61-A8DE-48BF-A272-D37D61F9C3DE}"/>
              </a:ext>
            </a:extLst>
          </p:cNvPr>
          <p:cNvSpPr txBox="1"/>
          <p:nvPr/>
        </p:nvSpPr>
        <p:spPr>
          <a:xfrm>
            <a:off x="3961677" y="3430444"/>
            <a:ext cx="1596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C" dirty="0"/>
              <a:t>Numéricas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1730D91-FDAA-9849-D43B-22167B0DF20C}"/>
              </a:ext>
            </a:extLst>
          </p:cNvPr>
          <p:cNvSpPr txBox="1"/>
          <p:nvPr/>
        </p:nvSpPr>
        <p:spPr>
          <a:xfrm>
            <a:off x="6622252" y="3429000"/>
            <a:ext cx="1596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C" dirty="0"/>
              <a:t>Categóricas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B1C0DC8-7C9D-9990-BE60-410D4E9812E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649773" y="4569217"/>
            <a:ext cx="0" cy="461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25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7A071-15E1-EF7C-E3A9-B4417EE9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53600" cy="756104"/>
          </a:xfrm>
        </p:spPr>
        <p:txBody>
          <a:bodyPr>
            <a:normAutofit fontScale="90000"/>
          </a:bodyPr>
          <a:lstStyle/>
          <a:p>
            <a:r>
              <a:rPr lang="es-EC" dirty="0"/>
              <a:t>Modelos de ensamblaje y clasificador simple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7E712B7-5E90-8341-ED90-86F4421D9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73919"/>
              </p:ext>
            </p:extLst>
          </p:nvPr>
        </p:nvGraphicFramePr>
        <p:xfrm>
          <a:off x="838200" y="1328056"/>
          <a:ext cx="10297886" cy="5164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229">
                  <a:extLst>
                    <a:ext uri="{9D8B030D-6E8A-4147-A177-3AD203B41FA5}">
                      <a16:colId xmlns:a16="http://schemas.microsoft.com/office/drawing/2014/main" val="3782828732"/>
                    </a:ext>
                  </a:extLst>
                </a:gridCol>
                <a:gridCol w="4444028">
                  <a:extLst>
                    <a:ext uri="{9D8B030D-6E8A-4147-A177-3AD203B41FA5}">
                      <a16:colId xmlns:a16="http://schemas.microsoft.com/office/drawing/2014/main" val="1484833826"/>
                    </a:ext>
                  </a:extLst>
                </a:gridCol>
                <a:gridCol w="3432629">
                  <a:extLst>
                    <a:ext uri="{9D8B030D-6E8A-4147-A177-3AD203B41FA5}">
                      <a16:colId xmlns:a16="http://schemas.microsoft.com/office/drawing/2014/main" val="326977944"/>
                    </a:ext>
                  </a:extLst>
                </a:gridCol>
              </a:tblGrid>
              <a:tr h="3596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Modelo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>
                          <a:effectLst/>
                        </a:rPr>
                        <a:t>Descripción</a:t>
                      </a:r>
                      <a:endParaRPr lang="es-EC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>
                          <a:effectLst/>
                        </a:rPr>
                        <a:t>Hiperparámetros clave</a:t>
                      </a:r>
                      <a:endParaRPr lang="es-EC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639716601"/>
                  </a:ext>
                </a:extLst>
              </a:tr>
              <a:tr h="14775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Logistic Regression</a:t>
                      </a: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(All features, top features)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Clasificador individual que utiliza Regresión Logística con </a:t>
                      </a:r>
                      <a:r>
                        <a:rPr lang="es-EC" sz="1400" kern="100" dirty="0" err="1">
                          <a:effectLst/>
                        </a:rPr>
                        <a:t>hiperparámetros</a:t>
                      </a:r>
                      <a:r>
                        <a:rPr lang="es-EC" sz="1400" kern="100" dirty="0">
                          <a:effectLst/>
                        </a:rPr>
                        <a:t> ajustados para clasificación binaria.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 err="1">
                          <a:effectLst/>
                        </a:rPr>
                        <a:t>max_iter</a:t>
                      </a:r>
                      <a:r>
                        <a:rPr lang="en-US" sz="1400" kern="100" dirty="0">
                          <a:effectLst/>
                        </a:rPr>
                        <a:t> = 1000, C = 100, penalty = l2, solver = saga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448676363"/>
                  </a:ext>
                </a:extLst>
              </a:tr>
              <a:tr h="14775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 err="1">
                          <a:effectLst/>
                        </a:rPr>
                        <a:t>Random</a:t>
                      </a:r>
                      <a:r>
                        <a:rPr lang="es-EC" sz="1400" kern="100" dirty="0">
                          <a:effectLst/>
                        </a:rPr>
                        <a:t> Forest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(</a:t>
                      </a:r>
                      <a:r>
                        <a:rPr lang="es-EC" sz="1400" kern="100" dirty="0" err="1">
                          <a:effectLst/>
                        </a:rPr>
                        <a:t>All</a:t>
                      </a:r>
                      <a:r>
                        <a:rPr lang="es-EC" sz="1400" kern="100" dirty="0">
                          <a:effectLst/>
                        </a:rPr>
                        <a:t> </a:t>
                      </a:r>
                      <a:r>
                        <a:rPr lang="es-EC" sz="1400" kern="100" dirty="0" err="1">
                          <a:effectLst/>
                        </a:rPr>
                        <a:t>features</a:t>
                      </a:r>
                      <a:r>
                        <a:rPr lang="es-EC" sz="1400" kern="100" dirty="0">
                          <a:effectLst/>
                        </a:rPr>
                        <a:t>)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Método de </a:t>
                      </a:r>
                      <a:r>
                        <a:rPr lang="es-EC" sz="1400" kern="100" dirty="0" err="1">
                          <a:effectLst/>
                        </a:rPr>
                        <a:t>bagging</a:t>
                      </a:r>
                      <a:r>
                        <a:rPr lang="es-EC" sz="1400" kern="100" dirty="0">
                          <a:effectLst/>
                        </a:rPr>
                        <a:t> que utiliza </a:t>
                      </a:r>
                      <a:r>
                        <a:rPr lang="es-EC" sz="1400" kern="100" dirty="0" err="1">
                          <a:effectLst/>
                        </a:rPr>
                        <a:t>Random</a:t>
                      </a:r>
                      <a:r>
                        <a:rPr lang="es-EC" sz="1400" kern="100" dirty="0">
                          <a:effectLst/>
                        </a:rPr>
                        <a:t> Forest con </a:t>
                      </a:r>
                      <a:r>
                        <a:rPr lang="es-EC" sz="1400" kern="100" dirty="0" err="1">
                          <a:effectLst/>
                        </a:rPr>
                        <a:t>hiperparámetros</a:t>
                      </a:r>
                      <a:r>
                        <a:rPr lang="es-EC" sz="1400" kern="100" dirty="0">
                          <a:effectLst/>
                        </a:rPr>
                        <a:t> ajustados para agregar múltiples árboles de decisión.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bootstrap = True, </a:t>
                      </a:r>
                      <a:r>
                        <a:rPr lang="en-US" sz="1400" kern="100" dirty="0" err="1">
                          <a:effectLst/>
                        </a:rPr>
                        <a:t>max_depth</a:t>
                      </a:r>
                      <a:r>
                        <a:rPr lang="en-US" sz="1400" kern="100" dirty="0">
                          <a:effectLst/>
                        </a:rPr>
                        <a:t> = 10, </a:t>
                      </a:r>
                      <a:r>
                        <a:rPr lang="en-US" sz="1400" kern="100" dirty="0" err="1">
                          <a:effectLst/>
                        </a:rPr>
                        <a:t>min_samples_leaf</a:t>
                      </a:r>
                      <a:r>
                        <a:rPr lang="en-US" sz="1400" kern="100" dirty="0">
                          <a:effectLst/>
                        </a:rPr>
                        <a:t> = 2, </a:t>
                      </a:r>
                      <a:r>
                        <a:rPr lang="en-US" sz="1400" kern="100" dirty="0" err="1">
                          <a:effectLst/>
                        </a:rPr>
                        <a:t>min_samples_split</a:t>
                      </a:r>
                      <a:r>
                        <a:rPr lang="en-US" sz="1400" kern="100" dirty="0">
                          <a:effectLst/>
                        </a:rPr>
                        <a:t> = 2, </a:t>
                      </a:r>
                      <a:r>
                        <a:rPr lang="en-US" sz="1400" kern="100" dirty="0" err="1">
                          <a:effectLst/>
                        </a:rPr>
                        <a:t>n_estimators</a:t>
                      </a:r>
                      <a:r>
                        <a:rPr lang="en-US" sz="1400" kern="100" dirty="0">
                          <a:effectLst/>
                        </a:rPr>
                        <a:t> = 200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044228259"/>
                  </a:ext>
                </a:extLst>
              </a:tr>
              <a:tr h="18501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 err="1">
                          <a:effectLst/>
                        </a:rPr>
                        <a:t>CatBoost</a:t>
                      </a: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(</a:t>
                      </a:r>
                      <a:r>
                        <a:rPr lang="es-EC" sz="1400" kern="100" dirty="0" err="1">
                          <a:effectLst/>
                        </a:rPr>
                        <a:t>All</a:t>
                      </a:r>
                      <a:r>
                        <a:rPr lang="es-EC" sz="1400" kern="100" dirty="0">
                          <a:effectLst/>
                        </a:rPr>
                        <a:t> </a:t>
                      </a:r>
                      <a:r>
                        <a:rPr lang="es-EC" sz="1400" kern="100" dirty="0" err="1">
                          <a:effectLst/>
                        </a:rPr>
                        <a:t>features</a:t>
                      </a:r>
                      <a:r>
                        <a:rPr lang="es-EC" sz="1400" kern="100" dirty="0">
                          <a:effectLst/>
                        </a:rPr>
                        <a:t>) 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Método de </a:t>
                      </a:r>
                      <a:r>
                        <a:rPr lang="es-EC" sz="1400" kern="100" dirty="0" err="1">
                          <a:effectLst/>
                        </a:rPr>
                        <a:t>boosting</a:t>
                      </a:r>
                      <a:r>
                        <a:rPr lang="es-EC" sz="1400" kern="100" dirty="0">
                          <a:effectLst/>
                        </a:rPr>
                        <a:t> que utiliza </a:t>
                      </a:r>
                      <a:r>
                        <a:rPr lang="es-EC" sz="1400" kern="100" dirty="0" err="1">
                          <a:effectLst/>
                        </a:rPr>
                        <a:t>CatBoost</a:t>
                      </a:r>
                      <a:r>
                        <a:rPr lang="es-EC" sz="1400" kern="100" dirty="0">
                          <a:effectLst/>
                        </a:rPr>
                        <a:t> con </a:t>
                      </a:r>
                      <a:r>
                        <a:rPr lang="es-EC" sz="1400" kern="100" dirty="0" err="1">
                          <a:effectLst/>
                        </a:rPr>
                        <a:t>hiperparámetros</a:t>
                      </a:r>
                      <a:r>
                        <a:rPr lang="es-EC" sz="1400" kern="100" dirty="0">
                          <a:effectLst/>
                        </a:rPr>
                        <a:t> ajustados para mejorar iterativamente clasificadores débiles.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 err="1">
                          <a:effectLst/>
                        </a:rPr>
                        <a:t>learning_rate</a:t>
                      </a:r>
                      <a:r>
                        <a:rPr lang="en-US" sz="1400" kern="100" dirty="0">
                          <a:effectLst/>
                        </a:rPr>
                        <a:t> = 0.05, l2_leaf_reg = 7, iterations = 100, depth = 4, </a:t>
                      </a:r>
                      <a:r>
                        <a:rPr lang="en-US" sz="1400" kern="100" dirty="0" err="1">
                          <a:effectLst/>
                        </a:rPr>
                        <a:t>border_count</a:t>
                      </a:r>
                      <a:r>
                        <a:rPr lang="en-US" sz="1400" kern="100" dirty="0">
                          <a:effectLst/>
                        </a:rPr>
                        <a:t> = 128, </a:t>
                      </a:r>
                      <a:r>
                        <a:rPr lang="en-US" sz="1400" kern="100" dirty="0" err="1">
                          <a:effectLst/>
                        </a:rPr>
                        <a:t>n_iter</a:t>
                      </a:r>
                      <a:r>
                        <a:rPr lang="en-US" sz="1400" kern="100" dirty="0">
                          <a:effectLst/>
                        </a:rPr>
                        <a:t> = 20, scoring = </a:t>
                      </a:r>
                      <a:r>
                        <a:rPr lang="en-US" sz="1400" kern="100" dirty="0" err="1">
                          <a:effectLst/>
                        </a:rPr>
                        <a:t>roc_auc</a:t>
                      </a:r>
                      <a:r>
                        <a:rPr lang="en-US" sz="1400" kern="100" dirty="0">
                          <a:effectLst/>
                        </a:rPr>
                        <a:t>, cv = 5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996334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51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F8F8C9-E04F-2F6F-7D3A-95B22363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67" y="1469572"/>
            <a:ext cx="8553348" cy="512853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9660F64-9A25-DA49-CACA-DEBFCD8A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67" y="408668"/>
            <a:ext cx="7195457" cy="788761"/>
          </a:xfrm>
        </p:spPr>
        <p:txBody>
          <a:bodyPr>
            <a:normAutofit/>
          </a:bodyPr>
          <a:lstStyle/>
          <a:p>
            <a:pPr algn="ctr"/>
            <a:r>
              <a:rPr lang="es-EC" dirty="0"/>
              <a:t>Rendimiento de modelos</a:t>
            </a:r>
          </a:p>
        </p:txBody>
      </p:sp>
    </p:spTree>
    <p:extLst>
      <p:ext uri="{BB962C8B-B14F-4D97-AF65-F5344CB8AC3E}">
        <p14:creationId xmlns:p14="http://schemas.microsoft.com/office/powerpoint/2010/main" val="286845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61992-0C06-B2F9-C2D6-686DD963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14" y="354240"/>
            <a:ext cx="8403771" cy="571046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Importancia de características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72C042-08B1-0B0C-E6F9-5B84D34D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1" y="1037776"/>
            <a:ext cx="7286332" cy="58202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2D6F56-33F3-844C-06BC-C08B974AF676}"/>
              </a:ext>
            </a:extLst>
          </p:cNvPr>
          <p:cNvSpPr txBox="1"/>
          <p:nvPr/>
        </p:nvSpPr>
        <p:spPr>
          <a:xfrm>
            <a:off x="7358744" y="1270232"/>
            <a:ext cx="4474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1. </a:t>
            </a:r>
            <a:r>
              <a:rPr lang="es-EC" b="1" dirty="0" err="1"/>
              <a:t>TotalCharges</a:t>
            </a:r>
            <a:r>
              <a:rPr lang="es-EC" b="1" dirty="0"/>
              <a:t>:</a:t>
            </a:r>
            <a:r>
              <a:rPr lang="es-EC" dirty="0"/>
              <a:t> Es un fuerte indicador de la duración y valor del cliente.  </a:t>
            </a:r>
          </a:p>
          <a:p>
            <a:r>
              <a:rPr lang="es-EC" dirty="0"/>
              <a:t>2. </a:t>
            </a:r>
            <a:r>
              <a:rPr lang="es-EC" b="1" dirty="0" err="1"/>
              <a:t>tenure</a:t>
            </a:r>
            <a:r>
              <a:rPr lang="es-EC" b="1" dirty="0"/>
              <a:t>:</a:t>
            </a:r>
            <a:r>
              <a:rPr lang="es-EC" dirty="0"/>
              <a:t> Los clientes con menor </a:t>
            </a:r>
            <a:r>
              <a:rPr lang="es-EC" dirty="0" err="1"/>
              <a:t>tenure</a:t>
            </a:r>
            <a:r>
              <a:rPr lang="es-EC" dirty="0"/>
              <a:t> tienen mayor probabilidad de abandonar el servicio.  </a:t>
            </a:r>
          </a:p>
          <a:p>
            <a:r>
              <a:rPr lang="es-EC" dirty="0"/>
              <a:t>3. </a:t>
            </a:r>
            <a:r>
              <a:rPr lang="es-EC" b="1" dirty="0" err="1"/>
              <a:t>MonthlyCharges</a:t>
            </a:r>
            <a:r>
              <a:rPr lang="es-EC" b="1" dirty="0"/>
              <a:t>:</a:t>
            </a:r>
            <a:r>
              <a:rPr lang="es-EC" dirty="0"/>
              <a:t> Se relaciona con la percepción de valor o costo del servicio.  </a:t>
            </a:r>
          </a:p>
          <a:p>
            <a:r>
              <a:rPr lang="es-EC" dirty="0"/>
              <a:t>4. </a:t>
            </a:r>
            <a:r>
              <a:rPr lang="es-EC" b="1" dirty="0" err="1"/>
              <a:t>Contract_Month-to-month</a:t>
            </a:r>
            <a:r>
              <a:rPr lang="es-EC" b="1" dirty="0"/>
              <a:t>:</a:t>
            </a:r>
            <a:r>
              <a:rPr lang="es-EC" dirty="0"/>
              <a:t> Esta modalidad suele tener mayor abandono, ya que no implica compromiso a largo plazo.  </a:t>
            </a:r>
          </a:p>
          <a:p>
            <a:r>
              <a:rPr lang="es-EC" dirty="0"/>
              <a:t>5. </a:t>
            </a:r>
            <a:r>
              <a:rPr lang="es-EC" b="1" dirty="0" err="1"/>
              <a:t>OnlineSecurity_No</a:t>
            </a:r>
            <a:r>
              <a:rPr lang="es-EC" b="1" dirty="0"/>
              <a:t>:</a:t>
            </a:r>
            <a:r>
              <a:rPr lang="es-EC" dirty="0"/>
              <a:t> La falta de servicios de valor agregado puede aumentar la insatisfacción.</a:t>
            </a:r>
          </a:p>
          <a:p>
            <a:br>
              <a:rPr lang="es-EC" dirty="0"/>
            </a:br>
            <a:r>
              <a:rPr lang="es-EC" dirty="0"/>
              <a:t>Estas variables no solo presentan </a:t>
            </a:r>
            <a:r>
              <a:rPr lang="es-EC" b="1" dirty="0"/>
              <a:t>los puntajes de importancia más altos</a:t>
            </a:r>
            <a:r>
              <a:rPr lang="es-EC" dirty="0"/>
              <a:t>, sino que además tienen un </a:t>
            </a:r>
            <a:r>
              <a:rPr lang="es-EC" b="1" dirty="0"/>
              <a:t>claro significado interpretativo</a:t>
            </a:r>
            <a:r>
              <a:rPr lang="es-EC" dirty="0"/>
              <a:t> en el contexto del problema de abandono.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82841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631</Words>
  <Application>Microsoft Office PowerPoint</Application>
  <PresentationFormat>Panorámica</PresentationFormat>
  <Paragraphs>80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Tema de Office</vt:lpstr>
      <vt:lpstr>Maestría en Ciencia de Datos</vt:lpstr>
      <vt:lpstr>Telco Customer Churn</vt:lpstr>
      <vt:lpstr>Planteamiento del problema</vt:lpstr>
      <vt:lpstr>Presentación de PowerPoint</vt:lpstr>
      <vt:lpstr>Presentación de PowerPoint</vt:lpstr>
      <vt:lpstr>Pipelines Personalizados (CustomPreprocessor)</vt:lpstr>
      <vt:lpstr>Modelos de ensamblaje y clasificador simple</vt:lpstr>
      <vt:lpstr>Rendimiento de modelos</vt:lpstr>
      <vt:lpstr>Importancia de características</vt:lpstr>
      <vt:lpstr>Rendimiento del modelo con características más importantes</vt:lpstr>
      <vt:lpstr>ESTRUCTURA DEL PROYECTO</vt:lpstr>
      <vt:lpstr>Cómo ejecutar la app localmente</vt:lpstr>
      <vt:lpstr>Estructura de la aplicación web</vt:lpstr>
      <vt:lpstr>Presentación de PowerPoint</vt:lpstr>
      <vt:lpstr>Dashboard (EDA)</vt:lpstr>
      <vt:lpstr>DASHBOARD (PREDICTION)</vt:lpstr>
      <vt:lpstr>PREDICTION EXAMPLE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23</cp:revision>
  <dcterms:created xsi:type="dcterms:W3CDTF">2025-06-13T15:33:28Z</dcterms:created>
  <dcterms:modified xsi:type="dcterms:W3CDTF">2025-06-28T13:32:09Z</dcterms:modified>
</cp:coreProperties>
</file>