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2"/>
  </p:notesMasterIdLst>
  <p:sldIdLst>
    <p:sldId id="258" r:id="rId2"/>
    <p:sldId id="256" r:id="rId3"/>
    <p:sldId id="257" r:id="rId4"/>
    <p:sldId id="259" r:id="rId5"/>
    <p:sldId id="261" r:id="rId6"/>
    <p:sldId id="263" r:id="rId7"/>
    <p:sldId id="264" r:id="rId8"/>
    <p:sldId id="265" r:id="rId9"/>
    <p:sldId id="267" r:id="rId10"/>
    <p:sldId id="268" r:id="rId11"/>
  </p:sldIdLst>
  <p:sldSz cx="9144000" cy="5143500" type="screen16x9"/>
  <p:notesSz cx="6858000" cy="9144000"/>
  <p:embeddedFontLst>
    <p:embeddedFont>
      <p:font typeface="Bahnschrift" panose="020B0502040204020203" pitchFamily="34" charset="0"/>
      <p:regular r:id="rId13"/>
      <p:bold r:id="rId14"/>
    </p:embeddedFont>
    <p:embeddedFont>
      <p:font typeface="Bangers" pitchFamily="2" charset="0"/>
      <p:regular r:id="rId15"/>
    </p:embeddedFont>
    <p:embeddedFont>
      <p:font typeface="Calibri" panose="020F0502020204030204" pitchFamily="34" charset="0"/>
      <p:regular r:id="rId16"/>
      <p:bold r:id="rId17"/>
      <p:italic r:id="rId18"/>
      <p:boldItalic r:id="rId19"/>
    </p:embeddedFont>
    <p:embeddedFont>
      <p:font typeface="Montserrat" panose="02000000000000000000" pitchFamily="2" charset="0"/>
      <p:regular r:id="rId20"/>
      <p:bold r:id="rId21"/>
      <p:italic r:id="rId22"/>
      <p:boldItalic r:id="rId23"/>
    </p:embeddedFont>
    <p:embeddedFont>
      <p:font typeface="Sniglet" pitchFamily="8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F488FB-C66E-470A-BE94-B7D05F0E2945}">
  <a:tblStyle styleId="{6CF488FB-C66E-470A-BE94-B7D05F0E29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B0667F-905F-4D8E-A4CD-CAEED6C098B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7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font" Target="fonts/font5.fntdata"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pic>
        <p:nvPicPr>
          <p:cNvPr id="10" name="Google Shape;10;p2"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1" name="Google Shape;11;p2"/>
          <p:cNvSpPr/>
          <p:nvPr/>
        </p:nvSpPr>
        <p:spPr>
          <a:xfrm>
            <a:off x="1315275" y="921225"/>
            <a:ext cx="6411650" cy="3910600"/>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001936">
              <a:alpha val="21920"/>
            </a:srgbClr>
          </a:solidFill>
          <a:ln>
            <a:noFill/>
          </a:ln>
        </p:spPr>
      </p:sp>
      <p:sp>
        <p:nvSpPr>
          <p:cNvPr id="12" name="Google Shape;12;p2"/>
          <p:cNvSpPr/>
          <p:nvPr/>
        </p:nvSpPr>
        <p:spPr>
          <a:xfrm>
            <a:off x="1010475" y="616425"/>
            <a:ext cx="6411650" cy="3910600"/>
          </a:xfrm>
          <a:custGeom>
            <a:avLst/>
            <a:gdLst/>
            <a:ahLst/>
            <a:cxnLst/>
            <a:rect l="l" t="t" r="r" b="b"/>
            <a:pathLst>
              <a:path w="256466" h="156424" extrusionOk="0">
                <a:moveTo>
                  <a:pt x="39612" y="0"/>
                </a:moveTo>
                <a:lnTo>
                  <a:pt x="39612" y="26023"/>
                </a:lnTo>
                <a:lnTo>
                  <a:pt x="0" y="23918"/>
                </a:lnTo>
                <a:lnTo>
                  <a:pt x="40190" y="61876"/>
                </a:lnTo>
                <a:lnTo>
                  <a:pt x="40190" y="156424"/>
                </a:lnTo>
                <a:lnTo>
                  <a:pt x="256466" y="139076"/>
                </a:lnTo>
                <a:lnTo>
                  <a:pt x="248659" y="19951"/>
                </a:lnTo>
                <a:close/>
              </a:path>
            </a:pathLst>
          </a:custGeom>
          <a:solidFill>
            <a:srgbClr val="FFFFFF"/>
          </a:solidFill>
          <a:ln w="76200" cap="flat" cmpd="sng">
            <a:solidFill>
              <a:srgbClr val="000000"/>
            </a:solidFill>
            <a:prstDash val="solid"/>
            <a:miter lim="8000"/>
            <a:headEnd type="none" w="med" len="med"/>
            <a:tailEnd type="none" w="med" len="med"/>
          </a:ln>
        </p:spPr>
      </p:sp>
      <p:sp>
        <p:nvSpPr>
          <p:cNvPr id="13" name="Google Shape;13;p2"/>
          <p:cNvSpPr txBox="1">
            <a:spLocks noGrp="1"/>
          </p:cNvSpPr>
          <p:nvPr>
            <p:ph type="ctrTitle"/>
          </p:nvPr>
        </p:nvSpPr>
        <p:spPr>
          <a:xfrm>
            <a:off x="2572125" y="2068625"/>
            <a:ext cx="42717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4"/>
        </a:solidFill>
        <a:effectLst/>
      </p:bgPr>
    </p:bg>
    <p:spTree>
      <p:nvGrpSpPr>
        <p:cNvPr id="1" name="Shape 14"/>
        <p:cNvGrpSpPr/>
        <p:nvPr/>
      </p:nvGrpSpPr>
      <p:grpSpPr>
        <a:xfrm>
          <a:off x="0" y="0"/>
          <a:ext cx="0" cy="0"/>
          <a:chOff x="0" y="0"/>
          <a:chExt cx="0" cy="0"/>
        </a:xfrm>
      </p:grpSpPr>
      <p:pic>
        <p:nvPicPr>
          <p:cNvPr id="15" name="Google Shape;15;p3" descr="comic-04.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16" name="Google Shape;16;p3"/>
          <p:cNvSpPr/>
          <p:nvPr/>
        </p:nvSpPr>
        <p:spPr>
          <a:xfrm rot="169468" flipH="1">
            <a:off x="3608972" y="646196"/>
            <a:ext cx="5247975" cy="3809532"/>
          </a:xfrm>
          <a:prstGeom prst="wedgeEllipseCallout">
            <a:avLst>
              <a:gd name="adj1" fmla="val -42509"/>
              <a:gd name="adj2" fmla="val 62980"/>
            </a:avLst>
          </a:prstGeom>
          <a:solidFill>
            <a:srgbClr val="001936">
              <a:alpha val="21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69468" flipH="1">
            <a:off x="3380372" y="417596"/>
            <a:ext cx="5247975" cy="3809532"/>
          </a:xfrm>
          <a:prstGeom prst="wedgeEllipseCallout">
            <a:avLst>
              <a:gd name="adj1" fmla="val -42509"/>
              <a:gd name="adj2" fmla="val 62980"/>
            </a:avLst>
          </a:prstGeom>
          <a:solidFill>
            <a:srgbClr val="FFFFFF"/>
          </a:solidFill>
          <a:ln w="76200" cap="flat" cmpd="sng">
            <a:solidFill>
              <a:srgbClr val="0000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ctrTitle"/>
          </p:nvPr>
        </p:nvSpPr>
        <p:spPr>
          <a:xfrm>
            <a:off x="4101125" y="1659550"/>
            <a:ext cx="3767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4101125" y="2687651"/>
            <a:ext cx="3767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800"/>
              <a:buNone/>
              <a:defRPr sz="1800">
                <a:solidFill>
                  <a:srgbClr val="000000"/>
                </a:solidFill>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a:solidFill>
                  <a:srgbClr val="000000"/>
                </a:solidFill>
              </a:defRPr>
            </a:lvl4pPr>
            <a:lvl5pPr lvl="4" algn="ctr" rtl="0">
              <a:spcBef>
                <a:spcPts val="0"/>
              </a:spcBef>
              <a:spcAft>
                <a:spcPts val="0"/>
              </a:spcAft>
              <a:buClr>
                <a:srgbClr val="000000"/>
              </a:buClr>
              <a:buSzPts val="1800"/>
              <a:buNone/>
              <a:defRPr>
                <a:solidFill>
                  <a:srgbClr val="000000"/>
                </a:solidFill>
              </a:defRPr>
            </a:lvl5pPr>
            <a:lvl6pPr lvl="5" algn="ctr" rtl="0">
              <a:spcBef>
                <a:spcPts val="0"/>
              </a:spcBef>
              <a:spcAft>
                <a:spcPts val="0"/>
              </a:spcAft>
              <a:buClr>
                <a:srgbClr val="000000"/>
              </a:buClr>
              <a:buSzPts val="1800"/>
              <a:buNone/>
              <a:defRPr>
                <a:solidFill>
                  <a:srgbClr val="000000"/>
                </a:solidFill>
              </a:defRPr>
            </a:lvl6pPr>
            <a:lvl7pPr lvl="6" algn="ctr" rtl="0">
              <a:spcBef>
                <a:spcPts val="0"/>
              </a:spcBef>
              <a:spcAft>
                <a:spcPts val="0"/>
              </a:spcAft>
              <a:buClr>
                <a:srgbClr val="000000"/>
              </a:buClr>
              <a:buSzPts val="1800"/>
              <a:buNone/>
              <a:defRPr>
                <a:solidFill>
                  <a:srgbClr val="000000"/>
                </a:solidFill>
              </a:defRPr>
            </a:lvl7pPr>
            <a:lvl8pPr lvl="7" algn="ctr" rtl="0">
              <a:spcBef>
                <a:spcPts val="0"/>
              </a:spcBef>
              <a:spcAft>
                <a:spcPts val="0"/>
              </a:spcAft>
              <a:buClr>
                <a:srgbClr val="000000"/>
              </a:buClr>
              <a:buSzPts val="1800"/>
              <a:buNone/>
              <a:defRPr>
                <a:solidFill>
                  <a:srgbClr val="000000"/>
                </a:solidFill>
              </a:defRPr>
            </a:lvl8pPr>
            <a:lvl9pPr lvl="8" algn="ctr" rtl="0">
              <a:spcBef>
                <a:spcPts val="0"/>
              </a:spcBef>
              <a:spcAft>
                <a:spcPts val="0"/>
              </a:spcAft>
              <a:buClr>
                <a:srgbClr val="000000"/>
              </a:buClr>
              <a:buSzPts val="1800"/>
              <a:buNone/>
              <a:defRPr>
                <a:solidFill>
                  <a:srgbClr val="000000"/>
                </a:solidFill>
              </a:defRPr>
            </a:lvl9pPr>
          </a:lstStyle>
          <a:p>
            <a:endParaRPr/>
          </a:p>
        </p:txBody>
      </p:sp>
      <p:sp>
        <p:nvSpPr>
          <p:cNvPr id="20" name="Google Shape;20;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accent3"/>
        </a:solidFill>
        <a:effectLst/>
      </p:bgPr>
    </p:bg>
    <p:spTree>
      <p:nvGrpSpPr>
        <p:cNvPr id="1" name="Shape 27"/>
        <p:cNvGrpSpPr/>
        <p:nvPr/>
      </p:nvGrpSpPr>
      <p:grpSpPr>
        <a:xfrm>
          <a:off x="0" y="0"/>
          <a:ext cx="0" cy="0"/>
          <a:chOff x="0" y="0"/>
          <a:chExt cx="0" cy="0"/>
        </a:xfrm>
      </p:grpSpPr>
      <p:pic>
        <p:nvPicPr>
          <p:cNvPr id="28" name="Google Shape;28;p5"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29" name="Google Shape;29;p5"/>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0" name="Google Shape;30;p5"/>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1" name="Google Shape;31;p5"/>
          <p:cNvSpPr txBox="1">
            <a:spLocks noGrp="1"/>
          </p:cNvSpPr>
          <p:nvPr>
            <p:ph type="title"/>
          </p:nvPr>
        </p:nvSpPr>
        <p:spPr>
          <a:xfrm rot="161729">
            <a:off x="976261" y="876906"/>
            <a:ext cx="7029878" cy="76013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5"/>
          <p:cNvSpPr txBox="1">
            <a:spLocks noGrp="1"/>
          </p:cNvSpPr>
          <p:nvPr>
            <p:ph type="body" idx="1"/>
          </p:nvPr>
        </p:nvSpPr>
        <p:spPr>
          <a:xfrm>
            <a:off x="1052050" y="1545942"/>
            <a:ext cx="7710900" cy="33036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3" name="Google Shape;3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249651"/>
        </a:solidFill>
        <a:effectLst/>
      </p:bgPr>
    </p:bg>
    <p:spTree>
      <p:nvGrpSpPr>
        <p:cNvPr id="1" name="Shape 34"/>
        <p:cNvGrpSpPr/>
        <p:nvPr/>
      </p:nvGrpSpPr>
      <p:grpSpPr>
        <a:xfrm>
          <a:off x="0" y="0"/>
          <a:ext cx="0" cy="0"/>
          <a:chOff x="0" y="0"/>
          <a:chExt cx="0" cy="0"/>
        </a:xfrm>
      </p:grpSpPr>
      <p:pic>
        <p:nvPicPr>
          <p:cNvPr id="35" name="Google Shape;35;p6"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36" name="Google Shape;36;p6"/>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37" name="Google Shape;37;p6"/>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38" name="Google Shape;38;p6"/>
          <p:cNvSpPr txBox="1">
            <a:spLocks noGrp="1"/>
          </p:cNvSpPr>
          <p:nvPr>
            <p:ph type="title"/>
          </p:nvPr>
        </p:nvSpPr>
        <p:spPr>
          <a:xfrm rot="161729">
            <a:off x="976261" y="876906"/>
            <a:ext cx="7029878" cy="76013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9" name="Google Shape;39;p6"/>
          <p:cNvSpPr txBox="1">
            <a:spLocks noGrp="1"/>
          </p:cNvSpPr>
          <p:nvPr>
            <p:ph type="body" idx="1"/>
          </p:nvPr>
        </p:nvSpPr>
        <p:spPr>
          <a:xfrm>
            <a:off x="1073625" y="1550125"/>
            <a:ext cx="3396300" cy="26661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0" name="Google Shape;40;p6"/>
          <p:cNvSpPr txBox="1">
            <a:spLocks noGrp="1"/>
          </p:cNvSpPr>
          <p:nvPr>
            <p:ph type="body" idx="2"/>
          </p:nvPr>
        </p:nvSpPr>
        <p:spPr>
          <a:xfrm>
            <a:off x="4674251" y="1550125"/>
            <a:ext cx="3396300" cy="26661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1" name="Google Shape;41;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chemeClr val="accent5"/>
        </a:solidFill>
        <a:effectLst/>
      </p:bgPr>
    </p:bg>
    <p:spTree>
      <p:nvGrpSpPr>
        <p:cNvPr id="1" name="Shape 42"/>
        <p:cNvGrpSpPr/>
        <p:nvPr/>
      </p:nvGrpSpPr>
      <p:grpSpPr>
        <a:xfrm>
          <a:off x="0" y="0"/>
          <a:ext cx="0" cy="0"/>
          <a:chOff x="0" y="0"/>
          <a:chExt cx="0" cy="0"/>
        </a:xfrm>
      </p:grpSpPr>
      <p:pic>
        <p:nvPicPr>
          <p:cNvPr id="43" name="Google Shape;43;p7"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44" name="Google Shape;44;p7"/>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45" name="Google Shape;45;p7"/>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46" name="Google Shape;46;p7"/>
          <p:cNvSpPr txBox="1">
            <a:spLocks noGrp="1"/>
          </p:cNvSpPr>
          <p:nvPr>
            <p:ph type="title"/>
          </p:nvPr>
        </p:nvSpPr>
        <p:spPr>
          <a:xfrm rot="161729">
            <a:off x="976261" y="876906"/>
            <a:ext cx="7029878" cy="760139"/>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body" idx="1"/>
          </p:nvPr>
        </p:nvSpPr>
        <p:spPr>
          <a:xfrm>
            <a:off x="902950" y="1556175"/>
            <a:ext cx="2295300" cy="282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8" name="Google Shape;48;p7"/>
          <p:cNvSpPr txBox="1">
            <a:spLocks noGrp="1"/>
          </p:cNvSpPr>
          <p:nvPr>
            <p:ph type="body" idx="2"/>
          </p:nvPr>
        </p:nvSpPr>
        <p:spPr>
          <a:xfrm>
            <a:off x="3315993" y="1556175"/>
            <a:ext cx="2295300" cy="282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9" name="Google Shape;49;p7"/>
          <p:cNvSpPr txBox="1">
            <a:spLocks noGrp="1"/>
          </p:cNvSpPr>
          <p:nvPr>
            <p:ph type="body" idx="3"/>
          </p:nvPr>
        </p:nvSpPr>
        <p:spPr>
          <a:xfrm>
            <a:off x="5729035" y="1556175"/>
            <a:ext cx="2295300" cy="2822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0" name="Google Shape;50;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51"/>
        <p:cNvGrpSpPr/>
        <p:nvPr/>
      </p:nvGrpSpPr>
      <p:grpSpPr>
        <a:xfrm>
          <a:off x="0" y="0"/>
          <a:ext cx="0" cy="0"/>
          <a:chOff x="0" y="0"/>
          <a:chExt cx="0" cy="0"/>
        </a:xfrm>
      </p:grpSpPr>
      <p:pic>
        <p:nvPicPr>
          <p:cNvPr id="52" name="Google Shape;52;p8"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3" name="Google Shape;53;p8"/>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54" name="Google Shape;54;p8"/>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55" name="Google Shape;55;p8"/>
          <p:cNvSpPr txBox="1">
            <a:spLocks noGrp="1"/>
          </p:cNvSpPr>
          <p:nvPr>
            <p:ph type="title"/>
          </p:nvPr>
        </p:nvSpPr>
        <p:spPr>
          <a:xfrm rot="161729">
            <a:off x="976261" y="876906"/>
            <a:ext cx="7029878" cy="760139"/>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6" name="Google Shape;56;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57"/>
        <p:cNvGrpSpPr/>
        <p:nvPr/>
      </p:nvGrpSpPr>
      <p:grpSpPr>
        <a:xfrm>
          <a:off x="0" y="0"/>
          <a:ext cx="0" cy="0"/>
          <a:chOff x="0" y="0"/>
          <a:chExt cx="0" cy="0"/>
        </a:xfrm>
      </p:grpSpPr>
      <p:pic>
        <p:nvPicPr>
          <p:cNvPr id="58" name="Google Shape;58;p9" descr="comic-01.png"/>
          <p:cNvPicPr preferRelativeResize="0"/>
          <p:nvPr/>
        </p:nvPicPr>
        <p:blipFill>
          <a:blip r:embed="rId2">
            <a:alphaModFix amt="20000"/>
          </a:blip>
          <a:stretch>
            <a:fillRect/>
          </a:stretch>
        </p:blipFill>
        <p:spPr>
          <a:xfrm>
            <a:off x="0" y="0"/>
            <a:ext cx="9144000" cy="5143500"/>
          </a:xfrm>
          <a:prstGeom prst="rect">
            <a:avLst/>
          </a:prstGeom>
          <a:noFill/>
          <a:ln>
            <a:noFill/>
          </a:ln>
        </p:spPr>
      </p:pic>
      <p:sp>
        <p:nvSpPr>
          <p:cNvPr id="59" name="Google Shape;59;p9"/>
          <p:cNvSpPr/>
          <p:nvPr/>
        </p:nvSpPr>
        <p:spPr>
          <a:xfrm>
            <a:off x="734600" y="7635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001936">
              <a:alpha val="21920"/>
            </a:srgbClr>
          </a:solidFill>
          <a:ln>
            <a:noFill/>
          </a:ln>
        </p:spPr>
      </p:sp>
      <p:sp>
        <p:nvSpPr>
          <p:cNvPr id="60" name="Google Shape;60;p9"/>
          <p:cNvSpPr/>
          <p:nvPr/>
        </p:nvSpPr>
        <p:spPr>
          <a:xfrm>
            <a:off x="506000" y="534900"/>
            <a:ext cx="7879000" cy="4185275"/>
          </a:xfrm>
          <a:custGeom>
            <a:avLst/>
            <a:gdLst/>
            <a:ahLst/>
            <a:cxnLst/>
            <a:rect l="l" t="t" r="r" b="b"/>
            <a:pathLst>
              <a:path w="315160" h="167411" extrusionOk="0">
                <a:moveTo>
                  <a:pt x="0" y="0"/>
                </a:moveTo>
                <a:lnTo>
                  <a:pt x="315160" y="10409"/>
                </a:lnTo>
                <a:lnTo>
                  <a:pt x="310823" y="159315"/>
                </a:lnTo>
                <a:lnTo>
                  <a:pt x="9252" y="167411"/>
                </a:lnTo>
                <a:close/>
              </a:path>
            </a:pathLst>
          </a:custGeom>
          <a:solidFill>
            <a:srgbClr val="FFFFFF"/>
          </a:solidFill>
          <a:ln w="76200" cap="flat" cmpd="sng">
            <a:solidFill>
              <a:srgbClr val="000000"/>
            </a:solidFill>
            <a:prstDash val="solid"/>
            <a:miter lim="8000"/>
            <a:headEnd type="none" w="med" len="med"/>
            <a:tailEnd type="none" w="med" len="med"/>
          </a:ln>
        </p:spPr>
      </p:sp>
      <p:sp>
        <p:nvSpPr>
          <p:cNvPr id="61" name="Google Shape;61;p9"/>
          <p:cNvSpPr txBox="1">
            <a:spLocks noGrp="1"/>
          </p:cNvSpPr>
          <p:nvPr>
            <p:ph type="body" idx="1"/>
          </p:nvPr>
        </p:nvSpPr>
        <p:spPr>
          <a:xfrm rot="-120953">
            <a:off x="457216" y="4025232"/>
            <a:ext cx="8229893" cy="519622"/>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sz="1400"/>
            </a:lvl1pPr>
          </a:lstStyle>
          <a:p>
            <a:endParaRPr/>
          </a:p>
        </p:txBody>
      </p:sp>
      <p:sp>
        <p:nvSpPr>
          <p:cNvPr id="62" name="Google Shape;62;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824BB0"/>
        </a:solidFill>
        <a:effectLst/>
      </p:bgPr>
    </p:bg>
    <p:spTree>
      <p:nvGrpSpPr>
        <p:cNvPr id="1" name="Shape 63"/>
        <p:cNvGrpSpPr/>
        <p:nvPr/>
      </p:nvGrpSpPr>
      <p:grpSpPr>
        <a:xfrm>
          <a:off x="0" y="0"/>
          <a:ext cx="0" cy="0"/>
          <a:chOff x="0" y="0"/>
          <a:chExt cx="0" cy="0"/>
        </a:xfrm>
      </p:grpSpPr>
      <p:pic>
        <p:nvPicPr>
          <p:cNvPr id="64" name="Google Shape;64;p10" descr="comic-03.png"/>
          <p:cNvPicPr preferRelativeResize="0"/>
          <p:nvPr/>
        </p:nvPicPr>
        <p:blipFill>
          <a:blip r:embed="rId2">
            <a:alphaModFix amt="10000"/>
          </a:blip>
          <a:stretch>
            <a:fillRect/>
          </a:stretch>
        </p:blipFill>
        <p:spPr>
          <a:xfrm>
            <a:off x="0" y="0"/>
            <a:ext cx="9144000" cy="5143500"/>
          </a:xfrm>
          <a:prstGeom prst="rect">
            <a:avLst/>
          </a:prstGeom>
          <a:noFill/>
          <a:ln>
            <a:noFill/>
          </a:ln>
        </p:spPr>
      </p:pic>
      <p:sp>
        <p:nvSpPr>
          <p:cNvPr id="65" name="Google Shape;65;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0A7E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rot="161729">
            <a:off x="976261" y="876906"/>
            <a:ext cx="7029878" cy="760139"/>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1pPr>
            <a:lvl2pPr lvl="1">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2pPr>
            <a:lvl3pPr lvl="2">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3pPr>
            <a:lvl4pPr lvl="3">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4pPr>
            <a:lvl5pPr lvl="4">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5pPr>
            <a:lvl6pPr lvl="5">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6pPr>
            <a:lvl7pPr lvl="6">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7pPr>
            <a:lvl8pPr lvl="7">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8pPr>
            <a:lvl9pPr lvl="8">
              <a:spcBef>
                <a:spcPts val="0"/>
              </a:spcBef>
              <a:spcAft>
                <a:spcPts val="0"/>
              </a:spcAft>
              <a:buClr>
                <a:schemeClr val="dk1"/>
              </a:buClr>
              <a:buSzPts val="3000"/>
              <a:buFont typeface="Bangers"/>
              <a:buNone/>
              <a:defRPr sz="3000">
                <a:solidFill>
                  <a:schemeClr val="dk1"/>
                </a:solidFill>
                <a:latin typeface="Bangers"/>
                <a:ea typeface="Bangers"/>
                <a:cs typeface="Bangers"/>
                <a:sym typeface="Bangers"/>
              </a:defRPr>
            </a:lvl9pPr>
          </a:lstStyle>
          <a:p>
            <a:endParaRPr/>
          </a:p>
        </p:txBody>
      </p:sp>
      <p:sp>
        <p:nvSpPr>
          <p:cNvPr id="7" name="Google Shape;7;p1"/>
          <p:cNvSpPr txBox="1">
            <a:spLocks noGrp="1"/>
          </p:cNvSpPr>
          <p:nvPr>
            <p:ph type="body" idx="1"/>
          </p:nvPr>
        </p:nvSpPr>
        <p:spPr>
          <a:xfrm>
            <a:off x="1052050" y="1545942"/>
            <a:ext cx="7710900" cy="330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Sniglet"/>
              <a:buChar char="×"/>
              <a:defRPr sz="3000">
                <a:solidFill>
                  <a:schemeClr val="dk1"/>
                </a:solidFill>
                <a:latin typeface="Sniglet"/>
                <a:ea typeface="Sniglet"/>
                <a:cs typeface="Sniglet"/>
                <a:sym typeface="Sniglet"/>
              </a:defRPr>
            </a:lvl1pPr>
            <a:lvl2pPr marL="914400" lvl="1"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2pPr>
            <a:lvl3pPr marL="1371600" lvl="2" indent="-381000">
              <a:spcBef>
                <a:spcPts val="0"/>
              </a:spcBef>
              <a:spcAft>
                <a:spcPts val="0"/>
              </a:spcAft>
              <a:buClr>
                <a:schemeClr val="dk1"/>
              </a:buClr>
              <a:buSzPts val="2400"/>
              <a:buFont typeface="Sniglet"/>
              <a:buChar char="×"/>
              <a:defRPr sz="2400">
                <a:solidFill>
                  <a:schemeClr val="dk1"/>
                </a:solidFill>
                <a:latin typeface="Sniglet"/>
                <a:ea typeface="Sniglet"/>
                <a:cs typeface="Sniglet"/>
                <a:sym typeface="Sniglet"/>
              </a:defRPr>
            </a:lvl3pPr>
            <a:lvl4pPr marL="1828800" lvl="3"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4pPr>
            <a:lvl5pPr marL="2286000" lvl="4"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5pPr>
            <a:lvl6pPr marL="2743200" lvl="5"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6pPr>
            <a:lvl7pPr marL="3200400" lvl="6"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7pPr>
            <a:lvl8pPr marL="3657600" lvl="7"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8pPr>
            <a:lvl9pPr marL="4114800" lvl="8" indent="-342900">
              <a:spcBef>
                <a:spcPts val="0"/>
              </a:spcBef>
              <a:spcAft>
                <a:spcPts val="0"/>
              </a:spcAft>
              <a:buClr>
                <a:schemeClr val="dk1"/>
              </a:buClr>
              <a:buSzPts val="1800"/>
              <a:buFont typeface="Sniglet"/>
              <a:buChar char="×"/>
              <a:defRPr sz="1800">
                <a:solidFill>
                  <a:schemeClr val="dk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rgbClr val="FFFFFF"/>
                </a:solidFill>
                <a:latin typeface="Bangers"/>
                <a:ea typeface="Bangers"/>
                <a:cs typeface="Bangers"/>
                <a:sym typeface="Bangers"/>
              </a:defRPr>
            </a:lvl1pPr>
            <a:lvl2pPr lvl="1" algn="r">
              <a:buNone/>
              <a:defRPr sz="1200">
                <a:solidFill>
                  <a:srgbClr val="FFFFFF"/>
                </a:solidFill>
                <a:latin typeface="Bangers"/>
                <a:ea typeface="Bangers"/>
                <a:cs typeface="Bangers"/>
                <a:sym typeface="Bangers"/>
              </a:defRPr>
            </a:lvl2pPr>
            <a:lvl3pPr lvl="2" algn="r">
              <a:buNone/>
              <a:defRPr sz="1200">
                <a:solidFill>
                  <a:srgbClr val="FFFFFF"/>
                </a:solidFill>
                <a:latin typeface="Bangers"/>
                <a:ea typeface="Bangers"/>
                <a:cs typeface="Bangers"/>
                <a:sym typeface="Bangers"/>
              </a:defRPr>
            </a:lvl3pPr>
            <a:lvl4pPr lvl="3" algn="r">
              <a:buNone/>
              <a:defRPr sz="1200">
                <a:solidFill>
                  <a:srgbClr val="FFFFFF"/>
                </a:solidFill>
                <a:latin typeface="Bangers"/>
                <a:ea typeface="Bangers"/>
                <a:cs typeface="Bangers"/>
                <a:sym typeface="Bangers"/>
              </a:defRPr>
            </a:lvl4pPr>
            <a:lvl5pPr lvl="4" algn="r">
              <a:buNone/>
              <a:defRPr sz="1200">
                <a:solidFill>
                  <a:srgbClr val="FFFFFF"/>
                </a:solidFill>
                <a:latin typeface="Bangers"/>
                <a:ea typeface="Bangers"/>
                <a:cs typeface="Bangers"/>
                <a:sym typeface="Bangers"/>
              </a:defRPr>
            </a:lvl5pPr>
            <a:lvl6pPr lvl="5" algn="r">
              <a:buNone/>
              <a:defRPr sz="1200">
                <a:solidFill>
                  <a:srgbClr val="FFFFFF"/>
                </a:solidFill>
                <a:latin typeface="Bangers"/>
                <a:ea typeface="Bangers"/>
                <a:cs typeface="Bangers"/>
                <a:sym typeface="Bangers"/>
              </a:defRPr>
            </a:lvl6pPr>
            <a:lvl7pPr lvl="6" algn="r">
              <a:buNone/>
              <a:defRPr sz="1200">
                <a:solidFill>
                  <a:srgbClr val="FFFFFF"/>
                </a:solidFill>
                <a:latin typeface="Bangers"/>
                <a:ea typeface="Bangers"/>
                <a:cs typeface="Bangers"/>
                <a:sym typeface="Bangers"/>
              </a:defRPr>
            </a:lvl7pPr>
            <a:lvl8pPr lvl="7" algn="r">
              <a:buNone/>
              <a:defRPr sz="1200">
                <a:solidFill>
                  <a:srgbClr val="FFFFFF"/>
                </a:solidFill>
                <a:latin typeface="Bangers"/>
                <a:ea typeface="Bangers"/>
                <a:cs typeface="Bangers"/>
                <a:sym typeface="Bangers"/>
              </a:defRPr>
            </a:lvl8pPr>
            <a:lvl9pPr lvl="8" algn="r">
              <a:buNone/>
              <a:defRPr sz="1200">
                <a:solidFill>
                  <a:srgbClr val="FFFFFF"/>
                </a:solidFill>
                <a:latin typeface="Bangers"/>
                <a:ea typeface="Bangers"/>
                <a:cs typeface="Bangers"/>
                <a:sym typeface="Bangers"/>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1.xml" /><Relationship Id="rId1" Type="http://schemas.openxmlformats.org/officeDocument/2006/relationships/slideLayout" Target="../slideLayouts/slideLayout8.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4026"/>
        </a:solid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ctrTitle" idx="4294967295"/>
          </p:nvPr>
        </p:nvSpPr>
        <p:spPr>
          <a:xfrm>
            <a:off x="359082" y="652125"/>
            <a:ext cx="6068222" cy="13423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4800" dirty="0">
                <a:solidFill>
                  <a:srgbClr val="000000"/>
                </a:solidFill>
              </a:rPr>
              <a:t>G</a:t>
            </a:r>
            <a:r>
              <a:rPr lang="en" sz="4800" dirty="0">
                <a:solidFill>
                  <a:srgbClr val="000000"/>
                </a:solidFill>
              </a:rPr>
              <a:t>astos de un bebe en su primer año de vida</a:t>
            </a:r>
            <a:endParaRPr sz="4800" dirty="0">
              <a:solidFill>
                <a:srgbClr val="000000"/>
              </a:solidFill>
            </a:endParaRPr>
          </a:p>
        </p:txBody>
      </p:sp>
      <p:sp>
        <p:nvSpPr>
          <p:cNvPr id="85" name="Google Shape;85;p13"/>
          <p:cNvSpPr txBox="1">
            <a:spLocks noGrp="1"/>
          </p:cNvSpPr>
          <p:nvPr>
            <p:ph type="subTitle" idx="4294967295"/>
          </p:nvPr>
        </p:nvSpPr>
        <p:spPr>
          <a:xfrm>
            <a:off x="0" y="2498743"/>
            <a:ext cx="9144000" cy="245094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FFFFFF"/>
                </a:solidFill>
              </a:rPr>
              <a:t>-Cervantes Castillo Jose Axel                        2-B Programacion SB1</a:t>
            </a:r>
          </a:p>
          <a:p>
            <a:pPr marL="0" lvl="0" indent="0" algn="l" rtl="0">
              <a:spcBef>
                <a:spcPts val="600"/>
              </a:spcBef>
              <a:spcAft>
                <a:spcPts val="0"/>
              </a:spcAft>
              <a:buNone/>
            </a:pPr>
            <a:r>
              <a:rPr lang="en" sz="1800" dirty="0">
                <a:solidFill>
                  <a:srgbClr val="FFFFFF"/>
                </a:solidFill>
              </a:rPr>
              <a:t>-Becerra lopez Yosef Israel</a:t>
            </a:r>
          </a:p>
          <a:p>
            <a:pPr marL="0" lvl="0" indent="0" algn="l" rtl="0">
              <a:spcBef>
                <a:spcPts val="600"/>
              </a:spcBef>
              <a:spcAft>
                <a:spcPts val="0"/>
              </a:spcAft>
              <a:buNone/>
            </a:pPr>
            <a:r>
              <a:rPr lang="en" sz="1800" dirty="0">
                <a:solidFill>
                  <a:srgbClr val="FFFFFF"/>
                </a:solidFill>
              </a:rPr>
              <a:t>-Padilla Campuzano Jafet Uziel                  Profesor: Fabian Sanchez Jose Edmundo</a:t>
            </a:r>
          </a:p>
          <a:p>
            <a:pPr marL="0" lvl="0" indent="0" algn="l" rtl="0">
              <a:spcBef>
                <a:spcPts val="600"/>
              </a:spcBef>
              <a:spcAft>
                <a:spcPts val="0"/>
              </a:spcAft>
              <a:buNone/>
            </a:pPr>
            <a:r>
              <a:rPr lang="en" sz="1800" dirty="0">
                <a:solidFill>
                  <a:srgbClr val="FFFFFF"/>
                </a:solidFill>
              </a:rPr>
              <a:t>-Ramirez Hernandez Eduardo Isaias     </a:t>
            </a:r>
          </a:p>
          <a:p>
            <a:pPr marL="0" lvl="0" indent="0" algn="l" rtl="0">
              <a:spcBef>
                <a:spcPts val="600"/>
              </a:spcBef>
              <a:spcAft>
                <a:spcPts val="0"/>
              </a:spcAft>
              <a:buNone/>
            </a:pPr>
            <a:r>
              <a:rPr lang="en" sz="1800" dirty="0">
                <a:solidFill>
                  <a:srgbClr val="FFFFFF"/>
                </a:solidFill>
              </a:rPr>
              <a:t>-Gonzalez Rodriguez Cesar Axel                 Turno vespertino </a:t>
            </a:r>
          </a:p>
          <a:p>
            <a:pPr marL="0" lvl="0" indent="0" algn="l" rtl="0">
              <a:spcBef>
                <a:spcPts val="600"/>
              </a:spcBef>
              <a:spcAft>
                <a:spcPts val="0"/>
              </a:spcAft>
              <a:buNone/>
            </a:pPr>
            <a:r>
              <a:rPr lang="en" sz="1800" dirty="0">
                <a:solidFill>
                  <a:srgbClr val="FFFFFF"/>
                </a:solidFill>
              </a:rPr>
              <a:t>-Ramirez Ramirez Gerarado Gabriel</a:t>
            </a:r>
          </a:p>
          <a:p>
            <a:pPr marL="0" lvl="0" indent="0" algn="l" rtl="0">
              <a:spcBef>
                <a:spcPts val="600"/>
              </a:spcBef>
              <a:spcAft>
                <a:spcPts val="0"/>
              </a:spcAft>
              <a:buNone/>
            </a:pPr>
            <a:endParaRPr sz="1800" dirty="0">
              <a:solidFill>
                <a:srgbClr val="FFFFFF"/>
              </a:solidFill>
            </a:endParaRPr>
          </a:p>
        </p:txBody>
      </p:sp>
      <p:sp>
        <p:nvSpPr>
          <p:cNvPr id="87" name="Google Shape;87;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pic>
        <p:nvPicPr>
          <p:cNvPr id="2" name="Imagen 1" descr="Fotos gratis : persona, jugar, sentado, niño, infantil, niñito, &lt;strong&gt;Bebe&lt;/strong&gt;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563" y="0"/>
            <a:ext cx="3091437" cy="206095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6CD02"/>
        </a:solidFill>
        <a:effectLst/>
      </p:bgPr>
    </p:bg>
    <p:spTree>
      <p:nvGrpSpPr>
        <p:cNvPr id="1" name="Shape 172"/>
        <p:cNvGrpSpPr/>
        <p:nvPr/>
      </p:nvGrpSpPr>
      <p:grpSpPr>
        <a:xfrm>
          <a:off x="0" y="0"/>
          <a:ext cx="0" cy="0"/>
          <a:chOff x="0" y="0"/>
          <a:chExt cx="0" cy="0"/>
        </a:xfrm>
      </p:grpSpPr>
      <p:sp>
        <p:nvSpPr>
          <p:cNvPr id="175" name="Google Shape;17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4" name="CuadroTexto 3">
            <a:extLst>
              <a:ext uri="{FF2B5EF4-FFF2-40B4-BE49-F238E27FC236}">
                <a16:creationId xmlns:a16="http://schemas.microsoft.com/office/drawing/2014/main" id="{5FD6F155-E8A8-426F-7C05-DDF26800C753}"/>
              </a:ext>
            </a:extLst>
          </p:cNvPr>
          <p:cNvSpPr txBox="1"/>
          <p:nvPr/>
        </p:nvSpPr>
        <p:spPr>
          <a:xfrm>
            <a:off x="987137" y="839688"/>
            <a:ext cx="4488872" cy="307777"/>
          </a:xfrm>
          <a:prstGeom prst="rect">
            <a:avLst/>
          </a:prstGeom>
          <a:noFill/>
        </p:spPr>
        <p:txBody>
          <a:bodyPr wrap="square" rtlCol="0">
            <a:spAutoFit/>
          </a:bodyPr>
          <a:lstStyle/>
          <a:p>
            <a:r>
              <a:rPr lang="es-MX" b="1" dirty="0"/>
              <a:t>CONCLUCION</a:t>
            </a:r>
          </a:p>
        </p:txBody>
      </p:sp>
      <p:sp>
        <p:nvSpPr>
          <p:cNvPr id="6" name="CuadroTexto 5">
            <a:extLst>
              <a:ext uri="{FF2B5EF4-FFF2-40B4-BE49-F238E27FC236}">
                <a16:creationId xmlns:a16="http://schemas.microsoft.com/office/drawing/2014/main" id="{0D927746-EFE0-6904-54A3-6252F54C36F8}"/>
              </a:ext>
            </a:extLst>
          </p:cNvPr>
          <p:cNvSpPr txBox="1"/>
          <p:nvPr/>
        </p:nvSpPr>
        <p:spPr>
          <a:xfrm>
            <a:off x="987137" y="1361209"/>
            <a:ext cx="6577445" cy="1600438"/>
          </a:xfrm>
          <a:prstGeom prst="rect">
            <a:avLst/>
          </a:prstGeom>
          <a:noFill/>
        </p:spPr>
        <p:txBody>
          <a:bodyPr wrap="square" rtlCol="0">
            <a:spAutoFit/>
          </a:bodyPr>
          <a:lstStyle/>
          <a:p>
            <a:r>
              <a:rPr lang="es-MX" dirty="0"/>
              <a:t>LOS GASTOS DE UN BEBE SON IMPORTANTES CONTEMPLARLOS Y POR ESA RASON SE AH CREADO EL PROGRAMA PARA CALCULAR LOS GASTOS DE UN BEBE EN EL QUE </a:t>
            </a:r>
            <a:r>
              <a:rPr lang="es-MX"/>
              <a:t>EL FUNCIONAMIENTO </a:t>
            </a:r>
            <a:r>
              <a:rPr lang="es-MX" dirty="0"/>
              <a:t>DE LA CALCULADORA CONSISTE EN INGRESAR LOS VALORES EN GASTOS QUE SE HACEN DIARIA,SAMANL,MENSUAL,ANUAL Y UNICAMENTE</a:t>
            </a:r>
          </a:p>
          <a:p>
            <a:r>
              <a:rPr lang="es-MX" dirty="0"/>
              <a:t>EN EL QUE EL PROGRAMA SUMA LAS CANTIDADES Y TE DA UNA RESPUESTA DE CUANTO GASTASTE EN UN BEBE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5C4CA"/>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ctrTitle"/>
          </p:nvPr>
        </p:nvSpPr>
        <p:spPr>
          <a:xfrm>
            <a:off x="2232991" y="1133061"/>
            <a:ext cx="4969566" cy="293535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sz="1200" dirty="0"/>
              <a:t>El nacimiento de un bebe es uno de los momentos mas emocionantes y significativos en la vida de cualquier familia. Sin embargo, a medida que los padres se preparan para la llegada del nuevo integrante, es importante tener en cuenta que criar un bebe puede ser costoso. Se estima que en el primer año de vida, un bebe puede costar cientos o incluso miles de pesos, desde los gastos asociados con la atención medica y los pañales hasta los juguetes y ropa. </a:t>
            </a:r>
            <a:br>
              <a:rPr lang="es-MX" sz="1200" dirty="0"/>
            </a:br>
            <a:r>
              <a:rPr lang="es-MX" sz="1200" dirty="0"/>
              <a:t>Por lo tanto, el objetivo de este proyecto es analizar y presentar los gastos típicos asociados con criar a un bebe durante su </a:t>
            </a:r>
            <a:r>
              <a:rPr lang="es-MX" sz="1200"/>
              <a:t>primer año de vida</a:t>
            </a:r>
            <a:endParaRPr sz="12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A7EB"/>
        </a:solidFill>
        <a:effectLst/>
      </p:bgPr>
    </p:bg>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161729">
            <a:off x="976261" y="876906"/>
            <a:ext cx="7029878" cy="7601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METODOS DE NUESTRA INVESTIGACION</a:t>
            </a:r>
            <a:endParaRPr dirty="0"/>
          </a:p>
        </p:txBody>
      </p:sp>
      <p:sp>
        <p:nvSpPr>
          <p:cNvPr id="76" name="Google Shape;76;p12"/>
          <p:cNvSpPr txBox="1">
            <a:spLocks noGrp="1"/>
          </p:cNvSpPr>
          <p:nvPr>
            <p:ph type="body" idx="2"/>
          </p:nvPr>
        </p:nvSpPr>
        <p:spPr>
          <a:xfrm>
            <a:off x="917575" y="1474250"/>
            <a:ext cx="3153600" cy="15666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200" dirty="0">
                <a:solidFill>
                  <a:srgbClr val="000000"/>
                </a:solidFill>
              </a:rPr>
              <a:t>NUESTRO EQUIPO INVESTIGO EN DISTINTOS SITIOS GASTOS Y PRECIOS SOBRE GASTOS DE UN NIÑO EN SU PRIMER AÑO DE VIDA PARA TENER EN CUENTA LOS PRECIOS REALES Y APLICARLOS EN NUESTRO CODIGO, </a:t>
            </a:r>
          </a:p>
          <a:p>
            <a:pPr marL="0" lvl="0" indent="0" algn="l" rtl="0">
              <a:spcBef>
                <a:spcPts val="600"/>
              </a:spcBef>
              <a:spcAft>
                <a:spcPts val="0"/>
              </a:spcAft>
              <a:buNone/>
            </a:pPr>
            <a:r>
              <a:rPr lang="es-MX" sz="1200" dirty="0">
                <a:solidFill>
                  <a:srgbClr val="000000"/>
                </a:solidFill>
              </a:rPr>
              <a:t>TOMANDO REFERENCIA LOS SIGUIENTES PUNTOS </a:t>
            </a:r>
            <a:r>
              <a:rPr lang="es-MX" sz="1200" dirty="0" err="1">
                <a:solidFill>
                  <a:srgbClr val="000000"/>
                </a:solidFill>
              </a:rPr>
              <a:t>PUNTOS</a:t>
            </a:r>
            <a:r>
              <a:rPr lang="es-MX" sz="1200" dirty="0">
                <a:solidFill>
                  <a:srgbClr val="000000"/>
                </a:solidFill>
              </a:rPr>
              <a:t>:</a:t>
            </a:r>
            <a:endParaRPr sz="1200" dirty="0">
              <a:solidFill>
                <a:srgbClr val="000000"/>
              </a:solidFill>
            </a:endParaRPr>
          </a:p>
        </p:txBody>
      </p:sp>
      <p:sp>
        <p:nvSpPr>
          <p:cNvPr id="77" name="Google Shape;77;p12"/>
          <p:cNvSpPr txBox="1">
            <a:spLocks noGrp="1"/>
          </p:cNvSpPr>
          <p:nvPr>
            <p:ph type="body" idx="2"/>
          </p:nvPr>
        </p:nvSpPr>
        <p:spPr>
          <a:xfrm>
            <a:off x="4252125" y="1474250"/>
            <a:ext cx="3974400" cy="2692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sz="1200" dirty="0">
                <a:solidFill>
                  <a:srgbClr val="000000"/>
                </a:solidFill>
              </a:rPr>
              <a:t>1- FUENTE DE DATOS: ES IMPORTANTE TENER EN CUENTA QUE FUENTES DE DATOS SE USARAN PARA REALIZAR LA INVESTIGACION SOBRE GASTOS REALES. </a:t>
            </a:r>
          </a:p>
          <a:p>
            <a:pPr marL="0" lvl="0" indent="0" algn="l" rtl="0">
              <a:spcBef>
                <a:spcPts val="600"/>
              </a:spcBef>
              <a:spcAft>
                <a:spcPts val="0"/>
              </a:spcAft>
              <a:buNone/>
            </a:pPr>
            <a:r>
              <a:rPr lang="es-MX" sz="1200" dirty="0">
                <a:solidFill>
                  <a:srgbClr val="000000"/>
                </a:solidFill>
              </a:rPr>
              <a:t>2-CALCULO DE GASTOS:CUANDO SE INVESTIGAN LOS GASTOS REALES, ES NECESARIO TENER EN CUENTA TODAS LAS VARIABLES QUE INFLUYEN EN SU CALCULO</a:t>
            </a:r>
          </a:p>
          <a:p>
            <a:pPr marL="0" lvl="0" indent="0" algn="l" rtl="0">
              <a:spcBef>
                <a:spcPts val="600"/>
              </a:spcBef>
              <a:spcAft>
                <a:spcPts val="0"/>
              </a:spcAft>
              <a:buNone/>
            </a:pPr>
            <a:r>
              <a:rPr lang="es-MX" sz="1200" dirty="0">
                <a:solidFill>
                  <a:srgbClr val="000000"/>
                </a:solidFill>
              </a:rPr>
              <a:t>3-METODO DE ANALISIS:EXISTEN DIFERENTES METODOS Y HERRAMIENTAS PARA ANALIZAR LOS GASTOS REALES Y EXTRAER INFORMACION RELEVANTES DE ELLOS</a:t>
            </a:r>
            <a:endParaRPr sz="1200" dirty="0">
              <a:solidFill>
                <a:srgbClr val="000000"/>
              </a:solidFill>
            </a:endParaRPr>
          </a:p>
        </p:txBody>
      </p:sp>
      <p:sp>
        <p:nvSpPr>
          <p:cNvPr id="78" name="Google Shape;78;p12"/>
          <p:cNvSpPr txBox="1">
            <a:spLocks noGrp="1"/>
          </p:cNvSpPr>
          <p:nvPr>
            <p:ph type="body" idx="2"/>
          </p:nvPr>
        </p:nvSpPr>
        <p:spPr>
          <a:xfrm>
            <a:off x="4252125" y="3477383"/>
            <a:ext cx="373525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200" dirty="0">
                <a:solidFill>
                  <a:srgbClr val="000000"/>
                </a:solidFill>
              </a:rPr>
              <a:t>4-METODO DE INVESTIGACION, EN ESTE CASO SE UTILIZO INFORMACION QUE AYUDA A VER LOS PREPARATIVOS Y GASTOS DE UN BEBE DE 0-1 AÑOS</a:t>
            </a:r>
          </a:p>
          <a:p>
            <a:pPr marL="0" lvl="0" indent="0" algn="l" rtl="0">
              <a:spcBef>
                <a:spcPts val="0"/>
              </a:spcBef>
              <a:spcAft>
                <a:spcPts val="0"/>
              </a:spcAft>
              <a:buNone/>
            </a:pPr>
            <a:r>
              <a:rPr lang="es-MX" sz="1200" dirty="0">
                <a:solidFill>
                  <a:srgbClr val="000000"/>
                </a:solidFill>
              </a:rPr>
              <a:t>SE USA LA INVESTIGACION PARA QUE EL RESULTADO SEA LO MAS PRESISO QUE SE PUEDA. </a:t>
            </a:r>
            <a:endParaRPr sz="1200" dirty="0">
              <a:solidFill>
                <a:srgbClr val="000000"/>
              </a:solidFill>
            </a:endParaRPr>
          </a:p>
        </p:txBody>
      </p:sp>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6CD02"/>
        </a:solidFill>
        <a:effectLst/>
      </p:bgPr>
    </p:bg>
    <p:spTree>
      <p:nvGrpSpPr>
        <p:cNvPr id="1" name="Shape 91"/>
        <p:cNvGrpSpPr/>
        <p:nvPr/>
      </p:nvGrpSpPr>
      <p:grpSpPr>
        <a:xfrm>
          <a:off x="0" y="0"/>
          <a:ext cx="0" cy="0"/>
          <a:chOff x="0" y="0"/>
          <a:chExt cx="0" cy="0"/>
        </a:xfrm>
      </p:grpSpPr>
      <p:sp>
        <p:nvSpPr>
          <p:cNvPr id="93" name="Google Shape;93;p14"/>
          <p:cNvSpPr txBox="1">
            <a:spLocks noGrp="1"/>
          </p:cNvSpPr>
          <p:nvPr>
            <p:ph type="subTitle" idx="1"/>
          </p:nvPr>
        </p:nvSpPr>
        <p:spPr>
          <a:xfrm>
            <a:off x="4462632" y="501229"/>
            <a:ext cx="2735610" cy="39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GASTOS:</a:t>
            </a:r>
            <a:endParaRPr dirty="0"/>
          </a:p>
        </p:txBody>
      </p:sp>
      <p:sp>
        <p:nvSpPr>
          <p:cNvPr id="94" name="Google Shape;9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Título 2">
            <a:extLst>
              <a:ext uri="{FF2B5EF4-FFF2-40B4-BE49-F238E27FC236}">
                <a16:creationId xmlns:a16="http://schemas.microsoft.com/office/drawing/2014/main" id="{C9ADB086-4987-55B5-A206-0B84B2806C25}"/>
              </a:ext>
            </a:extLst>
          </p:cNvPr>
          <p:cNvSpPr>
            <a:spLocks noGrp="1"/>
          </p:cNvSpPr>
          <p:nvPr>
            <p:ph type="ctrTitle"/>
          </p:nvPr>
        </p:nvSpPr>
        <p:spPr>
          <a:xfrm>
            <a:off x="4146698" y="2571750"/>
            <a:ext cx="2969526" cy="1243755"/>
          </a:xfrm>
        </p:spPr>
        <p:txBody>
          <a:bodyPr/>
          <a:lstStyle/>
          <a:p>
            <a:r>
              <a:rPr lang="es-MX" sz="1100" b="1" dirty="0">
                <a:latin typeface="Bahnschrift" panose="020B0502040204020203" pitchFamily="34" charset="0"/>
              </a:rPr>
              <a:t>GASTOS DIARIOS,</a:t>
            </a:r>
            <a:br>
              <a:rPr lang="es-MX" sz="1100" b="1" dirty="0">
                <a:latin typeface="Bahnschrift" panose="020B0502040204020203" pitchFamily="34" charset="0"/>
              </a:rPr>
            </a:br>
            <a:r>
              <a:rPr lang="es-MX" sz="1100" b="1" dirty="0">
                <a:latin typeface="Bahnschrift" panose="020B0502040204020203" pitchFamily="34" charset="0"/>
              </a:rPr>
              <a:t>GASTOS SEMANALES O DE 1 O 2 SEMANAS,</a:t>
            </a:r>
            <a:br>
              <a:rPr lang="es-MX" sz="1100" b="1" dirty="0">
                <a:latin typeface="Bahnschrift" panose="020B0502040204020203" pitchFamily="34" charset="0"/>
              </a:rPr>
            </a:br>
            <a:r>
              <a:rPr lang="es-MX" sz="1100" b="1" dirty="0">
                <a:latin typeface="Bahnschrift" panose="020B0502040204020203" pitchFamily="34" charset="0"/>
              </a:rPr>
              <a:t>GASTOS SEMANALES,</a:t>
            </a:r>
            <a:br>
              <a:rPr lang="es-MX" sz="1100" b="1" dirty="0">
                <a:latin typeface="Bahnschrift" panose="020B0502040204020203" pitchFamily="34" charset="0"/>
              </a:rPr>
            </a:br>
            <a:r>
              <a:rPr lang="es-MX" sz="1100" b="1" dirty="0">
                <a:latin typeface="Bahnschrift" panose="020B0502040204020203" pitchFamily="34" charset="0"/>
              </a:rPr>
              <a:t>GASTOS ANUALES </a:t>
            </a:r>
            <a:br>
              <a:rPr lang="es-MX" sz="1100" b="1" dirty="0">
                <a:latin typeface="Bahnschrift" panose="020B0502040204020203" pitchFamily="34" charset="0"/>
              </a:rPr>
            </a:br>
            <a:r>
              <a:rPr lang="es-MX" sz="1100" b="1" dirty="0">
                <a:latin typeface="Bahnschrift" panose="020B0502040204020203" pitchFamily="34" charset="0"/>
              </a:rPr>
              <a:t>Y</a:t>
            </a:r>
            <a:br>
              <a:rPr lang="es-MX" sz="1100" b="1" dirty="0">
                <a:latin typeface="Bahnschrift" panose="020B0502040204020203" pitchFamily="34" charset="0"/>
              </a:rPr>
            </a:br>
            <a:r>
              <a:rPr lang="es-MX" sz="1100" b="1" dirty="0">
                <a:latin typeface="Bahnschrift" panose="020B0502040204020203" pitchFamily="34" charset="0"/>
              </a:rPr>
              <a:t>GASTOS QUE SOLO SON NECESARIOS 1 VEZ</a:t>
            </a:r>
          </a:p>
        </p:txBody>
      </p:sp>
      <p:sp>
        <p:nvSpPr>
          <p:cNvPr id="6" name="CuadroTexto 5">
            <a:extLst>
              <a:ext uri="{FF2B5EF4-FFF2-40B4-BE49-F238E27FC236}">
                <a16:creationId xmlns:a16="http://schemas.microsoft.com/office/drawing/2014/main" id="{5EAD423D-8E14-FC57-8106-92E9A01C6D03}"/>
              </a:ext>
            </a:extLst>
          </p:cNvPr>
          <p:cNvSpPr txBox="1"/>
          <p:nvPr/>
        </p:nvSpPr>
        <p:spPr>
          <a:xfrm>
            <a:off x="4146698" y="893629"/>
            <a:ext cx="3767400" cy="2031325"/>
          </a:xfrm>
          <a:prstGeom prst="rect">
            <a:avLst/>
          </a:prstGeom>
          <a:noFill/>
        </p:spPr>
        <p:txBody>
          <a:bodyPr wrap="square" rtlCol="0">
            <a:spAutoFit/>
          </a:bodyPr>
          <a:lstStyle/>
          <a:p>
            <a:r>
              <a:rPr lang="es-MX" dirty="0"/>
              <a:t>LOS GASTOS DE LA VIDA DE UN RECIEN NACIDO PUEDEN VARIAR POR DIFERENTES RASONES YA SEA CUANTO COME AL DIA O EN QUE SONA GEOGRAFICA SE ENCUENTRE, ES IMPORTANTE SABER ESTO YA QUE LOS GASTOS DE UN BEBE SE PUEDEN DIVIDIR EN VARIAS PARTES.</a:t>
            </a:r>
          </a:p>
          <a:p>
            <a:r>
              <a:rPr lang="es-MX" dirty="0"/>
              <a:t>COMO:</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D900"/>
        </a:solidFill>
        <a:effectLst/>
      </p:bgPr>
    </p:bg>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604445" y="287255"/>
            <a:ext cx="6982699" cy="8078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2500" dirty="0"/>
              <a:t>LOS GASTOS DIARIOS DE UN BEBE</a:t>
            </a:r>
            <a:endParaRPr sz="2500" dirty="0"/>
          </a:p>
        </p:txBody>
      </p:sp>
      <p:sp>
        <p:nvSpPr>
          <p:cNvPr id="107" name="Google Shape;107;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4" name="CuadroTexto 3">
            <a:extLst>
              <a:ext uri="{FF2B5EF4-FFF2-40B4-BE49-F238E27FC236}">
                <a16:creationId xmlns:a16="http://schemas.microsoft.com/office/drawing/2014/main" id="{D1C148B5-7E6B-C52A-C17A-87E4CF314156}"/>
              </a:ext>
            </a:extLst>
          </p:cNvPr>
          <p:cNvSpPr txBox="1"/>
          <p:nvPr/>
        </p:nvSpPr>
        <p:spPr>
          <a:xfrm>
            <a:off x="742669" y="876738"/>
            <a:ext cx="7368362" cy="3770263"/>
          </a:xfrm>
          <a:custGeom>
            <a:avLst/>
            <a:gdLst>
              <a:gd name="connsiteX0" fmla="*/ 0 w 7410893"/>
              <a:gd name="connsiteY0" fmla="*/ 0 h 3051544"/>
              <a:gd name="connsiteX1" fmla="*/ 7410893 w 7410893"/>
              <a:gd name="connsiteY1" fmla="*/ 0 h 3051544"/>
              <a:gd name="connsiteX2" fmla="*/ 7410893 w 7410893"/>
              <a:gd name="connsiteY2" fmla="*/ 3051544 h 3051544"/>
              <a:gd name="connsiteX3" fmla="*/ 0 w 7410893"/>
              <a:gd name="connsiteY3" fmla="*/ 3051544 h 3051544"/>
              <a:gd name="connsiteX4" fmla="*/ 0 w 7410893"/>
              <a:gd name="connsiteY4" fmla="*/ 0 h 3051544"/>
              <a:gd name="connsiteX0" fmla="*/ 0 w 7474688"/>
              <a:gd name="connsiteY0" fmla="*/ 0 h 3051544"/>
              <a:gd name="connsiteX1" fmla="*/ 7474688 w 7474688"/>
              <a:gd name="connsiteY1" fmla="*/ 191386 h 3051544"/>
              <a:gd name="connsiteX2" fmla="*/ 7410893 w 7474688"/>
              <a:gd name="connsiteY2" fmla="*/ 3051544 h 3051544"/>
              <a:gd name="connsiteX3" fmla="*/ 0 w 7474688"/>
              <a:gd name="connsiteY3" fmla="*/ 3051544 h 3051544"/>
              <a:gd name="connsiteX4" fmla="*/ 0 w 7474688"/>
              <a:gd name="connsiteY4" fmla="*/ 0 h 3051544"/>
              <a:gd name="connsiteX0" fmla="*/ 0 w 7474688"/>
              <a:gd name="connsiteY0" fmla="*/ 0 h 3221665"/>
              <a:gd name="connsiteX1" fmla="*/ 7474688 w 7474688"/>
              <a:gd name="connsiteY1" fmla="*/ 191386 h 3221665"/>
              <a:gd name="connsiteX2" fmla="*/ 7389628 w 7474688"/>
              <a:gd name="connsiteY2" fmla="*/ 3221665 h 3221665"/>
              <a:gd name="connsiteX3" fmla="*/ 0 w 7474688"/>
              <a:gd name="connsiteY3" fmla="*/ 3051544 h 3221665"/>
              <a:gd name="connsiteX4" fmla="*/ 0 w 7474688"/>
              <a:gd name="connsiteY4" fmla="*/ 0 h 3221665"/>
              <a:gd name="connsiteX0" fmla="*/ 0 w 7474688"/>
              <a:gd name="connsiteY0" fmla="*/ 0 h 3274828"/>
              <a:gd name="connsiteX1" fmla="*/ 7474688 w 7474688"/>
              <a:gd name="connsiteY1" fmla="*/ 191386 h 3274828"/>
              <a:gd name="connsiteX2" fmla="*/ 7389628 w 7474688"/>
              <a:gd name="connsiteY2" fmla="*/ 3221665 h 3274828"/>
              <a:gd name="connsiteX3" fmla="*/ 116958 w 7474688"/>
              <a:gd name="connsiteY3" fmla="*/ 3274828 h 3274828"/>
              <a:gd name="connsiteX4" fmla="*/ 0 w 7474688"/>
              <a:gd name="connsiteY4" fmla="*/ 0 h 3274828"/>
              <a:gd name="connsiteX0" fmla="*/ 0 w 7357730"/>
              <a:gd name="connsiteY0" fmla="*/ 0 h 3359889"/>
              <a:gd name="connsiteX1" fmla="*/ 7357730 w 7357730"/>
              <a:gd name="connsiteY1" fmla="*/ 276447 h 3359889"/>
              <a:gd name="connsiteX2" fmla="*/ 7272670 w 7357730"/>
              <a:gd name="connsiteY2" fmla="*/ 3306726 h 3359889"/>
              <a:gd name="connsiteX3" fmla="*/ 0 w 7357730"/>
              <a:gd name="connsiteY3" fmla="*/ 3359889 h 3359889"/>
              <a:gd name="connsiteX4" fmla="*/ 0 w 7357730"/>
              <a:gd name="connsiteY4" fmla="*/ 0 h 3359889"/>
              <a:gd name="connsiteX0" fmla="*/ 0 w 7421525"/>
              <a:gd name="connsiteY0" fmla="*/ 0 h 3359889"/>
              <a:gd name="connsiteX1" fmla="*/ 7421525 w 7421525"/>
              <a:gd name="connsiteY1" fmla="*/ 392518 h 3359889"/>
              <a:gd name="connsiteX2" fmla="*/ 7272670 w 7421525"/>
              <a:gd name="connsiteY2" fmla="*/ 3306726 h 3359889"/>
              <a:gd name="connsiteX3" fmla="*/ 0 w 7421525"/>
              <a:gd name="connsiteY3" fmla="*/ 3359889 h 3359889"/>
              <a:gd name="connsiteX4" fmla="*/ 0 w 7421525"/>
              <a:gd name="connsiteY4" fmla="*/ 0 h 3359889"/>
              <a:gd name="connsiteX0" fmla="*/ 0 w 7421525"/>
              <a:gd name="connsiteY0" fmla="*/ 0 h 4177266"/>
              <a:gd name="connsiteX1" fmla="*/ 7421525 w 7421525"/>
              <a:gd name="connsiteY1" fmla="*/ 392518 h 4177266"/>
              <a:gd name="connsiteX2" fmla="*/ 7347098 w 7421525"/>
              <a:gd name="connsiteY2" fmla="*/ 4177266 h 4177266"/>
              <a:gd name="connsiteX3" fmla="*/ 0 w 7421525"/>
              <a:gd name="connsiteY3" fmla="*/ 3359889 h 4177266"/>
              <a:gd name="connsiteX4" fmla="*/ 0 w 7421525"/>
              <a:gd name="connsiteY4" fmla="*/ 0 h 4177266"/>
              <a:gd name="connsiteX0" fmla="*/ 0 w 7421525"/>
              <a:gd name="connsiteY0" fmla="*/ 0 h 4694715"/>
              <a:gd name="connsiteX1" fmla="*/ 7421525 w 7421525"/>
              <a:gd name="connsiteY1" fmla="*/ 392518 h 4694715"/>
              <a:gd name="connsiteX2" fmla="*/ 7347098 w 7421525"/>
              <a:gd name="connsiteY2" fmla="*/ 4177266 h 4694715"/>
              <a:gd name="connsiteX3" fmla="*/ 10633 w 7421525"/>
              <a:gd name="connsiteY3" fmla="*/ 4694715 h 4694715"/>
              <a:gd name="connsiteX4" fmla="*/ 0 w 7421525"/>
              <a:gd name="connsiteY4" fmla="*/ 0 h 4694715"/>
              <a:gd name="connsiteX0" fmla="*/ 0 w 7421525"/>
              <a:gd name="connsiteY0" fmla="*/ 0 h 4694715"/>
              <a:gd name="connsiteX1" fmla="*/ 7421525 w 7421525"/>
              <a:gd name="connsiteY1" fmla="*/ 392518 h 4694715"/>
              <a:gd name="connsiteX2" fmla="*/ 7357730 w 7421525"/>
              <a:gd name="connsiteY2" fmla="*/ 4496463 h 4694715"/>
              <a:gd name="connsiteX3" fmla="*/ 10633 w 7421525"/>
              <a:gd name="connsiteY3" fmla="*/ 4694715 h 4694715"/>
              <a:gd name="connsiteX4" fmla="*/ 0 w 7421525"/>
              <a:gd name="connsiteY4" fmla="*/ 0 h 4694715"/>
              <a:gd name="connsiteX0" fmla="*/ 0 w 7368362"/>
              <a:gd name="connsiteY0" fmla="*/ 0 h 4694715"/>
              <a:gd name="connsiteX1" fmla="*/ 7368362 w 7368362"/>
              <a:gd name="connsiteY1" fmla="*/ 218409 h 4694715"/>
              <a:gd name="connsiteX2" fmla="*/ 7357730 w 7368362"/>
              <a:gd name="connsiteY2" fmla="*/ 4496463 h 4694715"/>
              <a:gd name="connsiteX3" fmla="*/ 10633 w 7368362"/>
              <a:gd name="connsiteY3" fmla="*/ 4694715 h 4694715"/>
              <a:gd name="connsiteX4" fmla="*/ 0 w 7368362"/>
              <a:gd name="connsiteY4" fmla="*/ 0 h 4694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8362" h="4694715">
                <a:moveTo>
                  <a:pt x="0" y="0"/>
                </a:moveTo>
                <a:lnTo>
                  <a:pt x="7368362" y="218409"/>
                </a:lnTo>
                <a:lnTo>
                  <a:pt x="7357730" y="4496463"/>
                </a:lnTo>
                <a:lnTo>
                  <a:pt x="10633" y="4694715"/>
                </a:lnTo>
                <a:cubicBezTo>
                  <a:pt x="7089" y="3129810"/>
                  <a:pt x="3544" y="1564905"/>
                  <a:pt x="0" y="0"/>
                </a:cubicBezTo>
                <a:close/>
              </a:path>
            </a:pathLst>
          </a:custGeom>
          <a:noFill/>
        </p:spPr>
        <p:txBody>
          <a:bodyPr wrap="square" rtlCol="0">
            <a:spAutoFit/>
          </a:bodyPr>
          <a:lstStyle/>
          <a:p>
            <a:r>
              <a:rPr lang="es-MX" dirty="0"/>
              <a:t>LOS GASTOS DIARIOS DE UN BEBE SON IMPORTANTES YA QUE EN ESTE APARTADO ENTRA LA ALIMENTACION,EL CUIDADO, Y OTRAS COSAS</a:t>
            </a:r>
          </a:p>
          <a:p>
            <a:endParaRPr lang="es-MX" dirty="0"/>
          </a:p>
          <a:p>
            <a:r>
              <a:rPr lang="es-MX" dirty="0"/>
              <a:t>LA COMIDA PARA UN BEBE ES DE SUMA IMPORTANCIA PARA SU CRECIMIENTO Y DESARROLLO POR ESTA Y MAS RAZONES SON LAS DE PORQUE LOS BEBES COMEN UN APOXIMADO DE 8 A 12 VESES AL DIA,LAS RECOMENDACIONES PARA COMIDA DE UN BEBE QUE SE UTILIZA DIARIAMENTE SON:</a:t>
            </a:r>
          </a:p>
          <a:p>
            <a:endParaRPr lang="es-MX" dirty="0"/>
          </a:p>
          <a:p>
            <a:r>
              <a:rPr lang="es-MX" dirty="0"/>
              <a:t>PAPILLAS</a:t>
            </a:r>
            <a:r>
              <a:rPr lang="es-MX" sz="1100" dirty="0"/>
              <a:t>-LAS PAPILLAS TIENEN UN BUEN CONTENIDO ALIMENTICIO ESENCIALPARA UN BEBE Y SU CRESIMIENTO LA PAPILLA COMUN RONDA UN PRECIO DE 15 A 20 PESOS POR UNIDAD. </a:t>
            </a:r>
          </a:p>
          <a:p>
            <a:endParaRPr lang="es-MX" sz="1100" dirty="0"/>
          </a:p>
          <a:p>
            <a:r>
              <a:rPr lang="es-MX" dirty="0"/>
              <a:t>LAS FRUTAS Y VERDURAS</a:t>
            </a:r>
            <a:r>
              <a:rPr lang="es-MX" sz="1100" dirty="0"/>
              <a:t>-LAS FRUTAS Y VERDURAS SON ECENCIALES EN LA ALIMENTACION DE UN BEBE YA QUE EN ESTAS PODEMOS ENCONTRAR NUTRIENTES COMO LAS VITAMINAS, ALGUNOS MIKNERALES ESENCIALES PARA EL CRECIMIENTO LOS 500 GRAMOS DE FRUTA Y VERDURA RONDAN UNA MEDIA DE PERCIO DE 15 A 25 PESOS ESTO DEPENDERA EN DONDE TE ENCUENTRES.</a:t>
            </a:r>
          </a:p>
          <a:p>
            <a:endParaRPr lang="es-MX" sz="1100" dirty="0"/>
          </a:p>
          <a:p>
            <a:r>
              <a:rPr lang="es-MX" sz="1100" dirty="0"/>
              <a:t>TAMBIEN RECORDAR QUE EL CUIDADO DE EL BEBE MIENTRAS EL PADRE Y MADRE TRABAJAN ES IMPÓRTANTE POR ESO ES NECESARIO UNA GUARDERIA, LOS PRECIOS DE GUARDERIA EN UNA JORNADA DE 5 HORAS RONDAN LOS 240 A 560 PESOS.</a:t>
            </a:r>
            <a:endParaRPr lang="es-MX"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49651"/>
        </a:solidFill>
        <a:effectLst/>
      </p:bgPr>
    </p:bg>
    <p:spTree>
      <p:nvGrpSpPr>
        <p:cNvPr id="1" name="Shape 132"/>
        <p:cNvGrpSpPr/>
        <p:nvPr/>
      </p:nvGrpSpPr>
      <p:grpSpPr>
        <a:xfrm>
          <a:off x="0" y="0"/>
          <a:ext cx="0" cy="0"/>
          <a:chOff x="0" y="0"/>
          <a:chExt cx="0" cy="0"/>
        </a:xfrm>
      </p:grpSpPr>
      <p:sp>
        <p:nvSpPr>
          <p:cNvPr id="134" name="Google Shape;134;p18"/>
          <p:cNvSpPr txBox="1">
            <a:spLocks noGrp="1"/>
          </p:cNvSpPr>
          <p:nvPr>
            <p:ph type="title"/>
          </p:nvPr>
        </p:nvSpPr>
        <p:spPr>
          <a:xfrm>
            <a:off x="625387" y="295498"/>
            <a:ext cx="7029878" cy="7601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GASTOS SEMANALES </a:t>
            </a:r>
            <a:endParaRPr sz="2000" dirty="0"/>
          </a:p>
        </p:txBody>
      </p:sp>
      <p:sp>
        <p:nvSpPr>
          <p:cNvPr id="136" name="Google Shape;136;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8" name="CuadroTexto 7">
            <a:extLst>
              <a:ext uri="{FF2B5EF4-FFF2-40B4-BE49-F238E27FC236}">
                <a16:creationId xmlns:a16="http://schemas.microsoft.com/office/drawing/2014/main" id="{097F6A99-AE1C-95E3-40F4-AAC98D6DE6BE}"/>
              </a:ext>
            </a:extLst>
          </p:cNvPr>
          <p:cNvSpPr txBox="1"/>
          <p:nvPr/>
        </p:nvSpPr>
        <p:spPr>
          <a:xfrm>
            <a:off x="625387" y="932652"/>
            <a:ext cx="7389628" cy="692497"/>
          </a:xfrm>
          <a:prstGeom prst="rect">
            <a:avLst/>
          </a:prstGeom>
          <a:noFill/>
        </p:spPr>
        <p:txBody>
          <a:bodyPr wrap="square" rtlCol="0">
            <a:spAutoFit/>
          </a:bodyPr>
          <a:lstStyle/>
          <a:p>
            <a:r>
              <a:rPr lang="es-MX" sz="1300" dirty="0"/>
              <a:t>LOS GASTOS SEMANALES EN UN BEBE TAMBIEN PUEDEN LLEGAR A VARIAR POR LA SONA Y O LOS GASTOS QUE SE NECESITEN.</a:t>
            </a:r>
          </a:p>
          <a:p>
            <a:r>
              <a:rPr lang="es-MX" sz="1300" dirty="0"/>
              <a:t>ESTOS SON ALGUNOS GASTOS BASICOY PERO IM´PORTANTES:</a:t>
            </a:r>
          </a:p>
        </p:txBody>
      </p:sp>
      <p:sp>
        <p:nvSpPr>
          <p:cNvPr id="9" name="CuadroTexto 8">
            <a:extLst>
              <a:ext uri="{FF2B5EF4-FFF2-40B4-BE49-F238E27FC236}">
                <a16:creationId xmlns:a16="http://schemas.microsoft.com/office/drawing/2014/main" id="{453A46FF-34C5-BC90-9D34-7A695AAAB151}"/>
              </a:ext>
            </a:extLst>
          </p:cNvPr>
          <p:cNvSpPr txBox="1"/>
          <p:nvPr/>
        </p:nvSpPr>
        <p:spPr>
          <a:xfrm>
            <a:off x="733647" y="1939753"/>
            <a:ext cx="7389628" cy="1015663"/>
          </a:xfrm>
          <a:prstGeom prst="rect">
            <a:avLst/>
          </a:prstGeom>
          <a:noFill/>
        </p:spPr>
        <p:txBody>
          <a:bodyPr wrap="square" rtlCol="0">
            <a:spAutoFit/>
          </a:bodyPr>
          <a:lstStyle/>
          <a:p>
            <a:r>
              <a:rPr lang="es-MX" sz="1500" b="1" dirty="0"/>
              <a:t>LECHE DE SOLUCION-</a:t>
            </a:r>
            <a:r>
              <a:rPr lang="es-MX" sz="1500" dirty="0"/>
              <a:t>LA</a:t>
            </a:r>
            <a:r>
              <a:rPr lang="es-MX" sz="1500" b="1" dirty="0"/>
              <a:t> </a:t>
            </a:r>
            <a:r>
              <a:rPr lang="es-MX" sz="1500" dirty="0"/>
              <a:t>LECHE DE SOLUCION BRINDA CALCIO Y NUTRIENTES ESENCIALES EN LA ALIMENTACION DE UN BEBE, LA LECHE DE SOLUCION DE 1KG PUEDE RONDAR DE 260 A 600 PESOS DEPENDIENDO LA MARCA</a:t>
            </a:r>
          </a:p>
        </p:txBody>
      </p:sp>
      <p:sp>
        <p:nvSpPr>
          <p:cNvPr id="10" name="CuadroTexto 9">
            <a:extLst>
              <a:ext uri="{FF2B5EF4-FFF2-40B4-BE49-F238E27FC236}">
                <a16:creationId xmlns:a16="http://schemas.microsoft.com/office/drawing/2014/main" id="{6040CF4D-6FF0-277E-BDA3-0D154A7906F8}"/>
              </a:ext>
            </a:extLst>
          </p:cNvPr>
          <p:cNvSpPr txBox="1"/>
          <p:nvPr/>
        </p:nvSpPr>
        <p:spPr>
          <a:xfrm>
            <a:off x="733647" y="3179134"/>
            <a:ext cx="7281368" cy="1246495"/>
          </a:xfrm>
          <a:prstGeom prst="rect">
            <a:avLst/>
          </a:prstGeom>
          <a:noFill/>
        </p:spPr>
        <p:txBody>
          <a:bodyPr wrap="square" rtlCol="0">
            <a:spAutoFit/>
          </a:bodyPr>
          <a:lstStyle/>
          <a:p>
            <a:r>
              <a:rPr lang="es-MX" sz="1500" b="1" dirty="0"/>
              <a:t>LOS GASTOS EN HIGIENE-</a:t>
            </a:r>
            <a:r>
              <a:rPr lang="es-MX" sz="1500" dirty="0"/>
              <a:t>LOS</a:t>
            </a:r>
            <a:r>
              <a:rPr lang="es-MX" sz="1500" b="1" dirty="0"/>
              <a:t> </a:t>
            </a:r>
            <a:r>
              <a:rPr lang="es-MX" sz="1500" dirty="0"/>
              <a:t>GASTOS EN HIGIENE SON IMPORTANTES PARA LA SALUD EN UN RECIEN NACIDO EVITANDO ALGUNAS INFECCIONES Y ENFERMEDADES LOS PRODUCTOS PUEDEN SER: SHAMPOO PARA BEBE, TOALLITAS HUMEDAS, JABON ESPECIAL, TALCO Y LOCIONES CADA UNA DE ESTOS GASTOS RONDAN LOS 30 A 120 PESOS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5C4CA"/>
        </a:solidFill>
        <a:effectLst/>
      </p:bgPr>
    </p:bg>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rot="161729">
            <a:off x="540326" y="384555"/>
            <a:ext cx="7029878" cy="7601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2000" dirty="0"/>
              <a:t>GASTOS MENSUALES</a:t>
            </a:r>
            <a:endParaRPr sz="2000" dirty="0"/>
          </a:p>
        </p:txBody>
      </p:sp>
      <p:sp>
        <p:nvSpPr>
          <p:cNvPr id="145" name="Google Shape;14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8" name="CuadroTexto 7">
            <a:extLst>
              <a:ext uri="{FF2B5EF4-FFF2-40B4-BE49-F238E27FC236}">
                <a16:creationId xmlns:a16="http://schemas.microsoft.com/office/drawing/2014/main" id="{C25CFB74-7283-2A7B-9DDC-E9E8A13B85C3}"/>
              </a:ext>
            </a:extLst>
          </p:cNvPr>
          <p:cNvSpPr txBox="1"/>
          <p:nvPr/>
        </p:nvSpPr>
        <p:spPr>
          <a:xfrm>
            <a:off x="723014" y="1041991"/>
            <a:ext cx="7506586" cy="3108543"/>
          </a:xfrm>
          <a:prstGeom prst="rect">
            <a:avLst/>
          </a:prstGeom>
          <a:noFill/>
        </p:spPr>
        <p:txBody>
          <a:bodyPr wrap="square" rtlCol="0">
            <a:spAutoFit/>
          </a:bodyPr>
          <a:lstStyle/>
          <a:p>
            <a:r>
              <a:rPr lang="es-MX" dirty="0"/>
              <a:t>LOS GASTOS MENSUALES DE UN BEBE:</a:t>
            </a:r>
          </a:p>
          <a:p>
            <a:endParaRPr lang="es-MX" dirty="0"/>
          </a:p>
          <a:p>
            <a:r>
              <a:rPr lang="es-MX" dirty="0"/>
              <a:t>LOS GASTOS MENSUALES DE UN BEBE SON AQUELLOS QUE SOLO ES NECESARIO COMPRAR UNA VES AL MES, POR EJEMPLO:  LOS BIBERONES QUE RONDAN UN PRECIO DE 50 A 120 PESOS DEPENDIENDO LA MARCA,  LOS JUGUETES PARA UN BEBE SON IMPORTANTES PARA MENTENERLOS ENTRETENIDOS EN ESA ETAPA DONDE SON MUY IPERACTIVOS ESTO PUEDE AYUDAR A CANSARLOS Y DEJARLOS DORMIDOS DURANTE LA NOCHE LOS JUGUETES PUEDEN RONDAR LOS 100 A 200 PESOS.</a:t>
            </a:r>
          </a:p>
          <a:p>
            <a:r>
              <a:rPr lang="es-MX" dirty="0"/>
              <a:t>ROPA: LA ROPA PARA UN BEBE ES IMPORTANTE YA QUE REPRESENTAN SIGNIFICATIVO YA QUE ESTOS DEBEN CAMBIARSE CADA 1 O 2 MESES</a:t>
            </a:r>
          </a:p>
          <a:p>
            <a:r>
              <a:rPr lang="es-MX" dirty="0"/>
              <a:t>SIENDO UN APROXIMADO DE 1300 PESOS MESUALES EN VARIOS ARTICULOS DE ROPA.</a:t>
            </a:r>
          </a:p>
          <a:p>
            <a:endParaRPr lang="es-MX"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3" name="Google Shape;153;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 name="Título 2">
            <a:extLst>
              <a:ext uri="{FF2B5EF4-FFF2-40B4-BE49-F238E27FC236}">
                <a16:creationId xmlns:a16="http://schemas.microsoft.com/office/drawing/2014/main" id="{A0B09FFB-8D22-37B7-203F-C72958A75184}"/>
              </a:ext>
            </a:extLst>
          </p:cNvPr>
          <p:cNvSpPr>
            <a:spLocks noGrp="1"/>
          </p:cNvSpPr>
          <p:nvPr>
            <p:ph type="title"/>
          </p:nvPr>
        </p:nvSpPr>
        <p:spPr>
          <a:xfrm rot="161729">
            <a:off x="539843" y="471662"/>
            <a:ext cx="7029878" cy="760139"/>
          </a:xfrm>
        </p:spPr>
        <p:txBody>
          <a:bodyPr/>
          <a:lstStyle/>
          <a:p>
            <a:r>
              <a:rPr lang="es-MX" sz="2000" dirty="0"/>
              <a:t>GASTOS ANUALES</a:t>
            </a:r>
          </a:p>
        </p:txBody>
      </p:sp>
      <p:sp>
        <p:nvSpPr>
          <p:cNvPr id="6" name="CuadroTexto 5">
            <a:extLst>
              <a:ext uri="{FF2B5EF4-FFF2-40B4-BE49-F238E27FC236}">
                <a16:creationId xmlns:a16="http://schemas.microsoft.com/office/drawing/2014/main" id="{D3625BB6-07E3-8B8A-7790-DFA1EFF2EF84}"/>
              </a:ext>
            </a:extLst>
          </p:cNvPr>
          <p:cNvSpPr txBox="1"/>
          <p:nvPr/>
        </p:nvSpPr>
        <p:spPr>
          <a:xfrm>
            <a:off x="737755" y="1194955"/>
            <a:ext cx="7335981" cy="1600438"/>
          </a:xfrm>
          <a:prstGeom prst="rect">
            <a:avLst/>
          </a:prstGeom>
          <a:noFill/>
        </p:spPr>
        <p:txBody>
          <a:bodyPr wrap="square" rtlCol="0">
            <a:spAutoFit/>
          </a:bodyPr>
          <a:lstStyle/>
          <a:p>
            <a:r>
              <a:rPr lang="es-MX" dirty="0"/>
              <a:t>ESTOS PUEDEN SER LOS DIAS FESTIVOS EN LOS QUE SE LLEGA A GASTAR UNA VEZ AL AÑO, ESTOS PÚEDEN SER CUMPLEAÑOS YA QUE SE GASTA EN REGALOS Y ARREGLOS EN LA FIESTA, TAMBIEN PUEDEN SER DIA DE MUERTOS YA QUE SE GASTA EN DISFRACES Y DULCES, DIA DE REYES YA QUE SE GASTA EN JUGETES Y EMBOLTURAS</a:t>
            </a:r>
          </a:p>
          <a:p>
            <a:endParaRPr lang="es-MX" dirty="0"/>
          </a:p>
          <a:p>
            <a:r>
              <a:rPr lang="es-MX" dirty="0"/>
              <a:t>DIA DE EL NIÑO SE GASTA EN JUGUETES, REGALOS, COMIDA ETC </a:t>
            </a:r>
          </a:p>
        </p:txBody>
      </p:sp>
      <p:pic>
        <p:nvPicPr>
          <p:cNvPr id="1026" name="Picture 2" descr="Mejores Juguetes para Bebés y Niños Pequeños | Mundo de Rukkia">
            <a:extLst>
              <a:ext uri="{FF2B5EF4-FFF2-40B4-BE49-F238E27FC236}">
                <a16:creationId xmlns:a16="http://schemas.microsoft.com/office/drawing/2014/main" id="{EF93AF8B-0132-7087-7BB8-62918FCA7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335892">
            <a:off x="2951047" y="2797262"/>
            <a:ext cx="2046693" cy="1627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4026"/>
        </a:solidFill>
        <a:effectLst/>
      </p:bgPr>
    </p:bg>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rot="161729">
            <a:off x="591797" y="378143"/>
            <a:ext cx="7029878" cy="7601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sz="2000" dirty="0"/>
              <a:t>GASTOS UNICOS</a:t>
            </a:r>
            <a:endParaRPr sz="2000" dirty="0"/>
          </a:p>
        </p:txBody>
      </p:sp>
      <p:sp>
        <p:nvSpPr>
          <p:cNvPr id="168" name="Google Shape;168;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CuadroTexto 2">
            <a:extLst>
              <a:ext uri="{FF2B5EF4-FFF2-40B4-BE49-F238E27FC236}">
                <a16:creationId xmlns:a16="http://schemas.microsoft.com/office/drawing/2014/main" id="{C8F7BAEC-85AD-67CB-0365-FD7558B93262}"/>
              </a:ext>
            </a:extLst>
          </p:cNvPr>
          <p:cNvSpPr txBox="1"/>
          <p:nvPr/>
        </p:nvSpPr>
        <p:spPr>
          <a:xfrm>
            <a:off x="820882" y="1070264"/>
            <a:ext cx="6814778" cy="2677656"/>
          </a:xfrm>
          <a:prstGeom prst="rect">
            <a:avLst/>
          </a:prstGeom>
          <a:noFill/>
        </p:spPr>
        <p:txBody>
          <a:bodyPr wrap="square" rtlCol="0">
            <a:spAutoFit/>
          </a:bodyPr>
          <a:lstStyle/>
          <a:p>
            <a:r>
              <a:rPr lang="es-MX" dirty="0"/>
              <a:t>LOS GASTOS UNICOS DE UN BEBE PUEDEN SER LOS MUEBLES, PAPELES, BABY SHOWER, PARTO YA SEA POR NATURAL O CESAREA</a:t>
            </a:r>
          </a:p>
          <a:p>
            <a:r>
              <a:rPr lang="es-MX" dirty="0"/>
              <a:t>LOS MUEBLES PUEDEN VARIAR PERO EN GENERAL PUEDEN COSTAR DE 3000 A 5000 PESOS POR MUEBLE </a:t>
            </a:r>
          </a:p>
          <a:p>
            <a:endParaRPr lang="es-MX" dirty="0"/>
          </a:p>
          <a:p>
            <a:r>
              <a:rPr lang="es-MX" dirty="0"/>
              <a:t>LOS GASTOS POR PARTO SI ES NATURAL LLEGAN A SER DE 7000 A 10000 PESOS Y SI ES POR CESAREA RONDAN LOS 9000 A 12000</a:t>
            </a:r>
          </a:p>
          <a:p>
            <a:endParaRPr lang="es-MX" dirty="0"/>
          </a:p>
          <a:p>
            <a:r>
              <a:rPr lang="es-MX" dirty="0"/>
              <a:t>LOS GASTOS EN PAPELES RONDAN LOS 400 A 700 PESOS</a:t>
            </a:r>
          </a:p>
          <a:p>
            <a:endParaRPr lang="es-MX" dirty="0"/>
          </a:p>
          <a:p>
            <a:r>
              <a:rPr lang="es-MX" dirty="0"/>
              <a:t>EN LA CELEBRACION DE BABY SHOWER PUEDEN LLEGAR A COSTAR HASTA 5200 PESOS.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theme1.xml><?xml version="1.0" encoding="utf-8"?>
<a:theme xmlns:a="http://schemas.openxmlformats.org/drawingml/2006/main" name="Jachimo template">
  <a:themeElements>
    <a:clrScheme name="Custom 347">
      <a:dk1>
        <a:srgbClr val="000000"/>
      </a:dk1>
      <a:lt1>
        <a:srgbClr val="FFFFFF"/>
      </a:lt1>
      <a:dk2>
        <a:srgbClr val="7A868B"/>
      </a:dk2>
      <a:lt2>
        <a:srgbClr val="D5DEE2"/>
      </a:lt2>
      <a:accent1>
        <a:srgbClr val="FF4026"/>
      </a:accent1>
      <a:accent2>
        <a:srgbClr val="FFA300"/>
      </a:accent2>
      <a:accent3>
        <a:srgbClr val="FAD900"/>
      </a:accent3>
      <a:accent4>
        <a:srgbClr val="A6CD02"/>
      </a:accent4>
      <a:accent5>
        <a:srgbClr val="35C4CA"/>
      </a:accent5>
      <a:accent6>
        <a:srgbClr val="00A7E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2185</Words>
  <Application>Microsoft Office PowerPoint</Application>
  <PresentationFormat>Presentación en pantalla (16:9)</PresentationFormat>
  <Paragraphs>364</Paragraphs>
  <Slides>10</Slides>
  <Notes>10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Jachimo template</vt:lpstr>
      <vt:lpstr>Gastos de un bebe en su primer año de vida</vt:lpstr>
      <vt:lpstr>El nacimiento de un bebe es uno de los momentos mas emocionantes y significativos en la vida de cualquier familia. Sin embargo, a medida que los padres se preparan para la llegada del nuevo integrante, es importante tener en cuenta que criar un bebe puede ser costoso. Se estima que en el primer año de vida, un bebe puede costar cientos o incluso miles de pesos, desde los gastos asociados con la atención medica y los pañales hasta los juguetes y ropa.  Por lo tanto, el objetivo de este proyecto es analizar y presentar los gastos típicos asociados con criar a un bebe durante su primer año de vida</vt:lpstr>
      <vt:lpstr>METODOS DE NUESTRA INVESTIGACION</vt:lpstr>
      <vt:lpstr>GASTOS DIARIOS, GASTOS SEMANALES O DE 1 O 2 SEMANAS, GASTOS SEMANALES, GASTOS ANUALES  Y GASTOS QUE SOLO SON NECESARIOS 1 VEZ</vt:lpstr>
      <vt:lpstr>LOS GASTOS DIARIOS DE UN BEBE</vt:lpstr>
      <vt:lpstr>GASTOS SEMANALES </vt:lpstr>
      <vt:lpstr>GASTOS MENSUALES</vt:lpstr>
      <vt:lpstr>GASTOS ANUALES</vt:lpstr>
      <vt:lpstr>GASTOS UNICOS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Gastos de un bebe en su primer año de vida</dc:title>
  <dc:creator>Alumno</dc:creator>
  <cp:lastModifiedBy>ramirezhernandezeduardo35@gmail.com</cp:lastModifiedBy>
  <cp:revision>5</cp:revision>
  <dcterms:modified xsi:type="dcterms:W3CDTF">2023-06-14T01:29:05Z</dcterms:modified>
</cp:coreProperties>
</file>