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3" r:id="rId3"/>
    <p:sldId id="284" r:id="rId4"/>
    <p:sldId id="257" r:id="rId5"/>
    <p:sldId id="259" r:id="rId6"/>
    <p:sldId id="260" r:id="rId7"/>
    <p:sldId id="261" r:id="rId8"/>
    <p:sldId id="262" r:id="rId9"/>
    <p:sldId id="263" r:id="rId10"/>
    <p:sldId id="264" r:id="rId11"/>
    <p:sldId id="265" r:id="rId12"/>
    <p:sldId id="266" r:id="rId13"/>
    <p:sldId id="269" r:id="rId14"/>
    <p:sldId id="268" r:id="rId15"/>
    <p:sldId id="270" r:id="rId16"/>
    <p:sldId id="271" r:id="rId17"/>
    <p:sldId id="272" r:id="rId18"/>
    <p:sldId id="273" r:id="rId19"/>
    <p:sldId id="274" r:id="rId20"/>
    <p:sldId id="267"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53C70-FB20-4E8B-8B2B-B8B96C9FB5B2}"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A6AB-05AE-414E-9BC0-B3866E12F989}" type="slidenum">
              <a:rPr lang="en-US" smtClean="0"/>
              <a:t>‹#›</a:t>
            </a:fld>
            <a:endParaRPr lang="en-US"/>
          </a:p>
        </p:txBody>
      </p:sp>
    </p:spTree>
    <p:extLst>
      <p:ext uri="{BB962C8B-B14F-4D97-AF65-F5344CB8AC3E}">
        <p14:creationId xmlns:p14="http://schemas.microsoft.com/office/powerpoint/2010/main" val="83334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9D32-4FE5-44DF-97CB-7675C9928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CD91AE-1F81-4FEC-A48D-38946C156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9C4AE1-EA71-471F-B6BA-7CB5B4DC9F42}"/>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0DB81FA8-A7C7-41C4-89A4-8A1F8D9BD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C4FDE-5AED-4AE6-A23A-10C19B7339C0}"/>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122608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AD2-9F81-46A6-B627-AD49B6565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8DDE04-7C8A-447B-8633-53B40D8D9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47299-52C8-4754-A89C-196FD388F48B}"/>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8EDEF607-2233-44E1-8E06-89C81FEAC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45F25-1AE1-404B-B25A-3AA0BC1FBDDC}"/>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244981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E5C3E-B9AF-4A0D-8798-113AE376CF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C59DA-DC67-4807-BA6B-0496F0941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4C471-6E09-4593-B335-2B1DD80E930D}"/>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F3D50AF6-7490-4613-B5D0-16CC69913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8DD04-2EB0-424C-B04E-C86114D50F82}"/>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362333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A4CB-FF4A-4D0B-BCC8-44B8E41FA2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94D6A-6BF5-40BB-8A15-12AC35B43C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0D19E-8246-4C5E-841D-0A092F2C93F8}"/>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0D643657-85A4-4BE1-B713-3529AB4BD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93B38-4129-4781-A037-4D094CF57189}"/>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349126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10F4-B2E0-4B11-97EF-A550F99E5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32E3C-405E-4942-A7E2-20F52D3E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F2E45-96B7-4DB6-9225-322F1196CE73}"/>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19B6C9DB-05FE-44F2-AA42-83C3AFFBE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F77C5-1AB1-4936-804E-24BBCEE3AF4C}"/>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423265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BAEB-599C-4E86-8BB8-381B75E34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6291A-ED9D-44B0-B72E-0561A46A3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C3FC80-5B6B-475E-AA07-75138532A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BCC34-9E3D-4A80-9B7D-707B5091A483}"/>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6" name="Footer Placeholder 5">
            <a:extLst>
              <a:ext uri="{FF2B5EF4-FFF2-40B4-BE49-F238E27FC236}">
                <a16:creationId xmlns:a16="http://schemas.microsoft.com/office/drawing/2014/main" id="{3784FC88-9A8E-4978-9958-4A7F5A44E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94ABC-35BE-4734-BBA7-EAAD0BD49432}"/>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80060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0584-0611-4A6D-84E2-755DEEEB6A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808010-E37F-4684-9AED-BA280878B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3D4E2-F027-4F95-88D7-00443A73D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91A09D-B32E-40FF-8C50-9F6CF33A79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57B3E-F634-4A93-95FB-13714702D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AAC7E6-24F8-492E-85E6-B13C00888157}"/>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8" name="Footer Placeholder 7">
            <a:extLst>
              <a:ext uri="{FF2B5EF4-FFF2-40B4-BE49-F238E27FC236}">
                <a16:creationId xmlns:a16="http://schemas.microsoft.com/office/drawing/2014/main" id="{BB42C112-2165-4809-9CB1-6772C15607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2B48BF-29B3-476E-8A58-12EDC5397E74}"/>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178153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040F-E1A1-4C5C-847B-4167FDB49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DF850C-E7C0-4C2E-8EC0-29E9913213F1}"/>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4" name="Footer Placeholder 3">
            <a:extLst>
              <a:ext uri="{FF2B5EF4-FFF2-40B4-BE49-F238E27FC236}">
                <a16:creationId xmlns:a16="http://schemas.microsoft.com/office/drawing/2014/main" id="{9F74A574-9CFE-4054-BA4E-631FC26EA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200FB3-C09D-41D1-B3D3-C5099C35BFE7}"/>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299310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10B09-05B2-4136-8F4C-81F27047B3C7}"/>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3" name="Footer Placeholder 2">
            <a:extLst>
              <a:ext uri="{FF2B5EF4-FFF2-40B4-BE49-F238E27FC236}">
                <a16:creationId xmlns:a16="http://schemas.microsoft.com/office/drawing/2014/main" id="{DA852856-6EF5-469C-BCC1-131F856F99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959A5F-4C15-4F3C-81D3-4C548B980D6C}"/>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93099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BD7D-4DD8-472A-9A3C-C2D918B89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77E4D-2FB9-4211-BABC-92BE2430A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40AEA-0062-4923-9EC5-BAA50FFB7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9B2E7-B7A3-4248-8672-F8C904114313}"/>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6" name="Footer Placeholder 5">
            <a:extLst>
              <a:ext uri="{FF2B5EF4-FFF2-40B4-BE49-F238E27FC236}">
                <a16:creationId xmlns:a16="http://schemas.microsoft.com/office/drawing/2014/main" id="{9A4749FE-24CA-488F-B75B-09D06A60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9DBB7-1D5F-49C9-92E8-554434653C70}"/>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6611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EB48-AD40-4043-AA0E-A075AE3F9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F16503-5A81-489C-B5FB-3F810BA18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AD01C-F8AE-434A-9E49-3DC07456D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39041-F4AD-41C9-9032-D56FC4FCC569}"/>
              </a:ext>
            </a:extLst>
          </p:cNvPr>
          <p:cNvSpPr>
            <a:spLocks noGrp="1"/>
          </p:cNvSpPr>
          <p:nvPr>
            <p:ph type="dt" sz="half" idx="10"/>
          </p:nvPr>
        </p:nvSpPr>
        <p:spPr/>
        <p:txBody>
          <a:bodyPr/>
          <a:lstStyle/>
          <a:p>
            <a:fld id="{7D88C914-4BD2-4342-810F-ECAF60350CA7}" type="datetimeFigureOut">
              <a:rPr lang="en-US" smtClean="0"/>
              <a:t>10/15/2020</a:t>
            </a:fld>
            <a:endParaRPr lang="en-US"/>
          </a:p>
        </p:txBody>
      </p:sp>
      <p:sp>
        <p:nvSpPr>
          <p:cNvPr id="6" name="Footer Placeholder 5">
            <a:extLst>
              <a:ext uri="{FF2B5EF4-FFF2-40B4-BE49-F238E27FC236}">
                <a16:creationId xmlns:a16="http://schemas.microsoft.com/office/drawing/2014/main" id="{3B7434E2-7489-4FEE-BE9C-CA9AC9E2A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6F00E-294C-4C31-A862-336ADE771A2B}"/>
              </a:ext>
            </a:extLst>
          </p:cNvPr>
          <p:cNvSpPr>
            <a:spLocks noGrp="1"/>
          </p:cNvSpPr>
          <p:nvPr>
            <p:ph type="sldNum" sz="quarter" idx="12"/>
          </p:nvPr>
        </p:nvSpPr>
        <p:spPr/>
        <p:txBody>
          <a:bodyPr/>
          <a:lstStyle/>
          <a:p>
            <a:fld id="{82F17F8A-2E47-4EDF-9535-9B5466D9D3D2}" type="slidenum">
              <a:rPr lang="en-US" smtClean="0"/>
              <a:t>‹#›</a:t>
            </a:fld>
            <a:endParaRPr lang="en-US"/>
          </a:p>
        </p:txBody>
      </p:sp>
    </p:spTree>
    <p:extLst>
      <p:ext uri="{BB962C8B-B14F-4D97-AF65-F5344CB8AC3E}">
        <p14:creationId xmlns:p14="http://schemas.microsoft.com/office/powerpoint/2010/main" val="15301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13CB5-574E-4AD9-BB47-34609BC07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0406B-020F-4DF5-A2FB-4286675E5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187C3-6E88-4485-894B-3BDBACCC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8C914-4BD2-4342-810F-ECAF60350CA7}" type="datetimeFigureOut">
              <a:rPr lang="en-US" smtClean="0"/>
              <a:t>10/15/2020</a:t>
            </a:fld>
            <a:endParaRPr lang="en-US"/>
          </a:p>
        </p:txBody>
      </p:sp>
      <p:sp>
        <p:nvSpPr>
          <p:cNvPr id="5" name="Footer Placeholder 4">
            <a:extLst>
              <a:ext uri="{FF2B5EF4-FFF2-40B4-BE49-F238E27FC236}">
                <a16:creationId xmlns:a16="http://schemas.microsoft.com/office/drawing/2014/main" id="{BF8F31E4-DE55-4F9E-A0C5-F6E9A1033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9AA461-4F8F-4127-8E92-81F3015C2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7F8A-2E47-4EDF-9535-9B5466D9D3D2}" type="slidenum">
              <a:rPr lang="en-US" smtClean="0"/>
              <a:t>‹#›</a:t>
            </a:fld>
            <a:endParaRPr lang="en-US"/>
          </a:p>
        </p:txBody>
      </p:sp>
    </p:spTree>
    <p:extLst>
      <p:ext uri="{BB962C8B-B14F-4D97-AF65-F5344CB8AC3E}">
        <p14:creationId xmlns:p14="http://schemas.microsoft.com/office/powerpoint/2010/main" val="287484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B98D2-0DFA-4F12-939A-D68484FF3D2F}"/>
              </a:ext>
            </a:extLst>
          </p:cNvPr>
          <p:cNvSpPr>
            <a:spLocks noGrp="1"/>
          </p:cNvSpPr>
          <p:nvPr>
            <p:ph type="ctrTitle"/>
          </p:nvPr>
        </p:nvSpPr>
        <p:spPr>
          <a:xfrm>
            <a:off x="9267909" y="2023110"/>
            <a:ext cx="2469624" cy="2846070"/>
          </a:xfrm>
        </p:spPr>
        <p:txBody>
          <a:bodyPr anchor="ctr">
            <a:normAutofit/>
          </a:bodyPr>
          <a:lstStyle/>
          <a:p>
            <a:pPr algn="l"/>
            <a:r>
              <a:rPr lang="en-US" sz="3700"/>
              <a:t>PTMViz</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27DD9A72-CECD-4664-9E52-63BFD07646DC}"/>
              </a:ext>
            </a:extLst>
          </p:cNvPr>
          <p:cNvPicPr>
            <a:picLocks noChangeAspect="1"/>
          </p:cNvPicPr>
          <p:nvPr/>
        </p:nvPicPr>
        <p:blipFill rotWithShape="1">
          <a:blip r:embed="rId2">
            <a:extLst>
              <a:ext uri="{28A0092B-C50C-407E-A947-70E740481C1C}">
                <a14:useLocalDpi xmlns:a14="http://schemas.microsoft.com/office/drawing/2010/main" val="0"/>
              </a:ext>
            </a:extLst>
          </a:blip>
          <a:srcRect r="2558" b="-1"/>
          <a:stretch/>
        </p:blipFill>
        <p:spPr>
          <a:xfrm>
            <a:off x="545238" y="858525"/>
            <a:ext cx="7608304" cy="5211906"/>
          </a:xfrm>
          <a:prstGeom prst="rect">
            <a:avLst/>
          </a:prstGeom>
        </p:spPr>
      </p:pic>
      <p:sp>
        <p:nvSpPr>
          <p:cNvPr id="38"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30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E336-98BF-4C94-92B9-D9B4BD9CF37C}"/>
              </a:ext>
            </a:extLst>
          </p:cNvPr>
          <p:cNvSpPr>
            <a:spLocks noGrp="1"/>
          </p:cNvSpPr>
          <p:nvPr>
            <p:ph type="title"/>
          </p:nvPr>
        </p:nvSpPr>
        <p:spPr>
          <a:xfrm>
            <a:off x="838200" y="18255"/>
            <a:ext cx="10515600" cy="1325563"/>
          </a:xfrm>
        </p:spPr>
        <p:txBody>
          <a:bodyPr/>
          <a:lstStyle/>
          <a:p>
            <a:pPr algn="ctr"/>
            <a:r>
              <a:rPr lang="en-US" dirty="0"/>
              <a:t>Alternate Example from the PTM Upload Section:</a:t>
            </a:r>
          </a:p>
        </p:txBody>
      </p:sp>
      <p:pic>
        <p:nvPicPr>
          <p:cNvPr id="5" name="Picture 4" descr="Table&#10;&#10;Description automatically generated">
            <a:extLst>
              <a:ext uri="{FF2B5EF4-FFF2-40B4-BE49-F238E27FC236}">
                <a16:creationId xmlns:a16="http://schemas.microsoft.com/office/drawing/2014/main" id="{D1FFC8E9-A0E3-4E9C-B841-8DEFCA98E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57" y="1473096"/>
            <a:ext cx="10327680" cy="5366649"/>
          </a:xfrm>
          <a:prstGeom prst="rect">
            <a:avLst/>
          </a:prstGeom>
        </p:spPr>
      </p:pic>
    </p:spTree>
    <p:extLst>
      <p:ext uri="{BB962C8B-B14F-4D97-AF65-F5344CB8AC3E}">
        <p14:creationId xmlns:p14="http://schemas.microsoft.com/office/powerpoint/2010/main" val="229112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0847-EF79-496E-A323-8D7366C8CDE5}"/>
              </a:ext>
            </a:extLst>
          </p:cNvPr>
          <p:cNvSpPr>
            <a:spLocks noGrp="1"/>
          </p:cNvSpPr>
          <p:nvPr>
            <p:ph type="title"/>
          </p:nvPr>
        </p:nvSpPr>
        <p:spPr>
          <a:xfrm>
            <a:off x="838200" y="87313"/>
            <a:ext cx="10515600" cy="1325563"/>
          </a:xfrm>
        </p:spPr>
        <p:txBody>
          <a:bodyPr/>
          <a:lstStyle/>
          <a:p>
            <a:pPr algn="ctr"/>
            <a:r>
              <a:rPr lang="en-US" dirty="0"/>
              <a:t>Data Label Verification</a:t>
            </a:r>
          </a:p>
        </p:txBody>
      </p:sp>
      <p:sp>
        <p:nvSpPr>
          <p:cNvPr id="3" name="Content Placeholder 2">
            <a:extLst>
              <a:ext uri="{FF2B5EF4-FFF2-40B4-BE49-F238E27FC236}">
                <a16:creationId xmlns:a16="http://schemas.microsoft.com/office/drawing/2014/main" id="{B0FB2EAF-856C-4F4B-AB94-7EAC174BCC92}"/>
              </a:ext>
            </a:extLst>
          </p:cNvPr>
          <p:cNvSpPr>
            <a:spLocks noGrp="1"/>
          </p:cNvSpPr>
          <p:nvPr>
            <p:ph idx="1"/>
          </p:nvPr>
        </p:nvSpPr>
        <p:spPr>
          <a:xfrm>
            <a:off x="838200" y="1412876"/>
            <a:ext cx="10515600" cy="1603375"/>
          </a:xfrm>
        </p:spPr>
        <p:txBody>
          <a:bodyPr/>
          <a:lstStyle/>
          <a:p>
            <a:r>
              <a:rPr lang="en-US" dirty="0"/>
              <a:t>After clicking the upload data button at the bottom of the custom table, another table will appear on the right reflecting the data you just entered.</a:t>
            </a:r>
          </a:p>
        </p:txBody>
      </p:sp>
      <p:pic>
        <p:nvPicPr>
          <p:cNvPr id="5" name="Picture 4" descr="Graphical user interface, text, application&#10;&#10;Description automatically generated">
            <a:extLst>
              <a:ext uri="{FF2B5EF4-FFF2-40B4-BE49-F238E27FC236}">
                <a16:creationId xmlns:a16="http://schemas.microsoft.com/office/drawing/2014/main" id="{7ED6FF60-8B7A-4A64-8314-3EA0B289A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3937"/>
            <a:ext cx="12192000" cy="3294063"/>
          </a:xfrm>
          <a:prstGeom prst="rect">
            <a:avLst/>
          </a:prstGeom>
        </p:spPr>
      </p:pic>
      <p:sp>
        <p:nvSpPr>
          <p:cNvPr id="7" name="Rectangle 6">
            <a:extLst>
              <a:ext uri="{FF2B5EF4-FFF2-40B4-BE49-F238E27FC236}">
                <a16:creationId xmlns:a16="http://schemas.microsoft.com/office/drawing/2014/main" id="{B3AF9627-DC82-4A45-A6EC-867EECD64BA0}"/>
              </a:ext>
            </a:extLst>
          </p:cNvPr>
          <p:cNvSpPr/>
          <p:nvPr/>
        </p:nvSpPr>
        <p:spPr>
          <a:xfrm>
            <a:off x="6096000" y="3428999"/>
            <a:ext cx="6096000" cy="34290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29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B39-4812-4665-B015-F03CA46FFAAF}"/>
              </a:ext>
            </a:extLst>
          </p:cNvPr>
          <p:cNvSpPr>
            <a:spLocks noGrp="1"/>
          </p:cNvSpPr>
          <p:nvPr>
            <p:ph type="title"/>
          </p:nvPr>
        </p:nvSpPr>
        <p:spPr>
          <a:xfrm>
            <a:off x="347868" y="68606"/>
            <a:ext cx="7351643" cy="1325563"/>
          </a:xfrm>
        </p:spPr>
        <p:txBody>
          <a:bodyPr/>
          <a:lstStyle/>
          <a:p>
            <a:pPr algn="ctr"/>
            <a:r>
              <a:rPr lang="en-US" dirty="0"/>
              <a:t>Protein: Preliminary </a:t>
            </a:r>
          </a:p>
        </p:txBody>
      </p:sp>
      <p:sp>
        <p:nvSpPr>
          <p:cNvPr id="3" name="Content Placeholder 2">
            <a:extLst>
              <a:ext uri="{FF2B5EF4-FFF2-40B4-BE49-F238E27FC236}">
                <a16:creationId xmlns:a16="http://schemas.microsoft.com/office/drawing/2014/main" id="{EC7FD7D4-E1DE-4818-B896-3C6F5EEF6E6B}"/>
              </a:ext>
            </a:extLst>
          </p:cNvPr>
          <p:cNvSpPr>
            <a:spLocks noGrp="1"/>
          </p:cNvSpPr>
          <p:nvPr>
            <p:ph idx="1"/>
          </p:nvPr>
        </p:nvSpPr>
        <p:spPr>
          <a:xfrm>
            <a:off x="480390" y="1611175"/>
            <a:ext cx="7086600" cy="4926428"/>
          </a:xfrm>
        </p:spPr>
        <p:txBody>
          <a:bodyPr/>
          <a:lstStyle/>
          <a:p>
            <a:r>
              <a:rPr lang="en-US" dirty="0"/>
              <a:t>This tab contains figures that can be used for assessing the quality of your data.</a:t>
            </a:r>
          </a:p>
          <a:p>
            <a:r>
              <a:rPr lang="en-US" dirty="0"/>
              <a:t>Figures</a:t>
            </a:r>
          </a:p>
          <a:p>
            <a:pPr lvl="1"/>
            <a:r>
              <a:rPr lang="en-US" dirty="0"/>
              <a:t>Histograms</a:t>
            </a:r>
          </a:p>
          <a:p>
            <a:pPr lvl="1"/>
            <a:r>
              <a:rPr lang="en-US" dirty="0"/>
              <a:t>Boxplots</a:t>
            </a:r>
          </a:p>
          <a:p>
            <a:pPr lvl="1"/>
            <a:r>
              <a:rPr lang="en-US" dirty="0"/>
              <a:t>PCA/ MDS</a:t>
            </a:r>
          </a:p>
          <a:p>
            <a:pPr lvl="1"/>
            <a:endParaRPr lang="en-US" dirty="0"/>
          </a:p>
        </p:txBody>
      </p:sp>
      <p:pic>
        <p:nvPicPr>
          <p:cNvPr id="9" name="Picture 8" descr="Graphical user interface, application&#10;&#10;Description automatically generated">
            <a:extLst>
              <a:ext uri="{FF2B5EF4-FFF2-40B4-BE49-F238E27FC236}">
                <a16:creationId xmlns:a16="http://schemas.microsoft.com/office/drawing/2014/main" id="{94C4FEF2-72C2-40D3-87F1-040F403CA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02" y="0"/>
            <a:ext cx="3286125" cy="6858000"/>
          </a:xfrm>
          <a:prstGeom prst="rect">
            <a:avLst/>
          </a:prstGeom>
        </p:spPr>
      </p:pic>
      <p:sp>
        <p:nvSpPr>
          <p:cNvPr id="7" name="Arrow: Right 6">
            <a:extLst>
              <a:ext uri="{FF2B5EF4-FFF2-40B4-BE49-F238E27FC236}">
                <a16:creationId xmlns:a16="http://schemas.microsoft.com/office/drawing/2014/main" id="{1FCA5449-8E37-4F10-90F6-EED91702861C}"/>
              </a:ext>
            </a:extLst>
          </p:cNvPr>
          <p:cNvSpPr/>
          <p:nvPr/>
        </p:nvSpPr>
        <p:spPr>
          <a:xfrm rot="1219568">
            <a:off x="8254410" y="1561639"/>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86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668C-4D78-48A9-90B0-E61A84DCD034}"/>
              </a:ext>
            </a:extLst>
          </p:cNvPr>
          <p:cNvSpPr>
            <a:spLocks noGrp="1"/>
          </p:cNvSpPr>
          <p:nvPr>
            <p:ph type="title"/>
          </p:nvPr>
        </p:nvSpPr>
        <p:spPr>
          <a:xfrm>
            <a:off x="806750" y="-319822"/>
            <a:ext cx="10515600" cy="1325563"/>
          </a:xfrm>
        </p:spPr>
        <p:txBody>
          <a:bodyPr/>
          <a:lstStyle/>
          <a:p>
            <a:pPr algn="ctr"/>
            <a:r>
              <a:rPr lang="en-US" dirty="0"/>
              <a:t>Protein: Preliminary </a:t>
            </a:r>
          </a:p>
        </p:txBody>
      </p:sp>
      <p:sp>
        <p:nvSpPr>
          <p:cNvPr id="3" name="Content Placeholder 2">
            <a:extLst>
              <a:ext uri="{FF2B5EF4-FFF2-40B4-BE49-F238E27FC236}">
                <a16:creationId xmlns:a16="http://schemas.microsoft.com/office/drawing/2014/main" id="{3292BF9F-A853-4E2D-815B-1762B6365284}"/>
              </a:ext>
            </a:extLst>
          </p:cNvPr>
          <p:cNvSpPr>
            <a:spLocks noGrp="1"/>
          </p:cNvSpPr>
          <p:nvPr>
            <p:ph idx="1"/>
          </p:nvPr>
        </p:nvSpPr>
        <p:spPr>
          <a:xfrm>
            <a:off x="241852" y="763115"/>
            <a:ext cx="11950148" cy="4351338"/>
          </a:xfrm>
        </p:spPr>
        <p:txBody>
          <a:bodyPr/>
          <a:lstStyle/>
          <a:p>
            <a:r>
              <a:rPr lang="en-US" dirty="0"/>
              <a:t>The first tab on all figures will contain the actual figures</a:t>
            </a:r>
          </a:p>
          <a:p>
            <a:r>
              <a:rPr lang="en-US" dirty="0"/>
              <a:t>The second tab will usually be for settings. This will include options for labels, text sizes and colors.</a:t>
            </a:r>
          </a:p>
          <a:p>
            <a:r>
              <a:rPr lang="en-US" dirty="0"/>
              <a:t>The bottom of the figure will have download button for saving the figure</a:t>
            </a:r>
          </a:p>
        </p:txBody>
      </p:sp>
      <p:pic>
        <p:nvPicPr>
          <p:cNvPr id="5" name="Picture 4" descr="Chart, histogram&#10;&#10;Description automatically generated">
            <a:extLst>
              <a:ext uri="{FF2B5EF4-FFF2-40B4-BE49-F238E27FC236}">
                <a16:creationId xmlns:a16="http://schemas.microsoft.com/office/drawing/2014/main" id="{624A629F-DDC6-4AB6-957B-0FAB4826F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183" y="2978147"/>
            <a:ext cx="8638735" cy="3879853"/>
          </a:xfrm>
          <a:prstGeom prst="rect">
            <a:avLst/>
          </a:prstGeom>
        </p:spPr>
      </p:pic>
      <p:sp>
        <p:nvSpPr>
          <p:cNvPr id="7" name="Arrow: Right 6">
            <a:extLst>
              <a:ext uri="{FF2B5EF4-FFF2-40B4-BE49-F238E27FC236}">
                <a16:creationId xmlns:a16="http://schemas.microsoft.com/office/drawing/2014/main" id="{E5DFAB77-1A40-4679-ADF3-CE058603E16D}"/>
              </a:ext>
            </a:extLst>
          </p:cNvPr>
          <p:cNvSpPr/>
          <p:nvPr/>
        </p:nvSpPr>
        <p:spPr>
          <a:xfrm rot="9855081">
            <a:off x="3092410" y="2831252"/>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BB0A07CE-9726-4EE5-9E89-6A1C4087C2F1}"/>
              </a:ext>
            </a:extLst>
          </p:cNvPr>
          <p:cNvSpPr/>
          <p:nvPr/>
        </p:nvSpPr>
        <p:spPr>
          <a:xfrm rot="1219568">
            <a:off x="856109" y="2796222"/>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6B0A56-2E9F-4CE3-BC00-1238226D7E44}"/>
              </a:ext>
            </a:extLst>
          </p:cNvPr>
          <p:cNvSpPr/>
          <p:nvPr/>
        </p:nvSpPr>
        <p:spPr>
          <a:xfrm rot="1219568">
            <a:off x="878509" y="6262354"/>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78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B39-4812-4665-B015-F03CA46FFAAF}"/>
              </a:ext>
            </a:extLst>
          </p:cNvPr>
          <p:cNvSpPr>
            <a:spLocks noGrp="1"/>
          </p:cNvSpPr>
          <p:nvPr>
            <p:ph type="title"/>
          </p:nvPr>
        </p:nvSpPr>
        <p:spPr>
          <a:xfrm>
            <a:off x="838200" y="126586"/>
            <a:ext cx="6105939" cy="1325563"/>
          </a:xfrm>
        </p:spPr>
        <p:txBody>
          <a:bodyPr/>
          <a:lstStyle/>
          <a:p>
            <a:r>
              <a:rPr lang="en-US" dirty="0"/>
              <a:t>Protein: Protein Analysis</a:t>
            </a:r>
          </a:p>
        </p:txBody>
      </p:sp>
      <p:sp>
        <p:nvSpPr>
          <p:cNvPr id="3" name="Content Placeholder 2">
            <a:extLst>
              <a:ext uri="{FF2B5EF4-FFF2-40B4-BE49-F238E27FC236}">
                <a16:creationId xmlns:a16="http://schemas.microsoft.com/office/drawing/2014/main" id="{EC7FD7D4-E1DE-4818-B896-3C6F5EEF6E6B}"/>
              </a:ext>
            </a:extLst>
          </p:cNvPr>
          <p:cNvSpPr>
            <a:spLocks noGrp="1"/>
          </p:cNvSpPr>
          <p:nvPr>
            <p:ph idx="1"/>
          </p:nvPr>
        </p:nvSpPr>
        <p:spPr>
          <a:xfrm>
            <a:off x="599660" y="2236442"/>
            <a:ext cx="6583017" cy="4351338"/>
          </a:xfrm>
        </p:spPr>
        <p:txBody>
          <a:bodyPr/>
          <a:lstStyle/>
          <a:p>
            <a:r>
              <a:rPr lang="en-US" dirty="0"/>
              <a:t>This section will contain main differential analysis and comparisons in the data</a:t>
            </a:r>
          </a:p>
          <a:p>
            <a:r>
              <a:rPr lang="en-US" dirty="0"/>
              <a:t>Figures:</a:t>
            </a:r>
          </a:p>
          <a:p>
            <a:pPr lvl="1"/>
            <a:r>
              <a:rPr lang="en-US" dirty="0"/>
              <a:t>Volcano Plot</a:t>
            </a:r>
          </a:p>
          <a:p>
            <a:pPr lvl="1"/>
            <a:r>
              <a:rPr lang="en-US" dirty="0"/>
              <a:t>Heatmap</a:t>
            </a:r>
          </a:p>
        </p:txBody>
      </p:sp>
      <p:pic>
        <p:nvPicPr>
          <p:cNvPr id="8" name="Picture 7" descr="Graphical user interface, application&#10;&#10;Description automatically generated">
            <a:extLst>
              <a:ext uri="{FF2B5EF4-FFF2-40B4-BE49-F238E27FC236}">
                <a16:creationId xmlns:a16="http://schemas.microsoft.com/office/drawing/2014/main" id="{91CDB7E6-0179-4F5A-BFC4-7D80D6172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02" y="0"/>
            <a:ext cx="3286125" cy="6858000"/>
          </a:xfrm>
          <a:prstGeom prst="rect">
            <a:avLst/>
          </a:prstGeom>
        </p:spPr>
      </p:pic>
      <p:sp>
        <p:nvSpPr>
          <p:cNvPr id="4" name="Arrow: Right 3">
            <a:extLst>
              <a:ext uri="{FF2B5EF4-FFF2-40B4-BE49-F238E27FC236}">
                <a16:creationId xmlns:a16="http://schemas.microsoft.com/office/drawing/2014/main" id="{4DA35368-D10E-4BDA-9F9D-1421EE1F77E8}"/>
              </a:ext>
            </a:extLst>
          </p:cNvPr>
          <p:cNvSpPr/>
          <p:nvPr/>
        </p:nvSpPr>
        <p:spPr>
          <a:xfrm rot="1219568">
            <a:off x="8099890" y="2093880"/>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60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17A-B4F6-43BB-8A0F-496E34C48B5D}"/>
              </a:ext>
            </a:extLst>
          </p:cNvPr>
          <p:cNvSpPr>
            <a:spLocks noGrp="1"/>
          </p:cNvSpPr>
          <p:nvPr>
            <p:ph type="title"/>
          </p:nvPr>
        </p:nvSpPr>
        <p:spPr>
          <a:xfrm>
            <a:off x="838200" y="0"/>
            <a:ext cx="10515600" cy="1325563"/>
          </a:xfrm>
        </p:spPr>
        <p:txBody>
          <a:bodyPr/>
          <a:lstStyle/>
          <a:p>
            <a:pPr algn="ctr"/>
            <a:r>
              <a:rPr lang="en-US" dirty="0"/>
              <a:t>Protein Analysis: Data Table</a:t>
            </a:r>
          </a:p>
        </p:txBody>
      </p:sp>
      <p:sp>
        <p:nvSpPr>
          <p:cNvPr id="3" name="Content Placeholder 2">
            <a:extLst>
              <a:ext uri="{FF2B5EF4-FFF2-40B4-BE49-F238E27FC236}">
                <a16:creationId xmlns:a16="http://schemas.microsoft.com/office/drawing/2014/main" id="{AC30E86B-EAA3-43A9-892A-A05EBBF971D7}"/>
              </a:ext>
            </a:extLst>
          </p:cNvPr>
          <p:cNvSpPr>
            <a:spLocks noGrp="1"/>
          </p:cNvSpPr>
          <p:nvPr>
            <p:ph idx="1"/>
          </p:nvPr>
        </p:nvSpPr>
        <p:spPr>
          <a:xfrm>
            <a:off x="0" y="1078617"/>
            <a:ext cx="12192000" cy="2486218"/>
          </a:xfrm>
        </p:spPr>
        <p:txBody>
          <a:bodyPr>
            <a:normAutofit lnSpcReduction="10000"/>
          </a:bodyPr>
          <a:lstStyle/>
          <a:p>
            <a:r>
              <a:rPr lang="en-US" dirty="0"/>
              <a:t>There are 4 data tables in the protein analysis tab</a:t>
            </a:r>
          </a:p>
          <a:p>
            <a:pPr lvl="1"/>
            <a:r>
              <a:rPr lang="en-US" dirty="0"/>
              <a:t>The All Data tab has the differential analysis of every protein in the data</a:t>
            </a:r>
          </a:p>
          <a:p>
            <a:pPr lvl="1"/>
            <a:r>
              <a:rPr lang="en-US" dirty="0"/>
              <a:t>The Significant Data tab has only statistically significant differentially expressed proteins</a:t>
            </a:r>
          </a:p>
          <a:p>
            <a:pPr lvl="1"/>
            <a:r>
              <a:rPr lang="en-US" dirty="0"/>
              <a:t>The All Intensity Data tab has all the raw data values</a:t>
            </a:r>
          </a:p>
          <a:p>
            <a:pPr lvl="1"/>
            <a:r>
              <a:rPr lang="en-US" dirty="0"/>
              <a:t>The Significant Intensity Data is raw data values based on the significant data tab</a:t>
            </a:r>
          </a:p>
          <a:p>
            <a:r>
              <a:rPr lang="en-US" dirty="0"/>
              <a:t>Each table can copied to the clipboard or downloaded as a csv or pdf</a:t>
            </a:r>
          </a:p>
        </p:txBody>
      </p:sp>
      <p:pic>
        <p:nvPicPr>
          <p:cNvPr id="5" name="Picture 4" descr="A picture containing background pattern&#10;&#10;Description automatically generated">
            <a:extLst>
              <a:ext uri="{FF2B5EF4-FFF2-40B4-BE49-F238E27FC236}">
                <a16:creationId xmlns:a16="http://schemas.microsoft.com/office/drawing/2014/main" id="{A047E957-7412-4AB0-B10F-1D9924292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4835"/>
            <a:ext cx="12192000" cy="3308930"/>
          </a:xfrm>
          <a:prstGeom prst="rect">
            <a:avLst/>
          </a:prstGeom>
        </p:spPr>
      </p:pic>
      <p:sp>
        <p:nvSpPr>
          <p:cNvPr id="11" name="Rectangle 10">
            <a:extLst>
              <a:ext uri="{FF2B5EF4-FFF2-40B4-BE49-F238E27FC236}">
                <a16:creationId xmlns:a16="http://schemas.microsoft.com/office/drawing/2014/main" id="{34E7686B-356B-42DD-84C2-C6F58FCC66D7}"/>
              </a:ext>
            </a:extLst>
          </p:cNvPr>
          <p:cNvSpPr/>
          <p:nvPr/>
        </p:nvSpPr>
        <p:spPr>
          <a:xfrm>
            <a:off x="0" y="3909391"/>
            <a:ext cx="477078" cy="291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C4EA5E-D71D-4A40-953D-CEB26A99F7A2}"/>
              </a:ext>
            </a:extLst>
          </p:cNvPr>
          <p:cNvSpPr/>
          <p:nvPr/>
        </p:nvSpPr>
        <p:spPr>
          <a:xfrm>
            <a:off x="477077" y="3909391"/>
            <a:ext cx="649357" cy="291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D80D85-08E4-42BC-94A6-64DBEC5EE5E0}"/>
              </a:ext>
            </a:extLst>
          </p:cNvPr>
          <p:cNvSpPr/>
          <p:nvPr/>
        </p:nvSpPr>
        <p:spPr>
          <a:xfrm>
            <a:off x="1126434" y="3909391"/>
            <a:ext cx="755375" cy="291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7C2636-582C-4CAC-9074-94A79EB33C61}"/>
              </a:ext>
            </a:extLst>
          </p:cNvPr>
          <p:cNvSpPr/>
          <p:nvPr/>
        </p:nvSpPr>
        <p:spPr>
          <a:xfrm>
            <a:off x="1881809" y="3909391"/>
            <a:ext cx="1007165" cy="291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9B7FC7A-5A3E-4C31-B8FB-D17DE1CC74F2}"/>
              </a:ext>
            </a:extLst>
          </p:cNvPr>
          <p:cNvSpPr/>
          <p:nvPr/>
        </p:nvSpPr>
        <p:spPr>
          <a:xfrm rot="13169617">
            <a:off x="257228" y="4758686"/>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47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39E3D-7140-40C9-B5C5-E593198CEA66}"/>
              </a:ext>
            </a:extLst>
          </p:cNvPr>
          <p:cNvSpPr>
            <a:spLocks noGrp="1"/>
          </p:cNvSpPr>
          <p:nvPr>
            <p:ph idx="1"/>
          </p:nvPr>
        </p:nvSpPr>
        <p:spPr>
          <a:xfrm>
            <a:off x="0" y="1529911"/>
            <a:ext cx="12192000" cy="2282434"/>
          </a:xfrm>
        </p:spPr>
        <p:txBody>
          <a:bodyPr/>
          <a:lstStyle/>
          <a:p>
            <a:r>
              <a:rPr lang="en-US" dirty="0"/>
              <a:t>The Volcano plot allows you to hover your mouse over points to reveal their ID and values</a:t>
            </a:r>
          </a:p>
          <a:p>
            <a:r>
              <a:rPr lang="en-US" dirty="0"/>
              <a:t>Selecting a group of points using the rectangle or lasso select option in the top right corner will isolate the points in the table above the volcano plot</a:t>
            </a:r>
          </a:p>
        </p:txBody>
      </p:sp>
      <p:sp>
        <p:nvSpPr>
          <p:cNvPr id="5" name="Title 1">
            <a:extLst>
              <a:ext uri="{FF2B5EF4-FFF2-40B4-BE49-F238E27FC236}">
                <a16:creationId xmlns:a16="http://schemas.microsoft.com/office/drawing/2014/main" id="{D03EC3E1-D9BB-4CAB-9E3A-5494A4D78F06}"/>
              </a:ext>
            </a:extLst>
          </p:cNvPr>
          <p:cNvSpPr>
            <a:spLocks noGrp="1"/>
          </p:cNvSpPr>
          <p:nvPr>
            <p:ph type="title"/>
          </p:nvPr>
        </p:nvSpPr>
        <p:spPr>
          <a:xfrm>
            <a:off x="838200" y="365125"/>
            <a:ext cx="10515600" cy="1325563"/>
          </a:xfrm>
        </p:spPr>
        <p:txBody>
          <a:bodyPr/>
          <a:lstStyle/>
          <a:p>
            <a:pPr algn="ctr"/>
            <a:r>
              <a:rPr lang="en-US" dirty="0"/>
              <a:t>Protein Analysis: Volcano Plot</a:t>
            </a:r>
          </a:p>
        </p:txBody>
      </p:sp>
      <p:pic>
        <p:nvPicPr>
          <p:cNvPr id="7" name="Picture 6" descr="Chart, scatter chart&#10;&#10;Description automatically generated">
            <a:extLst>
              <a:ext uri="{FF2B5EF4-FFF2-40B4-BE49-F238E27FC236}">
                <a16:creationId xmlns:a16="http://schemas.microsoft.com/office/drawing/2014/main" id="{FE5A6509-887E-4A18-91C3-6AF42D8C1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8723"/>
            <a:ext cx="12192000" cy="2699277"/>
          </a:xfrm>
          <a:prstGeom prst="rect">
            <a:avLst/>
          </a:prstGeom>
        </p:spPr>
      </p:pic>
      <p:sp>
        <p:nvSpPr>
          <p:cNvPr id="9" name="Arrow: Right 8">
            <a:extLst>
              <a:ext uri="{FF2B5EF4-FFF2-40B4-BE49-F238E27FC236}">
                <a16:creationId xmlns:a16="http://schemas.microsoft.com/office/drawing/2014/main" id="{BAF8AFE3-88A4-404C-8027-87169B9E39B4}"/>
              </a:ext>
            </a:extLst>
          </p:cNvPr>
          <p:cNvSpPr/>
          <p:nvPr/>
        </p:nvSpPr>
        <p:spPr>
          <a:xfrm rot="3181631" flipV="1">
            <a:off x="10461773" y="4147130"/>
            <a:ext cx="461309" cy="21151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3295A0F-09C3-4E1E-A1A1-9166C93B1D9A}"/>
              </a:ext>
            </a:extLst>
          </p:cNvPr>
          <p:cNvSpPr/>
          <p:nvPr/>
        </p:nvSpPr>
        <p:spPr>
          <a:xfrm rot="17022607" flipV="1">
            <a:off x="450135" y="4622226"/>
            <a:ext cx="461309" cy="21151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73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C02D6-FBF9-4686-B304-9E39EA98F7DC}"/>
              </a:ext>
            </a:extLst>
          </p:cNvPr>
          <p:cNvSpPr>
            <a:spLocks noGrp="1"/>
          </p:cNvSpPr>
          <p:nvPr>
            <p:ph idx="1"/>
          </p:nvPr>
        </p:nvSpPr>
        <p:spPr>
          <a:xfrm>
            <a:off x="-1" y="1189621"/>
            <a:ext cx="11993217" cy="2892049"/>
          </a:xfrm>
        </p:spPr>
        <p:txBody>
          <a:bodyPr>
            <a:normAutofit/>
          </a:bodyPr>
          <a:lstStyle/>
          <a:p>
            <a:r>
              <a:rPr lang="en-US" dirty="0"/>
              <a:t>The Settings for the Volcano Plot include color and label options</a:t>
            </a:r>
          </a:p>
          <a:p>
            <a:r>
              <a:rPr lang="en-US" dirty="0"/>
              <a:t>Additionally, the user can set the fold change and p value threshold for what the graph considers statistically significant (Changing these values will also affect the individuals in the data table and heatmap)</a:t>
            </a:r>
          </a:p>
          <a:p>
            <a:r>
              <a:rPr lang="en-US" dirty="0"/>
              <a:t>You can also select whether the tool is using the normal p value or an adjected p value </a:t>
            </a:r>
          </a:p>
        </p:txBody>
      </p:sp>
      <p:sp>
        <p:nvSpPr>
          <p:cNvPr id="4" name="Title 1">
            <a:extLst>
              <a:ext uri="{FF2B5EF4-FFF2-40B4-BE49-F238E27FC236}">
                <a16:creationId xmlns:a16="http://schemas.microsoft.com/office/drawing/2014/main" id="{7AEDE2F6-A628-4C52-B854-4340CFFB3032}"/>
              </a:ext>
            </a:extLst>
          </p:cNvPr>
          <p:cNvSpPr>
            <a:spLocks noGrp="1"/>
          </p:cNvSpPr>
          <p:nvPr>
            <p:ph type="title"/>
          </p:nvPr>
        </p:nvSpPr>
        <p:spPr>
          <a:xfrm>
            <a:off x="838200" y="18255"/>
            <a:ext cx="10515600" cy="1325563"/>
          </a:xfrm>
        </p:spPr>
        <p:txBody>
          <a:bodyPr/>
          <a:lstStyle/>
          <a:p>
            <a:pPr algn="ctr"/>
            <a:r>
              <a:rPr lang="en-US" dirty="0"/>
              <a:t>Protein Analysis: Volcano Plot Settings</a:t>
            </a:r>
          </a:p>
        </p:txBody>
      </p:sp>
      <p:pic>
        <p:nvPicPr>
          <p:cNvPr id="6" name="Picture 5" descr="Graphical user interface, application, website&#10;&#10;Description automatically generated">
            <a:extLst>
              <a:ext uri="{FF2B5EF4-FFF2-40B4-BE49-F238E27FC236}">
                <a16:creationId xmlns:a16="http://schemas.microsoft.com/office/drawing/2014/main" id="{2791858C-07B8-43CD-BB0C-205D3424D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42175"/>
            <a:ext cx="12192000" cy="2428813"/>
          </a:xfrm>
          <a:prstGeom prst="rect">
            <a:avLst/>
          </a:prstGeom>
        </p:spPr>
      </p:pic>
    </p:spTree>
    <p:extLst>
      <p:ext uri="{BB962C8B-B14F-4D97-AF65-F5344CB8AC3E}">
        <p14:creationId xmlns:p14="http://schemas.microsoft.com/office/powerpoint/2010/main" val="290135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28A34-64A3-4734-A786-45667C9155C1}"/>
              </a:ext>
            </a:extLst>
          </p:cNvPr>
          <p:cNvSpPr>
            <a:spLocks noGrp="1"/>
          </p:cNvSpPr>
          <p:nvPr>
            <p:ph idx="1"/>
          </p:nvPr>
        </p:nvSpPr>
        <p:spPr>
          <a:xfrm>
            <a:off x="286043" y="1727820"/>
            <a:ext cx="11619914" cy="2110271"/>
          </a:xfrm>
        </p:spPr>
        <p:txBody>
          <a:bodyPr>
            <a:normAutofit/>
          </a:bodyPr>
          <a:lstStyle/>
          <a:p>
            <a:r>
              <a:rPr lang="en-US" dirty="0"/>
              <a:t>The Heatmap at the bottom will display all the significant proteins in the data (as are determined in the volcano plot)</a:t>
            </a:r>
          </a:p>
          <a:p>
            <a:r>
              <a:rPr lang="en-US" dirty="0"/>
              <a:t>Hovering over the tiles will reveal its exact value, similar to the volcano plot</a:t>
            </a:r>
          </a:p>
        </p:txBody>
      </p:sp>
      <p:sp>
        <p:nvSpPr>
          <p:cNvPr id="4" name="Title 1">
            <a:extLst>
              <a:ext uri="{FF2B5EF4-FFF2-40B4-BE49-F238E27FC236}">
                <a16:creationId xmlns:a16="http://schemas.microsoft.com/office/drawing/2014/main" id="{7A2844D0-061D-4952-AF74-2B3C6A9266B9}"/>
              </a:ext>
            </a:extLst>
          </p:cNvPr>
          <p:cNvSpPr>
            <a:spLocks noGrp="1"/>
          </p:cNvSpPr>
          <p:nvPr>
            <p:ph type="title"/>
          </p:nvPr>
        </p:nvSpPr>
        <p:spPr>
          <a:xfrm>
            <a:off x="838200" y="80113"/>
            <a:ext cx="10515600" cy="1325563"/>
          </a:xfrm>
        </p:spPr>
        <p:txBody>
          <a:bodyPr/>
          <a:lstStyle/>
          <a:p>
            <a:pPr algn="ctr"/>
            <a:r>
              <a:rPr lang="en-US" dirty="0"/>
              <a:t>Protein Analysis: Heatmap</a:t>
            </a:r>
          </a:p>
        </p:txBody>
      </p:sp>
      <p:pic>
        <p:nvPicPr>
          <p:cNvPr id="6" name="Picture 5" descr="Graphical user interface, application, table&#10;&#10;Description automatically generated">
            <a:extLst>
              <a:ext uri="{FF2B5EF4-FFF2-40B4-BE49-F238E27FC236}">
                <a16:creationId xmlns:a16="http://schemas.microsoft.com/office/drawing/2014/main" id="{526025E3-AD66-4640-B43A-687EE262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75044"/>
            <a:ext cx="12192000" cy="2702843"/>
          </a:xfrm>
          <a:prstGeom prst="rect">
            <a:avLst/>
          </a:prstGeom>
        </p:spPr>
      </p:pic>
    </p:spTree>
    <p:extLst>
      <p:ext uri="{BB962C8B-B14F-4D97-AF65-F5344CB8AC3E}">
        <p14:creationId xmlns:p14="http://schemas.microsoft.com/office/powerpoint/2010/main" val="306014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573E7-737F-40DF-9261-CDB9579733B5}"/>
              </a:ext>
            </a:extLst>
          </p:cNvPr>
          <p:cNvSpPr>
            <a:spLocks noGrp="1"/>
          </p:cNvSpPr>
          <p:nvPr>
            <p:ph idx="1"/>
          </p:nvPr>
        </p:nvSpPr>
        <p:spPr>
          <a:xfrm>
            <a:off x="182880" y="1825625"/>
            <a:ext cx="11774658" cy="2749368"/>
          </a:xfrm>
        </p:spPr>
        <p:txBody>
          <a:bodyPr>
            <a:normAutofit/>
          </a:bodyPr>
          <a:lstStyle/>
          <a:p>
            <a:r>
              <a:rPr lang="en-US" dirty="0"/>
              <a:t>Within the heatmap color options you can change what color represents the high, low and mid ranges</a:t>
            </a:r>
          </a:p>
          <a:p>
            <a:r>
              <a:rPr lang="en-US" dirty="0"/>
              <a:t>Here you can also turn on or off the numeric labels within each tile and </a:t>
            </a:r>
            <a:r>
              <a:rPr lang="en-US" dirty="0" err="1"/>
              <a:t>wether</a:t>
            </a:r>
            <a:r>
              <a:rPr lang="en-US" dirty="0"/>
              <a:t> you want the data to be scaled or not</a:t>
            </a:r>
          </a:p>
        </p:txBody>
      </p:sp>
      <p:sp>
        <p:nvSpPr>
          <p:cNvPr id="4" name="Title 1">
            <a:extLst>
              <a:ext uri="{FF2B5EF4-FFF2-40B4-BE49-F238E27FC236}">
                <a16:creationId xmlns:a16="http://schemas.microsoft.com/office/drawing/2014/main" id="{7C3232F7-9490-4441-BAB4-A8489E3F6F4A}"/>
              </a:ext>
            </a:extLst>
          </p:cNvPr>
          <p:cNvSpPr>
            <a:spLocks noGrp="1"/>
          </p:cNvSpPr>
          <p:nvPr>
            <p:ph type="title"/>
          </p:nvPr>
        </p:nvSpPr>
        <p:spPr>
          <a:xfrm>
            <a:off x="838200" y="365125"/>
            <a:ext cx="10515600" cy="1325563"/>
          </a:xfrm>
        </p:spPr>
        <p:txBody>
          <a:bodyPr/>
          <a:lstStyle/>
          <a:p>
            <a:pPr algn="ctr"/>
            <a:r>
              <a:rPr lang="en-US" dirty="0"/>
              <a:t>Protein Analysis: Heatmap Color Options</a:t>
            </a:r>
          </a:p>
        </p:txBody>
      </p:sp>
      <p:pic>
        <p:nvPicPr>
          <p:cNvPr id="6" name="Picture 5" descr="Graphical user interface, application&#10;&#10;Description automatically generated">
            <a:extLst>
              <a:ext uri="{FF2B5EF4-FFF2-40B4-BE49-F238E27FC236}">
                <a16:creationId xmlns:a16="http://schemas.microsoft.com/office/drawing/2014/main" id="{4F52EA37-F3D1-4661-AC52-044D3B2D4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4993"/>
            <a:ext cx="12192000" cy="2283007"/>
          </a:xfrm>
          <a:prstGeom prst="rect">
            <a:avLst/>
          </a:prstGeom>
        </p:spPr>
      </p:pic>
    </p:spTree>
    <p:extLst>
      <p:ext uri="{BB962C8B-B14F-4D97-AF65-F5344CB8AC3E}">
        <p14:creationId xmlns:p14="http://schemas.microsoft.com/office/powerpoint/2010/main" val="212742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C92F-BD86-4303-9E90-A67A0212ABBA}"/>
              </a:ext>
            </a:extLst>
          </p:cNvPr>
          <p:cNvSpPr>
            <a:spLocks noGrp="1"/>
          </p:cNvSpPr>
          <p:nvPr>
            <p:ph type="title"/>
          </p:nvPr>
        </p:nvSpPr>
        <p:spPr>
          <a:xfrm>
            <a:off x="757107" y="-205326"/>
            <a:ext cx="10515600" cy="1325563"/>
          </a:xfrm>
        </p:spPr>
        <p:txBody>
          <a:bodyPr/>
          <a:lstStyle/>
          <a:p>
            <a:pPr algn="ctr"/>
            <a:r>
              <a:rPr lang="en-US" dirty="0"/>
              <a:t>Protein Data Format</a:t>
            </a:r>
          </a:p>
        </p:txBody>
      </p:sp>
      <p:graphicFrame>
        <p:nvGraphicFramePr>
          <p:cNvPr id="4" name="Table 4">
            <a:extLst>
              <a:ext uri="{FF2B5EF4-FFF2-40B4-BE49-F238E27FC236}">
                <a16:creationId xmlns:a16="http://schemas.microsoft.com/office/drawing/2014/main" id="{DA6097C9-D2AD-4FB7-A2FD-D0012A70035E}"/>
              </a:ext>
            </a:extLst>
          </p:cNvPr>
          <p:cNvGraphicFramePr>
            <a:graphicFrameLocks noGrp="1"/>
          </p:cNvGraphicFramePr>
          <p:nvPr>
            <p:ph idx="1"/>
            <p:extLst>
              <p:ext uri="{D42A27DB-BD31-4B8C-83A1-F6EECF244321}">
                <p14:modId xmlns:p14="http://schemas.microsoft.com/office/powerpoint/2010/main" val="532297963"/>
              </p:ext>
            </p:extLst>
          </p:nvPr>
        </p:nvGraphicFramePr>
        <p:xfrm>
          <a:off x="75502" y="3308985"/>
          <a:ext cx="11878811" cy="3549015"/>
        </p:xfrm>
        <a:graphic>
          <a:graphicData uri="http://schemas.openxmlformats.org/drawingml/2006/table">
            <a:tbl>
              <a:tblPr firstRow="1" bandRow="1">
                <a:tableStyleId>{073A0DAA-6AF3-43AB-8588-CEC1D06C72B9}</a:tableStyleId>
              </a:tblPr>
              <a:tblGrid>
                <a:gridCol w="1696973">
                  <a:extLst>
                    <a:ext uri="{9D8B030D-6E8A-4147-A177-3AD203B41FA5}">
                      <a16:colId xmlns:a16="http://schemas.microsoft.com/office/drawing/2014/main" val="4074477834"/>
                    </a:ext>
                  </a:extLst>
                </a:gridCol>
                <a:gridCol w="1696973">
                  <a:extLst>
                    <a:ext uri="{9D8B030D-6E8A-4147-A177-3AD203B41FA5}">
                      <a16:colId xmlns:a16="http://schemas.microsoft.com/office/drawing/2014/main" val="1920440615"/>
                    </a:ext>
                  </a:extLst>
                </a:gridCol>
                <a:gridCol w="1696973">
                  <a:extLst>
                    <a:ext uri="{9D8B030D-6E8A-4147-A177-3AD203B41FA5}">
                      <a16:colId xmlns:a16="http://schemas.microsoft.com/office/drawing/2014/main" val="654732376"/>
                    </a:ext>
                  </a:extLst>
                </a:gridCol>
                <a:gridCol w="1696973">
                  <a:extLst>
                    <a:ext uri="{9D8B030D-6E8A-4147-A177-3AD203B41FA5}">
                      <a16:colId xmlns:a16="http://schemas.microsoft.com/office/drawing/2014/main" val="1014056514"/>
                    </a:ext>
                  </a:extLst>
                </a:gridCol>
                <a:gridCol w="1696973">
                  <a:extLst>
                    <a:ext uri="{9D8B030D-6E8A-4147-A177-3AD203B41FA5}">
                      <a16:colId xmlns:a16="http://schemas.microsoft.com/office/drawing/2014/main" val="3385539800"/>
                    </a:ext>
                  </a:extLst>
                </a:gridCol>
                <a:gridCol w="1696973">
                  <a:extLst>
                    <a:ext uri="{9D8B030D-6E8A-4147-A177-3AD203B41FA5}">
                      <a16:colId xmlns:a16="http://schemas.microsoft.com/office/drawing/2014/main" val="2411814434"/>
                    </a:ext>
                  </a:extLst>
                </a:gridCol>
                <a:gridCol w="1696973">
                  <a:extLst>
                    <a:ext uri="{9D8B030D-6E8A-4147-A177-3AD203B41FA5}">
                      <a16:colId xmlns:a16="http://schemas.microsoft.com/office/drawing/2014/main" val="3869999250"/>
                    </a:ext>
                  </a:extLst>
                </a:gridCol>
              </a:tblGrid>
              <a:tr h="273107">
                <a:tc>
                  <a:txBody>
                    <a:bodyPr/>
                    <a:lstStyle/>
                    <a:p>
                      <a:pPr algn="l" fontAlgn="b"/>
                      <a:r>
                        <a:rPr lang="en-US" sz="1100" b="0" u="none" strike="noStrike" dirty="0" err="1">
                          <a:solidFill>
                            <a:schemeClr val="bg1"/>
                          </a:solidFill>
                          <a:effectLst/>
                        </a:rPr>
                        <a:t>Fasta</a:t>
                      </a:r>
                      <a:r>
                        <a:rPr lang="en-US" sz="1100" b="0" u="none" strike="noStrike" dirty="0">
                          <a:solidFill>
                            <a:schemeClr val="bg1"/>
                          </a:solidFill>
                          <a:effectLst/>
                        </a:rPr>
                        <a:t> headers</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0</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1</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2</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3</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4</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Reporter intensity corrected 5</a:t>
                      </a:r>
                      <a:endParaRPr lang="en-U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159358"/>
                  </a:ext>
                </a:extLst>
              </a:tr>
              <a:tr h="1241607">
                <a:tc>
                  <a:txBody>
                    <a:bodyPr/>
                    <a:lstStyle/>
                    <a:p>
                      <a:pPr algn="l" fontAlgn="b"/>
                      <a:r>
                        <a:rPr lang="en-US" sz="1100" b="0" u="none" strike="noStrike" dirty="0">
                          <a:solidFill>
                            <a:srgbClr val="000000"/>
                          </a:solidFill>
                          <a:effectLst/>
                        </a:rPr>
                        <a:t>tr|A0A0R4IZX5|A0A0R4IZX5_MOUSE </a:t>
                      </a:r>
                      <a:r>
                        <a:rPr lang="en-US" sz="1100" b="0" u="none" strike="noStrike" dirty="0" err="1">
                          <a:solidFill>
                            <a:srgbClr val="000000"/>
                          </a:solidFill>
                          <a:effectLst/>
                        </a:rPr>
                        <a:t>Neurocan</a:t>
                      </a:r>
                      <a:r>
                        <a:rPr lang="en-US" sz="1100" b="0" u="none" strike="noStrike" dirty="0">
                          <a:solidFill>
                            <a:srgbClr val="000000"/>
                          </a:solidFill>
                          <a:effectLst/>
                        </a:rPr>
                        <a:t> core protein OS=Mus musculus OX=10090 GN=</a:t>
                      </a:r>
                      <a:r>
                        <a:rPr lang="en-US" sz="1100" b="0" u="none" strike="noStrike" dirty="0" err="1">
                          <a:solidFill>
                            <a:srgbClr val="000000"/>
                          </a:solidFill>
                          <a:effectLst/>
                        </a:rPr>
                        <a:t>Ncan</a:t>
                      </a:r>
                      <a:r>
                        <a:rPr lang="en-US" sz="1100" b="0" u="none" strike="noStrike" dirty="0">
                          <a:solidFill>
                            <a:srgbClr val="000000"/>
                          </a:solidFill>
                          <a:effectLst/>
                        </a:rPr>
                        <a:t> PE=1 SV=1;sp|P55066|NCAN_MOUSE </a:t>
                      </a:r>
                      <a:r>
                        <a:rPr lang="en-US" sz="1100" b="0" u="none" strike="noStrike" dirty="0" err="1">
                          <a:solidFill>
                            <a:srgbClr val="000000"/>
                          </a:solidFill>
                          <a:effectLst/>
                        </a:rPr>
                        <a:t>Neurocan</a:t>
                      </a:r>
                      <a:r>
                        <a:rPr lang="en-US" sz="1100" b="0" u="none" strike="noStrike" dirty="0">
                          <a:solidFill>
                            <a:srgbClr val="000000"/>
                          </a:solidFill>
                          <a:effectLst/>
                        </a:rPr>
                        <a:t> core protein OS=Mus musculus OX=10090 GN=</a:t>
                      </a:r>
                      <a:r>
                        <a:rPr lang="en-US" sz="1100" b="0" u="none" strike="noStrike" dirty="0" err="1">
                          <a:solidFill>
                            <a:srgbClr val="000000"/>
                          </a:solidFill>
                          <a:effectLst/>
                        </a:rPr>
                        <a:t>Ncan</a:t>
                      </a:r>
                      <a:r>
                        <a:rPr lang="en-US" sz="1100" b="0" u="none" strike="noStrike" dirty="0">
                          <a:solidFill>
                            <a:srgbClr val="000000"/>
                          </a:solidFill>
                          <a:effectLst/>
                        </a:rPr>
                        <a:t> PE=1 SV=1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23.12505722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23.57345963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23.00469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24.32194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24.511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23.87233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062630"/>
                  </a:ext>
                </a:extLst>
              </a:tr>
              <a:tr h="1611985">
                <a:tc>
                  <a:txBody>
                    <a:bodyPr/>
                    <a:lstStyle/>
                    <a:p>
                      <a:pPr algn="l" fontAlgn="b"/>
                      <a:r>
                        <a:rPr lang="en-US" sz="1100" b="0" u="none" strike="noStrike">
                          <a:solidFill>
                            <a:srgbClr val="000000"/>
                          </a:solidFill>
                          <a:effectLst/>
                        </a:rPr>
                        <a:t>tr|Q8BGR3|Q8BGR3_MOUSE Calcium/calmodulin-dependent protein kinase IV OS=Mus musculus OX=10090 GN=Camk4 PE=1 SV=1;sp|P08414|KCC4_MOUSE Calcium/calmodulin-dependent protein kinase type IV OS=Mus musculus OX=10090 GN=Camk4 PE=1 SV=2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20.91867065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19.90232468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21.50282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21.934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21.45201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21.94652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5956511"/>
                  </a:ext>
                </a:extLst>
              </a:tr>
            </a:tbl>
          </a:graphicData>
        </a:graphic>
      </p:graphicFrame>
      <p:sp>
        <p:nvSpPr>
          <p:cNvPr id="5" name="TextBox 4">
            <a:extLst>
              <a:ext uri="{FF2B5EF4-FFF2-40B4-BE49-F238E27FC236}">
                <a16:creationId xmlns:a16="http://schemas.microsoft.com/office/drawing/2014/main" id="{FF6107D2-FE04-48A2-997B-44F78FDA901C}"/>
              </a:ext>
            </a:extLst>
          </p:cNvPr>
          <p:cNvSpPr txBox="1"/>
          <p:nvPr/>
        </p:nvSpPr>
        <p:spPr>
          <a:xfrm>
            <a:off x="156594" y="986013"/>
            <a:ext cx="1187881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protein upload section of the tool will need the first column to consist of the </a:t>
            </a:r>
            <a:r>
              <a:rPr lang="en-US" sz="2800" dirty="0" err="1"/>
              <a:t>fasta</a:t>
            </a:r>
            <a:r>
              <a:rPr lang="en-US" sz="2800" dirty="0"/>
              <a:t> header. This is followed by the reporter intensity corrected values.</a:t>
            </a:r>
          </a:p>
          <a:p>
            <a:pPr marL="285750" indent="-285750">
              <a:buFont typeface="Arial" panose="020B0604020202020204" pitchFamily="34" charset="0"/>
              <a:buChar char="•"/>
            </a:pPr>
            <a:r>
              <a:rPr lang="en-US" sz="2800" dirty="0"/>
              <a:t>All of this data should be available through the </a:t>
            </a:r>
            <a:r>
              <a:rPr lang="en-US" sz="2800" dirty="0" err="1"/>
              <a:t>protienGroups</a:t>
            </a:r>
            <a:r>
              <a:rPr lang="en-US" sz="2800" dirty="0"/>
              <a:t> file of a Mascot Analysis</a:t>
            </a:r>
          </a:p>
          <a:p>
            <a:pPr marL="285750" indent="-285750">
              <a:buFont typeface="Arial" panose="020B0604020202020204" pitchFamily="34" charset="0"/>
              <a:buChar char="•"/>
            </a:pPr>
            <a:r>
              <a:rPr lang="en-US" sz="2800" dirty="0"/>
              <a:t>Data should be normalized before loading into the </a:t>
            </a:r>
            <a:r>
              <a:rPr lang="en-US" sz="2800" dirty="0" err="1"/>
              <a:t>PTMViz</a:t>
            </a:r>
            <a:r>
              <a:rPr lang="en-US" sz="2800" dirty="0"/>
              <a:t> tool</a:t>
            </a:r>
          </a:p>
        </p:txBody>
      </p:sp>
    </p:spTree>
    <p:extLst>
      <p:ext uri="{BB962C8B-B14F-4D97-AF65-F5344CB8AC3E}">
        <p14:creationId xmlns:p14="http://schemas.microsoft.com/office/powerpoint/2010/main" val="1922875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10EF-5A9A-4E37-ABD4-289B070BC090}"/>
              </a:ext>
            </a:extLst>
          </p:cNvPr>
          <p:cNvSpPr>
            <a:spLocks noGrp="1"/>
          </p:cNvSpPr>
          <p:nvPr>
            <p:ph type="title"/>
          </p:nvPr>
        </p:nvSpPr>
        <p:spPr>
          <a:xfrm>
            <a:off x="957470" y="245856"/>
            <a:ext cx="6702287" cy="1325563"/>
          </a:xfrm>
        </p:spPr>
        <p:txBody>
          <a:bodyPr/>
          <a:lstStyle/>
          <a:p>
            <a:pPr algn="ctr"/>
            <a:r>
              <a:rPr lang="en-US" dirty="0"/>
              <a:t>PTM: PTM Analysis</a:t>
            </a:r>
          </a:p>
        </p:txBody>
      </p:sp>
      <p:sp>
        <p:nvSpPr>
          <p:cNvPr id="3" name="Content Placeholder 2">
            <a:extLst>
              <a:ext uri="{FF2B5EF4-FFF2-40B4-BE49-F238E27FC236}">
                <a16:creationId xmlns:a16="http://schemas.microsoft.com/office/drawing/2014/main" id="{0A246F5B-1659-49FD-B49E-EA5C3170F968}"/>
              </a:ext>
            </a:extLst>
          </p:cNvPr>
          <p:cNvSpPr>
            <a:spLocks noGrp="1"/>
          </p:cNvSpPr>
          <p:nvPr>
            <p:ph idx="1"/>
          </p:nvPr>
        </p:nvSpPr>
        <p:spPr>
          <a:xfrm>
            <a:off x="613117" y="2951041"/>
            <a:ext cx="7757160" cy="1603375"/>
          </a:xfrm>
        </p:spPr>
        <p:txBody>
          <a:bodyPr/>
          <a:lstStyle/>
          <a:p>
            <a:r>
              <a:rPr lang="en-US" dirty="0"/>
              <a:t>The PTM Analysis tab will contain all of the relevant figures and analysis of the PTM data</a:t>
            </a:r>
          </a:p>
        </p:txBody>
      </p:sp>
      <p:pic>
        <p:nvPicPr>
          <p:cNvPr id="7" name="Picture 6" descr="Graphical user interface, application&#10;&#10;Description automatically generated">
            <a:extLst>
              <a:ext uri="{FF2B5EF4-FFF2-40B4-BE49-F238E27FC236}">
                <a16:creationId xmlns:a16="http://schemas.microsoft.com/office/drawing/2014/main" id="{AF2E47AA-B1D9-495E-B750-FDB233C09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525" y="0"/>
            <a:ext cx="3301475" cy="6858000"/>
          </a:xfrm>
          <a:prstGeom prst="rect">
            <a:avLst/>
          </a:prstGeom>
        </p:spPr>
      </p:pic>
      <p:sp>
        <p:nvSpPr>
          <p:cNvPr id="9" name="Arrow: Right 8">
            <a:extLst>
              <a:ext uri="{FF2B5EF4-FFF2-40B4-BE49-F238E27FC236}">
                <a16:creationId xmlns:a16="http://schemas.microsoft.com/office/drawing/2014/main" id="{CF7FCE64-5297-4DC3-97D6-E135587C915B}"/>
              </a:ext>
            </a:extLst>
          </p:cNvPr>
          <p:cNvSpPr/>
          <p:nvPr/>
        </p:nvSpPr>
        <p:spPr>
          <a:xfrm rot="1219568">
            <a:off x="8178976" y="2223283"/>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6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A863-0B65-4BCC-BC36-1495683FD8B8}"/>
              </a:ext>
            </a:extLst>
          </p:cNvPr>
          <p:cNvSpPr>
            <a:spLocks noGrp="1"/>
          </p:cNvSpPr>
          <p:nvPr>
            <p:ph type="title"/>
          </p:nvPr>
        </p:nvSpPr>
        <p:spPr>
          <a:xfrm>
            <a:off x="838200" y="-191467"/>
            <a:ext cx="10515600" cy="1325563"/>
          </a:xfrm>
        </p:spPr>
        <p:txBody>
          <a:bodyPr/>
          <a:lstStyle/>
          <a:p>
            <a:pPr algn="ctr"/>
            <a:r>
              <a:rPr lang="en-US" dirty="0"/>
              <a:t>PTM Analysis: Data Table</a:t>
            </a:r>
          </a:p>
        </p:txBody>
      </p:sp>
      <p:sp>
        <p:nvSpPr>
          <p:cNvPr id="3" name="Content Placeholder 2">
            <a:extLst>
              <a:ext uri="{FF2B5EF4-FFF2-40B4-BE49-F238E27FC236}">
                <a16:creationId xmlns:a16="http://schemas.microsoft.com/office/drawing/2014/main" id="{0C1F19AC-D3E4-4DAF-A7BC-8D46522267F8}"/>
              </a:ext>
            </a:extLst>
          </p:cNvPr>
          <p:cNvSpPr>
            <a:spLocks noGrp="1"/>
          </p:cNvSpPr>
          <p:nvPr>
            <p:ph idx="1"/>
          </p:nvPr>
        </p:nvSpPr>
        <p:spPr>
          <a:xfrm>
            <a:off x="-1" y="884547"/>
            <a:ext cx="12191999" cy="2401578"/>
          </a:xfrm>
        </p:spPr>
        <p:txBody>
          <a:bodyPr>
            <a:normAutofit lnSpcReduction="10000"/>
          </a:bodyPr>
          <a:lstStyle/>
          <a:p>
            <a:r>
              <a:rPr lang="en-US" dirty="0"/>
              <a:t>The data table represents a combination of the data and metadata that was uploaded</a:t>
            </a:r>
          </a:p>
          <a:p>
            <a:r>
              <a:rPr lang="en-US" dirty="0"/>
              <a:t>At the top there are a set of filters that can narrow down the data based on the sample group, replicate, specific histones, and/or PTM Residue</a:t>
            </a:r>
          </a:p>
          <a:p>
            <a:r>
              <a:rPr lang="en-US" dirty="0"/>
              <a:t>Below that are the same copy or download options that are available for the protein data table</a:t>
            </a:r>
          </a:p>
          <a:p>
            <a:endParaRPr lang="en-US" dirty="0"/>
          </a:p>
        </p:txBody>
      </p:sp>
      <p:pic>
        <p:nvPicPr>
          <p:cNvPr id="5" name="Picture 4" descr="Graphical user interface, table&#10;&#10;Description automatically generated">
            <a:extLst>
              <a:ext uri="{FF2B5EF4-FFF2-40B4-BE49-F238E27FC236}">
                <a16:creationId xmlns:a16="http://schemas.microsoft.com/office/drawing/2014/main" id="{1FB92092-E30D-4142-A3A3-0A7AFDF86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6125"/>
            <a:ext cx="12192000" cy="3585826"/>
          </a:xfrm>
          <a:prstGeom prst="rect">
            <a:avLst/>
          </a:prstGeom>
        </p:spPr>
      </p:pic>
      <p:sp>
        <p:nvSpPr>
          <p:cNvPr id="7" name="Rectangle 6">
            <a:extLst>
              <a:ext uri="{FF2B5EF4-FFF2-40B4-BE49-F238E27FC236}">
                <a16:creationId xmlns:a16="http://schemas.microsoft.com/office/drawing/2014/main" id="{81D2F00C-C375-4077-9703-182C2B1DBB64}"/>
              </a:ext>
            </a:extLst>
          </p:cNvPr>
          <p:cNvSpPr/>
          <p:nvPr/>
        </p:nvSpPr>
        <p:spPr>
          <a:xfrm>
            <a:off x="0" y="3729037"/>
            <a:ext cx="12192000" cy="445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8BE4C1B-42B6-4740-9563-F6D4B7B616CB}"/>
              </a:ext>
            </a:extLst>
          </p:cNvPr>
          <p:cNvSpPr/>
          <p:nvPr/>
        </p:nvSpPr>
        <p:spPr>
          <a:xfrm rot="13141786">
            <a:off x="598731" y="4650014"/>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13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51374-B9BD-459B-8E1B-446B9BB9C41C}"/>
              </a:ext>
            </a:extLst>
          </p:cNvPr>
          <p:cNvSpPr>
            <a:spLocks noGrp="1"/>
          </p:cNvSpPr>
          <p:nvPr>
            <p:ph idx="1"/>
          </p:nvPr>
        </p:nvSpPr>
        <p:spPr>
          <a:xfrm>
            <a:off x="0" y="688561"/>
            <a:ext cx="12192000" cy="2597279"/>
          </a:xfrm>
        </p:spPr>
        <p:txBody>
          <a:bodyPr>
            <a:normAutofit fontScale="92500"/>
          </a:bodyPr>
          <a:lstStyle/>
          <a:p>
            <a:r>
              <a:rPr lang="en-US" dirty="0"/>
              <a:t>At the top of the stacked </a:t>
            </a:r>
            <a:r>
              <a:rPr lang="en-US" dirty="0" err="1"/>
              <a:t>barchart</a:t>
            </a:r>
            <a:r>
              <a:rPr lang="en-US" dirty="0"/>
              <a:t> you can choose which information is displayed. Here you can filter out certain sample groups, whether you want to see the control and treatment at the same time, the exact PTM residue and the exact histone</a:t>
            </a:r>
          </a:p>
          <a:p>
            <a:r>
              <a:rPr lang="en-US" dirty="0"/>
              <a:t>Below this there is a check box for viewing individual samples. Checking this will show each sample instead of an average of the samples</a:t>
            </a:r>
          </a:p>
          <a:p>
            <a:r>
              <a:rPr lang="en-US" dirty="0"/>
              <a:t>The Settings tab contains adjustments for label text and sizes</a:t>
            </a:r>
          </a:p>
        </p:txBody>
      </p:sp>
      <p:pic>
        <p:nvPicPr>
          <p:cNvPr id="5" name="Picture 4" descr="Chart, bar chart, treemap chart&#10;&#10;Description automatically generated">
            <a:extLst>
              <a:ext uri="{FF2B5EF4-FFF2-40B4-BE49-F238E27FC236}">
                <a16:creationId xmlns:a16="http://schemas.microsoft.com/office/drawing/2014/main" id="{5D4E9DC8-C2DE-4FE8-B2FF-3A9AC207D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94892"/>
            <a:ext cx="12192000" cy="3833556"/>
          </a:xfrm>
          <a:prstGeom prst="rect">
            <a:avLst/>
          </a:prstGeom>
        </p:spPr>
      </p:pic>
      <p:sp>
        <p:nvSpPr>
          <p:cNvPr id="6" name="Title 1">
            <a:extLst>
              <a:ext uri="{FF2B5EF4-FFF2-40B4-BE49-F238E27FC236}">
                <a16:creationId xmlns:a16="http://schemas.microsoft.com/office/drawing/2014/main" id="{4E57AEAA-F892-408B-BEAD-390D6FAB1768}"/>
              </a:ext>
            </a:extLst>
          </p:cNvPr>
          <p:cNvSpPr>
            <a:spLocks noGrp="1"/>
          </p:cNvSpPr>
          <p:nvPr>
            <p:ph type="title"/>
          </p:nvPr>
        </p:nvSpPr>
        <p:spPr>
          <a:xfrm>
            <a:off x="838200" y="-297483"/>
            <a:ext cx="10515600" cy="1325563"/>
          </a:xfrm>
        </p:spPr>
        <p:txBody>
          <a:bodyPr/>
          <a:lstStyle/>
          <a:p>
            <a:pPr algn="ctr"/>
            <a:r>
              <a:rPr lang="en-US" dirty="0"/>
              <a:t>PTM Analysis: </a:t>
            </a:r>
            <a:r>
              <a:rPr lang="en-US" dirty="0" err="1"/>
              <a:t>Barchart</a:t>
            </a:r>
            <a:endParaRPr lang="en-US" dirty="0"/>
          </a:p>
        </p:txBody>
      </p:sp>
      <p:sp>
        <p:nvSpPr>
          <p:cNvPr id="8" name="Rectangle 7">
            <a:extLst>
              <a:ext uri="{FF2B5EF4-FFF2-40B4-BE49-F238E27FC236}">
                <a16:creationId xmlns:a16="http://schemas.microsoft.com/office/drawing/2014/main" id="{30C7D3FD-05D6-4F50-9BE5-B488531DE1F8}"/>
              </a:ext>
            </a:extLst>
          </p:cNvPr>
          <p:cNvSpPr/>
          <p:nvPr/>
        </p:nvSpPr>
        <p:spPr>
          <a:xfrm>
            <a:off x="0" y="3302206"/>
            <a:ext cx="12192000" cy="381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5415FB-BF45-4D62-ABEE-68ED0BEE7396}"/>
              </a:ext>
            </a:extLst>
          </p:cNvPr>
          <p:cNvSpPr/>
          <p:nvPr/>
        </p:nvSpPr>
        <p:spPr>
          <a:xfrm>
            <a:off x="0" y="3700469"/>
            <a:ext cx="1205948" cy="381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4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25C89-17F7-4E89-87BF-39AD245C3B2C}"/>
              </a:ext>
            </a:extLst>
          </p:cNvPr>
          <p:cNvSpPr>
            <a:spLocks noGrp="1"/>
          </p:cNvSpPr>
          <p:nvPr>
            <p:ph idx="1"/>
          </p:nvPr>
        </p:nvSpPr>
        <p:spPr>
          <a:xfrm>
            <a:off x="504736" y="1654786"/>
            <a:ext cx="11182525" cy="2172749"/>
          </a:xfrm>
        </p:spPr>
        <p:txBody>
          <a:bodyPr>
            <a:normAutofit/>
          </a:bodyPr>
          <a:lstStyle/>
          <a:p>
            <a:r>
              <a:rPr lang="en-US" dirty="0"/>
              <a:t>The first tab of the differential analysis lets you choose which values to consider the treatment and which to consider the control. This will let you compare samples from two different sample groups if needed.</a:t>
            </a:r>
          </a:p>
        </p:txBody>
      </p:sp>
      <p:sp>
        <p:nvSpPr>
          <p:cNvPr id="4" name="Title 1">
            <a:extLst>
              <a:ext uri="{FF2B5EF4-FFF2-40B4-BE49-F238E27FC236}">
                <a16:creationId xmlns:a16="http://schemas.microsoft.com/office/drawing/2014/main" id="{82724215-7B6B-4ABD-8E98-D83BDA8B5C6F}"/>
              </a:ext>
            </a:extLst>
          </p:cNvPr>
          <p:cNvSpPr>
            <a:spLocks noGrp="1"/>
          </p:cNvSpPr>
          <p:nvPr>
            <p:ph type="title"/>
          </p:nvPr>
        </p:nvSpPr>
        <p:spPr>
          <a:xfrm>
            <a:off x="838200" y="284031"/>
            <a:ext cx="10515600" cy="1325563"/>
          </a:xfrm>
        </p:spPr>
        <p:txBody>
          <a:bodyPr/>
          <a:lstStyle/>
          <a:p>
            <a:pPr algn="ctr"/>
            <a:r>
              <a:rPr lang="en-US" dirty="0"/>
              <a:t>PTM Analysis: Differential Analysis</a:t>
            </a:r>
          </a:p>
        </p:txBody>
      </p:sp>
      <p:pic>
        <p:nvPicPr>
          <p:cNvPr id="6" name="Picture 5" descr="Graphical user interface, application&#10;&#10;Description automatically generated">
            <a:extLst>
              <a:ext uri="{FF2B5EF4-FFF2-40B4-BE49-F238E27FC236}">
                <a16:creationId xmlns:a16="http://schemas.microsoft.com/office/drawing/2014/main" id="{0BB55B9B-452E-468A-9F12-AB963924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795" y="3827535"/>
            <a:ext cx="9924409" cy="2878454"/>
          </a:xfrm>
          <a:prstGeom prst="rect">
            <a:avLst/>
          </a:prstGeom>
        </p:spPr>
      </p:pic>
    </p:spTree>
    <p:extLst>
      <p:ext uri="{BB962C8B-B14F-4D97-AF65-F5344CB8AC3E}">
        <p14:creationId xmlns:p14="http://schemas.microsoft.com/office/powerpoint/2010/main" val="2507927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26FB9-EBA2-4FA1-8A07-9E6C3B208707}"/>
              </a:ext>
            </a:extLst>
          </p:cNvPr>
          <p:cNvSpPr>
            <a:spLocks noGrp="1"/>
          </p:cNvSpPr>
          <p:nvPr>
            <p:ph idx="1"/>
          </p:nvPr>
        </p:nvSpPr>
        <p:spPr>
          <a:xfrm>
            <a:off x="381524" y="1635853"/>
            <a:ext cx="11428952" cy="2164842"/>
          </a:xfrm>
        </p:spPr>
        <p:txBody>
          <a:bodyPr>
            <a:normAutofit/>
          </a:bodyPr>
          <a:lstStyle/>
          <a:p>
            <a:r>
              <a:rPr lang="en-US" dirty="0"/>
              <a:t>The next tab displays the results of the differential analysis showing the fold change, false discovery rate and p value alongside the beta values of each sample</a:t>
            </a:r>
          </a:p>
          <a:p>
            <a:r>
              <a:rPr lang="en-US" dirty="0"/>
              <a:t>This table can be downloaded like all the other data tables</a:t>
            </a:r>
          </a:p>
        </p:txBody>
      </p:sp>
      <p:sp>
        <p:nvSpPr>
          <p:cNvPr id="4" name="Title 1">
            <a:extLst>
              <a:ext uri="{FF2B5EF4-FFF2-40B4-BE49-F238E27FC236}">
                <a16:creationId xmlns:a16="http://schemas.microsoft.com/office/drawing/2014/main" id="{0A10F2E3-F303-4F5E-8862-8492D9080A29}"/>
              </a:ext>
            </a:extLst>
          </p:cNvPr>
          <p:cNvSpPr>
            <a:spLocks noGrp="1"/>
          </p:cNvSpPr>
          <p:nvPr>
            <p:ph type="title"/>
          </p:nvPr>
        </p:nvSpPr>
        <p:spPr>
          <a:xfrm>
            <a:off x="838200" y="209724"/>
            <a:ext cx="10515600" cy="1325563"/>
          </a:xfrm>
        </p:spPr>
        <p:txBody>
          <a:bodyPr/>
          <a:lstStyle/>
          <a:p>
            <a:pPr algn="ctr"/>
            <a:r>
              <a:rPr lang="en-US" dirty="0"/>
              <a:t>PTM Analysis: Differential Analysis</a:t>
            </a:r>
          </a:p>
        </p:txBody>
      </p:sp>
      <p:pic>
        <p:nvPicPr>
          <p:cNvPr id="6" name="Picture 5" descr="Graphical user interface, table&#10;&#10;Description automatically generated">
            <a:extLst>
              <a:ext uri="{FF2B5EF4-FFF2-40B4-BE49-F238E27FC236}">
                <a16:creationId xmlns:a16="http://schemas.microsoft.com/office/drawing/2014/main" id="{702F4AAA-D671-4359-8676-2B6F819A3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0695"/>
            <a:ext cx="12192000" cy="3057305"/>
          </a:xfrm>
          <a:prstGeom prst="rect">
            <a:avLst/>
          </a:prstGeom>
        </p:spPr>
      </p:pic>
    </p:spTree>
    <p:extLst>
      <p:ext uri="{BB962C8B-B14F-4D97-AF65-F5344CB8AC3E}">
        <p14:creationId xmlns:p14="http://schemas.microsoft.com/office/powerpoint/2010/main" val="245542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F2A00-75EE-4418-A3D1-8D2C93A0F850}"/>
              </a:ext>
            </a:extLst>
          </p:cNvPr>
          <p:cNvSpPr>
            <a:spLocks noGrp="1"/>
          </p:cNvSpPr>
          <p:nvPr>
            <p:ph idx="1"/>
          </p:nvPr>
        </p:nvSpPr>
        <p:spPr>
          <a:xfrm>
            <a:off x="332414" y="1666581"/>
            <a:ext cx="11527172" cy="1762419"/>
          </a:xfrm>
        </p:spPr>
        <p:txBody>
          <a:bodyPr>
            <a:normAutofit/>
          </a:bodyPr>
          <a:lstStyle/>
          <a:p>
            <a:r>
              <a:rPr lang="en-US" dirty="0"/>
              <a:t>The beta values can also be demonstrated as a heatmap for a more visual comparison of each value.</a:t>
            </a:r>
          </a:p>
          <a:p>
            <a:r>
              <a:rPr lang="en-US" dirty="0"/>
              <a:t>The Settings tab will allow you to change the colors and labels similar to the heatmap in the protein analysis tab</a:t>
            </a:r>
          </a:p>
        </p:txBody>
      </p:sp>
      <p:sp>
        <p:nvSpPr>
          <p:cNvPr id="4" name="Title 1">
            <a:extLst>
              <a:ext uri="{FF2B5EF4-FFF2-40B4-BE49-F238E27FC236}">
                <a16:creationId xmlns:a16="http://schemas.microsoft.com/office/drawing/2014/main" id="{54441C7F-C986-46B8-8043-A8E7BA9B3011}"/>
              </a:ext>
            </a:extLst>
          </p:cNvPr>
          <p:cNvSpPr>
            <a:spLocks noGrp="1"/>
          </p:cNvSpPr>
          <p:nvPr>
            <p:ph type="title"/>
          </p:nvPr>
        </p:nvSpPr>
        <p:spPr>
          <a:xfrm>
            <a:off x="838200" y="0"/>
            <a:ext cx="10515600" cy="1325563"/>
          </a:xfrm>
        </p:spPr>
        <p:txBody>
          <a:bodyPr/>
          <a:lstStyle/>
          <a:p>
            <a:pPr algn="ctr"/>
            <a:r>
              <a:rPr lang="en-US" dirty="0"/>
              <a:t>PTM Analysis: Differential Analysis</a:t>
            </a:r>
          </a:p>
        </p:txBody>
      </p:sp>
      <p:pic>
        <p:nvPicPr>
          <p:cNvPr id="6" name="Picture 5" descr="Chart, waterfall chart&#10;&#10;Description automatically generated">
            <a:extLst>
              <a:ext uri="{FF2B5EF4-FFF2-40B4-BE49-F238E27FC236}">
                <a16:creationId xmlns:a16="http://schemas.microsoft.com/office/drawing/2014/main" id="{07DD9883-D833-48A0-9D4A-F0BBF8D4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8476"/>
            <a:ext cx="12192000" cy="2829524"/>
          </a:xfrm>
          <a:prstGeom prst="rect">
            <a:avLst/>
          </a:prstGeom>
        </p:spPr>
      </p:pic>
    </p:spTree>
    <p:extLst>
      <p:ext uri="{BB962C8B-B14F-4D97-AF65-F5344CB8AC3E}">
        <p14:creationId xmlns:p14="http://schemas.microsoft.com/office/powerpoint/2010/main" val="30357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1801-BA7A-4383-A397-7FA21EBEE8DE}"/>
              </a:ext>
            </a:extLst>
          </p:cNvPr>
          <p:cNvSpPr>
            <a:spLocks noGrp="1"/>
          </p:cNvSpPr>
          <p:nvPr>
            <p:ph type="title"/>
          </p:nvPr>
        </p:nvSpPr>
        <p:spPr>
          <a:xfrm>
            <a:off x="838200" y="365125"/>
            <a:ext cx="7322867" cy="1325563"/>
          </a:xfrm>
        </p:spPr>
        <p:txBody>
          <a:bodyPr/>
          <a:lstStyle/>
          <a:p>
            <a:pPr algn="ctr"/>
            <a:r>
              <a:rPr lang="en-US" dirty="0"/>
              <a:t>Figure Settings</a:t>
            </a:r>
          </a:p>
        </p:txBody>
      </p:sp>
      <p:sp>
        <p:nvSpPr>
          <p:cNvPr id="3" name="Content Placeholder 2">
            <a:extLst>
              <a:ext uri="{FF2B5EF4-FFF2-40B4-BE49-F238E27FC236}">
                <a16:creationId xmlns:a16="http://schemas.microsoft.com/office/drawing/2014/main" id="{433712EB-B9DB-487C-B590-24EDD856C4A1}"/>
              </a:ext>
            </a:extLst>
          </p:cNvPr>
          <p:cNvSpPr>
            <a:spLocks noGrp="1"/>
          </p:cNvSpPr>
          <p:nvPr>
            <p:ph idx="1"/>
          </p:nvPr>
        </p:nvSpPr>
        <p:spPr>
          <a:xfrm>
            <a:off x="838200" y="2674712"/>
            <a:ext cx="7322867" cy="1991366"/>
          </a:xfrm>
        </p:spPr>
        <p:txBody>
          <a:bodyPr/>
          <a:lstStyle/>
          <a:p>
            <a:r>
              <a:rPr lang="en-US" dirty="0"/>
              <a:t>The figure settings will let you change how all the figures are saved when you hit the “Download” button beneath each figure</a:t>
            </a:r>
          </a:p>
        </p:txBody>
      </p:sp>
      <p:pic>
        <p:nvPicPr>
          <p:cNvPr id="5" name="Picture 4" descr="Graphical user interface, application&#10;&#10;Description automatically generated">
            <a:extLst>
              <a:ext uri="{FF2B5EF4-FFF2-40B4-BE49-F238E27FC236}">
                <a16:creationId xmlns:a16="http://schemas.microsoft.com/office/drawing/2014/main" id="{15F26F0A-9AE3-492F-A980-9AFEAFE41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525" y="0"/>
            <a:ext cx="3301475" cy="6858000"/>
          </a:xfrm>
          <a:prstGeom prst="rect">
            <a:avLst/>
          </a:prstGeom>
        </p:spPr>
      </p:pic>
      <p:sp>
        <p:nvSpPr>
          <p:cNvPr id="7" name="Arrow: Right 6">
            <a:extLst>
              <a:ext uri="{FF2B5EF4-FFF2-40B4-BE49-F238E27FC236}">
                <a16:creationId xmlns:a16="http://schemas.microsoft.com/office/drawing/2014/main" id="{CD94BA11-B68A-49F8-B600-2C6419F52214}"/>
              </a:ext>
            </a:extLst>
          </p:cNvPr>
          <p:cNvSpPr/>
          <p:nvPr/>
        </p:nvSpPr>
        <p:spPr>
          <a:xfrm rot="1219568">
            <a:off x="8178976" y="2735012"/>
            <a:ext cx="1015341" cy="2851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332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8403-6D06-4103-B819-AABE613634CE}"/>
              </a:ext>
            </a:extLst>
          </p:cNvPr>
          <p:cNvSpPr>
            <a:spLocks noGrp="1"/>
          </p:cNvSpPr>
          <p:nvPr>
            <p:ph type="title"/>
          </p:nvPr>
        </p:nvSpPr>
        <p:spPr>
          <a:xfrm>
            <a:off x="905312" y="0"/>
            <a:ext cx="5730380" cy="1325563"/>
          </a:xfrm>
        </p:spPr>
        <p:txBody>
          <a:bodyPr/>
          <a:lstStyle/>
          <a:p>
            <a:pPr algn="ctr"/>
            <a:r>
              <a:rPr lang="en-US" dirty="0"/>
              <a:t>Figure Settings</a:t>
            </a:r>
          </a:p>
        </p:txBody>
      </p:sp>
      <p:sp>
        <p:nvSpPr>
          <p:cNvPr id="3" name="Content Placeholder 2">
            <a:extLst>
              <a:ext uri="{FF2B5EF4-FFF2-40B4-BE49-F238E27FC236}">
                <a16:creationId xmlns:a16="http://schemas.microsoft.com/office/drawing/2014/main" id="{2E9B4E6C-8568-4E15-BC70-116B550A1792}"/>
              </a:ext>
            </a:extLst>
          </p:cNvPr>
          <p:cNvSpPr>
            <a:spLocks noGrp="1"/>
          </p:cNvSpPr>
          <p:nvPr>
            <p:ph idx="1"/>
          </p:nvPr>
        </p:nvSpPr>
        <p:spPr>
          <a:xfrm>
            <a:off x="813032" y="1988293"/>
            <a:ext cx="5914939" cy="4966180"/>
          </a:xfrm>
        </p:spPr>
        <p:txBody>
          <a:bodyPr/>
          <a:lstStyle/>
          <a:p>
            <a:r>
              <a:rPr lang="en-US" dirty="0"/>
              <a:t>Selecting the file type will all the download buttons to save figures to what is selected</a:t>
            </a:r>
          </a:p>
          <a:p>
            <a:r>
              <a:rPr lang="en-US" dirty="0"/>
              <a:t>The size of the image can also be altered to better fit wider figures </a:t>
            </a:r>
          </a:p>
          <a:p>
            <a:r>
              <a:rPr lang="en-US" dirty="0"/>
              <a:t>The resolution of each figure can also be set with the dpi</a:t>
            </a:r>
          </a:p>
        </p:txBody>
      </p:sp>
      <p:pic>
        <p:nvPicPr>
          <p:cNvPr id="5" name="Picture 4" descr="A picture containing graphical user interface&#10;&#10;Description automatically generated">
            <a:extLst>
              <a:ext uri="{FF2B5EF4-FFF2-40B4-BE49-F238E27FC236}">
                <a16:creationId xmlns:a16="http://schemas.microsoft.com/office/drawing/2014/main" id="{43A39924-3852-450C-8BF0-857BC0CF5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634" y="520118"/>
            <a:ext cx="5091520" cy="5979910"/>
          </a:xfrm>
          <a:prstGeom prst="rect">
            <a:avLst/>
          </a:prstGeom>
        </p:spPr>
      </p:pic>
    </p:spTree>
    <p:extLst>
      <p:ext uri="{BB962C8B-B14F-4D97-AF65-F5344CB8AC3E}">
        <p14:creationId xmlns:p14="http://schemas.microsoft.com/office/powerpoint/2010/main" val="69733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5608-4F26-4C5B-86C6-0E050319C561}"/>
              </a:ext>
            </a:extLst>
          </p:cNvPr>
          <p:cNvSpPr>
            <a:spLocks noGrp="1"/>
          </p:cNvSpPr>
          <p:nvPr>
            <p:ph type="title"/>
          </p:nvPr>
        </p:nvSpPr>
        <p:spPr>
          <a:xfrm>
            <a:off x="838199" y="0"/>
            <a:ext cx="10515600" cy="1325563"/>
          </a:xfrm>
        </p:spPr>
        <p:txBody>
          <a:bodyPr/>
          <a:lstStyle/>
          <a:p>
            <a:pPr algn="ctr"/>
            <a:r>
              <a:rPr lang="en-US" dirty="0"/>
              <a:t>Histone PTM Data Format</a:t>
            </a:r>
          </a:p>
        </p:txBody>
      </p:sp>
      <p:sp>
        <p:nvSpPr>
          <p:cNvPr id="3" name="Content Placeholder 2">
            <a:extLst>
              <a:ext uri="{FF2B5EF4-FFF2-40B4-BE49-F238E27FC236}">
                <a16:creationId xmlns:a16="http://schemas.microsoft.com/office/drawing/2014/main" id="{AAD80FB4-02A1-4774-B864-7863E75C0EA1}"/>
              </a:ext>
            </a:extLst>
          </p:cNvPr>
          <p:cNvSpPr>
            <a:spLocks noGrp="1"/>
          </p:cNvSpPr>
          <p:nvPr>
            <p:ph idx="1"/>
          </p:nvPr>
        </p:nvSpPr>
        <p:spPr>
          <a:xfrm>
            <a:off x="113250" y="1404078"/>
            <a:ext cx="11965497" cy="2024922"/>
          </a:xfrm>
        </p:spPr>
        <p:txBody>
          <a:bodyPr>
            <a:normAutofit/>
          </a:bodyPr>
          <a:lstStyle/>
          <a:p>
            <a:r>
              <a:rPr lang="en-US" dirty="0"/>
              <a:t>For the histone data, you will need to have all of the groups listed in the order of the table below</a:t>
            </a:r>
          </a:p>
          <a:p>
            <a:r>
              <a:rPr lang="en-US" dirty="0"/>
              <a:t>One option is to take the S1 file from your run and use the code in the S1 to S3 folder to convert your data into the right format</a:t>
            </a:r>
          </a:p>
        </p:txBody>
      </p:sp>
      <p:graphicFrame>
        <p:nvGraphicFramePr>
          <p:cNvPr id="4" name="Table 4">
            <a:extLst>
              <a:ext uri="{FF2B5EF4-FFF2-40B4-BE49-F238E27FC236}">
                <a16:creationId xmlns:a16="http://schemas.microsoft.com/office/drawing/2014/main" id="{0A3D7395-DC5A-4A67-BF33-5AE42D0098A0}"/>
              </a:ext>
            </a:extLst>
          </p:cNvPr>
          <p:cNvGraphicFramePr>
            <a:graphicFrameLocks noGrp="1"/>
          </p:cNvGraphicFramePr>
          <p:nvPr>
            <p:extLst>
              <p:ext uri="{D42A27DB-BD31-4B8C-83A1-F6EECF244321}">
                <p14:modId xmlns:p14="http://schemas.microsoft.com/office/powerpoint/2010/main" val="1924073703"/>
              </p:ext>
            </p:extLst>
          </p:nvPr>
        </p:nvGraphicFramePr>
        <p:xfrm>
          <a:off x="0" y="3963799"/>
          <a:ext cx="12192003" cy="2894201"/>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842688714"/>
                    </a:ext>
                  </a:extLst>
                </a:gridCol>
                <a:gridCol w="1354667">
                  <a:extLst>
                    <a:ext uri="{9D8B030D-6E8A-4147-A177-3AD203B41FA5}">
                      <a16:colId xmlns:a16="http://schemas.microsoft.com/office/drawing/2014/main" val="1886482879"/>
                    </a:ext>
                  </a:extLst>
                </a:gridCol>
                <a:gridCol w="1354667">
                  <a:extLst>
                    <a:ext uri="{9D8B030D-6E8A-4147-A177-3AD203B41FA5}">
                      <a16:colId xmlns:a16="http://schemas.microsoft.com/office/drawing/2014/main" val="1510485679"/>
                    </a:ext>
                  </a:extLst>
                </a:gridCol>
                <a:gridCol w="1354667">
                  <a:extLst>
                    <a:ext uri="{9D8B030D-6E8A-4147-A177-3AD203B41FA5}">
                      <a16:colId xmlns:a16="http://schemas.microsoft.com/office/drawing/2014/main" val="950420158"/>
                    </a:ext>
                  </a:extLst>
                </a:gridCol>
                <a:gridCol w="1354667">
                  <a:extLst>
                    <a:ext uri="{9D8B030D-6E8A-4147-A177-3AD203B41FA5}">
                      <a16:colId xmlns:a16="http://schemas.microsoft.com/office/drawing/2014/main" val="62265045"/>
                    </a:ext>
                  </a:extLst>
                </a:gridCol>
                <a:gridCol w="1354667">
                  <a:extLst>
                    <a:ext uri="{9D8B030D-6E8A-4147-A177-3AD203B41FA5}">
                      <a16:colId xmlns:a16="http://schemas.microsoft.com/office/drawing/2014/main" val="997593957"/>
                    </a:ext>
                  </a:extLst>
                </a:gridCol>
                <a:gridCol w="1354667">
                  <a:extLst>
                    <a:ext uri="{9D8B030D-6E8A-4147-A177-3AD203B41FA5}">
                      <a16:colId xmlns:a16="http://schemas.microsoft.com/office/drawing/2014/main" val="2767332724"/>
                    </a:ext>
                  </a:extLst>
                </a:gridCol>
                <a:gridCol w="1354667">
                  <a:extLst>
                    <a:ext uri="{9D8B030D-6E8A-4147-A177-3AD203B41FA5}">
                      <a16:colId xmlns:a16="http://schemas.microsoft.com/office/drawing/2014/main" val="1631771164"/>
                    </a:ext>
                  </a:extLst>
                </a:gridCol>
                <a:gridCol w="1354667">
                  <a:extLst>
                    <a:ext uri="{9D8B030D-6E8A-4147-A177-3AD203B41FA5}">
                      <a16:colId xmlns:a16="http://schemas.microsoft.com/office/drawing/2014/main" val="2786545799"/>
                    </a:ext>
                  </a:extLst>
                </a:gridCol>
              </a:tblGrid>
              <a:tr h="565288">
                <a:tc>
                  <a:txBody>
                    <a:bodyPr/>
                    <a:lstStyle/>
                    <a:p>
                      <a:pPr algn="l" fontAlgn="b"/>
                      <a:r>
                        <a:rPr lang="en-US" sz="1100" b="0" u="none" strike="noStrike" dirty="0">
                          <a:solidFill>
                            <a:schemeClr val="bg1"/>
                          </a:solidFill>
                          <a:effectLst/>
                        </a:rPr>
                        <a:t>MS/</a:t>
                      </a:r>
                      <a:r>
                        <a:rPr lang="en-US" sz="1100" b="0" u="none" strike="noStrike" dirty="0" err="1">
                          <a:solidFill>
                            <a:schemeClr val="bg1"/>
                          </a:solidFill>
                          <a:effectLst/>
                        </a:rPr>
                        <a:t>MS_sample_name</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chemeClr val="bg1"/>
                          </a:solidFill>
                          <a:effectLst/>
                        </a:rPr>
                        <a:t>Protein_name</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PTM_residues</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chemeClr val="bg1"/>
                          </a:solidFill>
                          <a:effectLst/>
                        </a:rPr>
                        <a:t>PTM_corrected</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Intensity</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chemeClr val="bg1"/>
                          </a:solidFill>
                          <a:effectLst/>
                        </a:rPr>
                        <a:t>Total_intensity</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Abundance</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chemeClr val="bg1"/>
                          </a:solidFill>
                          <a:effectLst/>
                        </a:rPr>
                        <a:t>betaValue</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chemeClr val="bg1"/>
                          </a:solidFill>
                          <a:effectLst/>
                        </a:rPr>
                        <a:t>MValue</a:t>
                      </a:r>
                      <a:endParaRPr lang="en-U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310907"/>
                  </a:ext>
                </a:extLst>
              </a:tr>
              <a:tr h="1036686">
                <a:tc>
                  <a:txBody>
                    <a:bodyPr/>
                    <a:lstStyle/>
                    <a:p>
                      <a:pPr algn="l" fontAlgn="b"/>
                      <a:r>
                        <a:rPr lang="en-US" sz="1100" b="0" u="none" strike="noStrike">
                          <a:solidFill>
                            <a:srgbClr val="000000"/>
                          </a:solidFill>
                          <a:effectLst/>
                        </a:rPr>
                        <a:t>Tackett_062118_NA1-T.raw (F050017)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b="0" u="none" strike="noStrike" dirty="0">
                          <a:solidFill>
                            <a:srgbClr val="000000"/>
                          </a:solidFill>
                          <a:effectLst/>
                        </a:rPr>
                        <a:t>Histone H1.0 OS=Mus musculus GN=H1f0 PE=2 SV=4</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k101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k101: Unmodified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81358.32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81358.32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0.998772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9.668146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2058398"/>
                  </a:ext>
                </a:extLst>
              </a:tr>
              <a:tr h="1292227">
                <a:tc>
                  <a:txBody>
                    <a:bodyPr/>
                    <a:lstStyle/>
                    <a:p>
                      <a:pPr algn="l" fontAlgn="b"/>
                      <a:r>
                        <a:rPr lang="en-US" sz="1100" b="0" u="none" strike="noStrike">
                          <a:solidFill>
                            <a:srgbClr val="000000"/>
                          </a:solidFill>
                          <a:effectLst/>
                        </a:rPr>
                        <a:t>Tackett_062118_NA1-T.raw (F050017)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Histone H2A type 1-F OS=Mus musculus GN=Hist1h2af PE=1 SV=3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k95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k95: Unmodified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93976.24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93976.24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0.998937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9.876152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7037525"/>
                  </a:ext>
                </a:extLst>
              </a:tr>
            </a:tbl>
          </a:graphicData>
        </a:graphic>
      </p:graphicFrame>
    </p:spTree>
    <p:extLst>
      <p:ext uri="{BB962C8B-B14F-4D97-AF65-F5344CB8AC3E}">
        <p14:creationId xmlns:p14="http://schemas.microsoft.com/office/powerpoint/2010/main" val="380046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463-4A74-459C-9228-810317ABB3CE}"/>
              </a:ext>
            </a:extLst>
          </p:cNvPr>
          <p:cNvSpPr>
            <a:spLocks noGrp="1"/>
          </p:cNvSpPr>
          <p:nvPr>
            <p:ph type="title"/>
          </p:nvPr>
        </p:nvSpPr>
        <p:spPr>
          <a:xfrm>
            <a:off x="1031147" y="239290"/>
            <a:ext cx="10515600" cy="1325563"/>
          </a:xfrm>
        </p:spPr>
        <p:txBody>
          <a:bodyPr/>
          <a:lstStyle/>
          <a:p>
            <a:r>
              <a:rPr lang="en-US" dirty="0"/>
              <a:t>Navigating </a:t>
            </a:r>
            <a:r>
              <a:rPr lang="en-US" dirty="0" err="1"/>
              <a:t>PTMViz</a:t>
            </a:r>
            <a:endParaRPr lang="en-US" dirty="0"/>
          </a:p>
        </p:txBody>
      </p:sp>
      <p:sp>
        <p:nvSpPr>
          <p:cNvPr id="3" name="Content Placeholder 2">
            <a:extLst>
              <a:ext uri="{FF2B5EF4-FFF2-40B4-BE49-F238E27FC236}">
                <a16:creationId xmlns:a16="http://schemas.microsoft.com/office/drawing/2014/main" id="{D618517C-F662-43C2-9565-22F0B5991ABA}"/>
              </a:ext>
            </a:extLst>
          </p:cNvPr>
          <p:cNvSpPr>
            <a:spLocks noGrp="1"/>
          </p:cNvSpPr>
          <p:nvPr>
            <p:ph idx="1"/>
          </p:nvPr>
        </p:nvSpPr>
        <p:spPr>
          <a:xfrm>
            <a:off x="1106648" y="3033640"/>
            <a:ext cx="4774809" cy="4351338"/>
          </a:xfrm>
        </p:spPr>
        <p:txBody>
          <a:bodyPr/>
          <a:lstStyle/>
          <a:p>
            <a:r>
              <a:rPr lang="en-US" dirty="0"/>
              <a:t>Use the Bar on left hand side to navigate the pages of </a:t>
            </a:r>
            <a:r>
              <a:rPr lang="en-US" dirty="0" err="1"/>
              <a:t>PTMViz</a:t>
            </a:r>
            <a:endParaRPr lang="en-US" dirty="0"/>
          </a:p>
          <a:p>
            <a:endParaRPr lang="en-US" dirty="0"/>
          </a:p>
        </p:txBody>
      </p:sp>
      <p:pic>
        <p:nvPicPr>
          <p:cNvPr id="11" name="Picture 10" descr="Graphical user interface, application&#10;&#10;Description automatically generated">
            <a:extLst>
              <a:ext uri="{FF2B5EF4-FFF2-40B4-BE49-F238E27FC236}">
                <a16:creationId xmlns:a16="http://schemas.microsoft.com/office/drawing/2014/main" id="{DB004A25-C9B1-4A93-A561-B47D22FFE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02" y="0"/>
            <a:ext cx="3286125" cy="6858000"/>
          </a:xfrm>
          <a:prstGeom prst="rect">
            <a:avLst/>
          </a:prstGeom>
        </p:spPr>
      </p:pic>
    </p:spTree>
    <p:extLst>
      <p:ext uri="{BB962C8B-B14F-4D97-AF65-F5344CB8AC3E}">
        <p14:creationId xmlns:p14="http://schemas.microsoft.com/office/powerpoint/2010/main" val="261074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BD82-4301-4268-B4CB-EAF417E4EE4C}"/>
              </a:ext>
            </a:extLst>
          </p:cNvPr>
          <p:cNvSpPr>
            <a:spLocks noGrp="1"/>
          </p:cNvSpPr>
          <p:nvPr>
            <p:ph type="title"/>
          </p:nvPr>
        </p:nvSpPr>
        <p:spPr>
          <a:xfrm>
            <a:off x="838200" y="126586"/>
            <a:ext cx="10515600" cy="1325563"/>
          </a:xfrm>
        </p:spPr>
        <p:txBody>
          <a:bodyPr/>
          <a:lstStyle/>
          <a:p>
            <a:pPr algn="ctr"/>
            <a:r>
              <a:rPr lang="en-US" dirty="0"/>
              <a:t>Uploading Data</a:t>
            </a:r>
          </a:p>
        </p:txBody>
      </p:sp>
      <p:sp>
        <p:nvSpPr>
          <p:cNvPr id="3" name="Content Placeholder 2">
            <a:extLst>
              <a:ext uri="{FF2B5EF4-FFF2-40B4-BE49-F238E27FC236}">
                <a16:creationId xmlns:a16="http://schemas.microsoft.com/office/drawing/2014/main" id="{E5B39619-B46C-4ED6-A573-71AF2655F994}"/>
              </a:ext>
            </a:extLst>
          </p:cNvPr>
          <p:cNvSpPr>
            <a:spLocks noGrp="1"/>
          </p:cNvSpPr>
          <p:nvPr>
            <p:ph idx="1"/>
          </p:nvPr>
        </p:nvSpPr>
        <p:spPr>
          <a:xfrm>
            <a:off x="1088335" y="1217942"/>
            <a:ext cx="10015330" cy="3907354"/>
          </a:xfrm>
        </p:spPr>
        <p:txBody>
          <a:bodyPr/>
          <a:lstStyle/>
          <a:p>
            <a:r>
              <a:rPr lang="en-US" dirty="0"/>
              <a:t>Choose Protein Upload or PTM Upload</a:t>
            </a:r>
          </a:p>
          <a:p>
            <a:r>
              <a:rPr lang="en-US" dirty="0"/>
              <a:t>Click Browse and navigate to the .csv file that is to uploaded into the tool</a:t>
            </a:r>
          </a:p>
        </p:txBody>
      </p:sp>
      <p:pic>
        <p:nvPicPr>
          <p:cNvPr id="5" name="Picture 4" descr="Graphical user interface, text, application&#10;&#10;Description automatically generated">
            <a:extLst>
              <a:ext uri="{FF2B5EF4-FFF2-40B4-BE49-F238E27FC236}">
                <a16:creationId xmlns:a16="http://schemas.microsoft.com/office/drawing/2014/main" id="{E610023F-05DC-4139-9E8D-81FDB6ADD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86" y="2824060"/>
            <a:ext cx="8020358" cy="3907354"/>
          </a:xfrm>
          <a:prstGeom prst="rect">
            <a:avLst/>
          </a:prstGeom>
        </p:spPr>
      </p:pic>
      <p:sp>
        <p:nvSpPr>
          <p:cNvPr id="6" name="Arrow: Right 5">
            <a:extLst>
              <a:ext uri="{FF2B5EF4-FFF2-40B4-BE49-F238E27FC236}">
                <a16:creationId xmlns:a16="http://schemas.microsoft.com/office/drawing/2014/main" id="{D24FDC55-9F98-4806-BDCB-0958DB5ACBE3}"/>
              </a:ext>
            </a:extLst>
          </p:cNvPr>
          <p:cNvSpPr/>
          <p:nvPr/>
        </p:nvSpPr>
        <p:spPr>
          <a:xfrm rot="1219568">
            <a:off x="1020945" y="3646785"/>
            <a:ext cx="1305599" cy="2882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36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A679-6D93-4D08-9924-3409B8861444}"/>
              </a:ext>
            </a:extLst>
          </p:cNvPr>
          <p:cNvSpPr>
            <a:spLocks noGrp="1"/>
          </p:cNvSpPr>
          <p:nvPr>
            <p:ph type="title"/>
          </p:nvPr>
        </p:nvSpPr>
        <p:spPr>
          <a:xfrm>
            <a:off x="838200" y="-239785"/>
            <a:ext cx="10515600" cy="1325563"/>
          </a:xfrm>
        </p:spPr>
        <p:txBody>
          <a:bodyPr/>
          <a:lstStyle/>
          <a:p>
            <a:pPr algn="ctr"/>
            <a:r>
              <a:rPr lang="en-US" dirty="0"/>
              <a:t>View Uploaded Data</a:t>
            </a:r>
          </a:p>
        </p:txBody>
      </p:sp>
      <p:pic>
        <p:nvPicPr>
          <p:cNvPr id="5" name="Picture 4" descr="Table&#10;&#10;Description automatically generated">
            <a:extLst>
              <a:ext uri="{FF2B5EF4-FFF2-40B4-BE49-F238E27FC236}">
                <a16:creationId xmlns:a16="http://schemas.microsoft.com/office/drawing/2014/main" id="{A1E6AD7F-93C4-424E-A9BE-B1EA5A81F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5887"/>
            <a:ext cx="12192000" cy="4486783"/>
          </a:xfrm>
          <a:prstGeom prst="rect">
            <a:avLst/>
          </a:prstGeom>
        </p:spPr>
      </p:pic>
      <p:sp>
        <p:nvSpPr>
          <p:cNvPr id="6" name="Content Placeholder 2">
            <a:extLst>
              <a:ext uri="{FF2B5EF4-FFF2-40B4-BE49-F238E27FC236}">
                <a16:creationId xmlns:a16="http://schemas.microsoft.com/office/drawing/2014/main" id="{DD6F0D12-CFA4-4E2E-8E3F-C79E28EE9DFE}"/>
              </a:ext>
            </a:extLst>
          </p:cNvPr>
          <p:cNvSpPr>
            <a:spLocks noGrp="1"/>
          </p:cNvSpPr>
          <p:nvPr>
            <p:ph idx="1"/>
          </p:nvPr>
        </p:nvSpPr>
        <p:spPr>
          <a:xfrm>
            <a:off x="1088335" y="1217942"/>
            <a:ext cx="10015330" cy="862649"/>
          </a:xfrm>
        </p:spPr>
        <p:txBody>
          <a:bodyPr/>
          <a:lstStyle/>
          <a:p>
            <a:r>
              <a:rPr lang="en-US" dirty="0"/>
              <a:t>The window to the right should display the csv file being uploaded into the tool</a:t>
            </a:r>
          </a:p>
        </p:txBody>
      </p:sp>
      <p:sp>
        <p:nvSpPr>
          <p:cNvPr id="7" name="Rectangle 6">
            <a:extLst>
              <a:ext uri="{FF2B5EF4-FFF2-40B4-BE49-F238E27FC236}">
                <a16:creationId xmlns:a16="http://schemas.microsoft.com/office/drawing/2014/main" id="{B6F1F1D5-8143-4303-A5EB-464DAD6D3D48}"/>
              </a:ext>
            </a:extLst>
          </p:cNvPr>
          <p:cNvSpPr/>
          <p:nvPr/>
        </p:nvSpPr>
        <p:spPr>
          <a:xfrm>
            <a:off x="3167270" y="2544417"/>
            <a:ext cx="8892208" cy="40684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60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F45E-387D-42A3-B132-5429579200A8}"/>
              </a:ext>
            </a:extLst>
          </p:cNvPr>
          <p:cNvSpPr>
            <a:spLocks noGrp="1"/>
          </p:cNvSpPr>
          <p:nvPr>
            <p:ph type="title"/>
          </p:nvPr>
        </p:nvSpPr>
        <p:spPr>
          <a:xfrm>
            <a:off x="838200" y="-244475"/>
            <a:ext cx="10515600" cy="1325563"/>
          </a:xfrm>
        </p:spPr>
        <p:txBody>
          <a:bodyPr/>
          <a:lstStyle/>
          <a:p>
            <a:pPr algn="ctr"/>
            <a:r>
              <a:rPr lang="en-US" dirty="0"/>
              <a:t>Labeling your data</a:t>
            </a:r>
          </a:p>
        </p:txBody>
      </p:sp>
      <p:sp>
        <p:nvSpPr>
          <p:cNvPr id="3" name="Content Placeholder 2">
            <a:extLst>
              <a:ext uri="{FF2B5EF4-FFF2-40B4-BE49-F238E27FC236}">
                <a16:creationId xmlns:a16="http://schemas.microsoft.com/office/drawing/2014/main" id="{39B453CB-5C1E-4D1F-B606-A0B4FDC7215C}"/>
              </a:ext>
            </a:extLst>
          </p:cNvPr>
          <p:cNvSpPr>
            <a:spLocks noGrp="1"/>
          </p:cNvSpPr>
          <p:nvPr>
            <p:ph idx="1"/>
          </p:nvPr>
        </p:nvSpPr>
        <p:spPr>
          <a:xfrm>
            <a:off x="838200" y="831712"/>
            <a:ext cx="10515600" cy="1325563"/>
          </a:xfrm>
        </p:spPr>
        <p:txBody>
          <a:bodyPr>
            <a:normAutofit/>
          </a:bodyPr>
          <a:lstStyle/>
          <a:p>
            <a:r>
              <a:rPr lang="en-US" dirty="0"/>
              <a:t>Using the table below the upload button label the data based on available metadata</a:t>
            </a:r>
          </a:p>
        </p:txBody>
      </p:sp>
      <p:pic>
        <p:nvPicPr>
          <p:cNvPr id="9" name="Picture 8" descr="Table&#10;&#10;Description automatically generated">
            <a:extLst>
              <a:ext uri="{FF2B5EF4-FFF2-40B4-BE49-F238E27FC236}">
                <a16:creationId xmlns:a16="http://schemas.microsoft.com/office/drawing/2014/main" id="{774A061F-8E2B-4760-9E71-4641F890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 y="3092255"/>
            <a:ext cx="11229975" cy="3543300"/>
          </a:xfrm>
          <a:prstGeom prst="rect">
            <a:avLst/>
          </a:prstGeom>
        </p:spPr>
      </p:pic>
    </p:spTree>
    <p:extLst>
      <p:ext uri="{BB962C8B-B14F-4D97-AF65-F5344CB8AC3E}">
        <p14:creationId xmlns:p14="http://schemas.microsoft.com/office/powerpoint/2010/main" val="327494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EA57-8C18-4BFE-9CD7-2BE067571BE5}"/>
              </a:ext>
            </a:extLst>
          </p:cNvPr>
          <p:cNvSpPr>
            <a:spLocks noGrp="1"/>
          </p:cNvSpPr>
          <p:nvPr>
            <p:ph type="title"/>
          </p:nvPr>
        </p:nvSpPr>
        <p:spPr>
          <a:xfrm>
            <a:off x="838200" y="188956"/>
            <a:ext cx="10515600" cy="1325563"/>
          </a:xfrm>
        </p:spPr>
        <p:txBody>
          <a:bodyPr/>
          <a:lstStyle/>
          <a:p>
            <a:pPr algn="ctr"/>
            <a:r>
              <a:rPr lang="en-US" dirty="0"/>
              <a:t>What each column in the Data Label table represents</a:t>
            </a:r>
          </a:p>
        </p:txBody>
      </p:sp>
      <p:sp>
        <p:nvSpPr>
          <p:cNvPr id="3" name="Content Placeholder 2">
            <a:extLst>
              <a:ext uri="{FF2B5EF4-FFF2-40B4-BE49-F238E27FC236}">
                <a16:creationId xmlns:a16="http://schemas.microsoft.com/office/drawing/2014/main" id="{F480411F-C499-40FC-8857-669F1EFAF1CD}"/>
              </a:ext>
            </a:extLst>
          </p:cNvPr>
          <p:cNvSpPr>
            <a:spLocks noGrp="1"/>
          </p:cNvSpPr>
          <p:nvPr>
            <p:ph idx="1"/>
          </p:nvPr>
        </p:nvSpPr>
        <p:spPr>
          <a:xfrm>
            <a:off x="63304" y="1514518"/>
            <a:ext cx="12065391" cy="5343481"/>
          </a:xfrm>
        </p:spPr>
        <p:txBody>
          <a:bodyPr>
            <a:normAutofit lnSpcReduction="10000"/>
          </a:bodyPr>
          <a:lstStyle/>
          <a:p>
            <a:r>
              <a:rPr lang="en-US" dirty="0"/>
              <a:t>Sample Group</a:t>
            </a:r>
          </a:p>
          <a:p>
            <a:pPr lvl="1"/>
            <a:r>
              <a:rPr lang="en-US" dirty="0"/>
              <a:t>The Sample Group column, </a:t>
            </a:r>
            <a:r>
              <a:rPr lang="en-US" dirty="0" err="1"/>
              <a:t>orwill</a:t>
            </a:r>
            <a:r>
              <a:rPr lang="en-US" dirty="0"/>
              <a:t> separate your samples into groups. Its best to label these columns based on a common identifier such as the tissue organism, or cell type.</a:t>
            </a:r>
          </a:p>
          <a:p>
            <a:r>
              <a:rPr lang="en-US" dirty="0"/>
              <a:t>Replicate</a:t>
            </a:r>
          </a:p>
          <a:p>
            <a:pPr lvl="1"/>
            <a:r>
              <a:rPr lang="en-US" dirty="0"/>
              <a:t>This section lets you identify which replicate the sample represents</a:t>
            </a:r>
          </a:p>
          <a:p>
            <a:r>
              <a:rPr lang="en-US" dirty="0"/>
              <a:t>Experimental Group</a:t>
            </a:r>
          </a:p>
          <a:p>
            <a:pPr lvl="1"/>
            <a:r>
              <a:rPr lang="en-US" dirty="0"/>
              <a:t>The experimental group tells the tool which samples you consider the control and which are treatment. Based on these identifications the tool will perform differential analysis. (In the Protein Upload tab, the user will need to first use the two text boxes up top to denote what they call the treatment and control, if it is labeled differently)</a:t>
            </a:r>
          </a:p>
          <a:p>
            <a:r>
              <a:rPr lang="en-US" dirty="0"/>
              <a:t>Custom ID</a:t>
            </a:r>
          </a:p>
          <a:p>
            <a:pPr lvl="1"/>
            <a:r>
              <a:rPr lang="en-US" dirty="0"/>
              <a:t>Allows the user to include a custom label for individual samples. This will be included in some graphics. (If left blank, the tool will simply use a combination of the other three identifiers to fill in the blank)</a:t>
            </a:r>
          </a:p>
          <a:p>
            <a:endParaRPr lang="en-US" dirty="0"/>
          </a:p>
          <a:p>
            <a:endParaRPr lang="en-US" dirty="0"/>
          </a:p>
          <a:p>
            <a:endParaRPr lang="en-US" dirty="0"/>
          </a:p>
        </p:txBody>
      </p:sp>
    </p:spTree>
    <p:extLst>
      <p:ext uri="{BB962C8B-B14F-4D97-AF65-F5344CB8AC3E}">
        <p14:creationId xmlns:p14="http://schemas.microsoft.com/office/powerpoint/2010/main" val="325173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116-679A-45A7-8BA8-180DE9C72E2E}"/>
              </a:ext>
            </a:extLst>
          </p:cNvPr>
          <p:cNvSpPr>
            <a:spLocks noGrp="1"/>
          </p:cNvSpPr>
          <p:nvPr>
            <p:ph type="title"/>
          </p:nvPr>
        </p:nvSpPr>
        <p:spPr/>
        <p:txBody>
          <a:bodyPr/>
          <a:lstStyle/>
          <a:p>
            <a:r>
              <a:rPr lang="en-US" dirty="0"/>
              <a:t>Example from the PTM Upload Section:</a:t>
            </a:r>
          </a:p>
        </p:txBody>
      </p:sp>
      <p:pic>
        <p:nvPicPr>
          <p:cNvPr id="5" name="Picture 4" descr="Table&#10;&#10;Description automatically generated">
            <a:extLst>
              <a:ext uri="{FF2B5EF4-FFF2-40B4-BE49-F238E27FC236}">
                <a16:creationId xmlns:a16="http://schemas.microsoft.com/office/drawing/2014/main" id="{DF1A9E4A-4DE8-4A29-A3BF-237FEE6E7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261" y="1825624"/>
            <a:ext cx="7935435" cy="3859559"/>
          </a:xfrm>
          <a:prstGeom prst="rect">
            <a:avLst/>
          </a:prstGeom>
        </p:spPr>
      </p:pic>
      <p:sp>
        <p:nvSpPr>
          <p:cNvPr id="6" name="Content Placeholder 2">
            <a:extLst>
              <a:ext uri="{FF2B5EF4-FFF2-40B4-BE49-F238E27FC236}">
                <a16:creationId xmlns:a16="http://schemas.microsoft.com/office/drawing/2014/main" id="{14DD4899-F3CA-4933-A2C0-D042B30BB889}"/>
              </a:ext>
            </a:extLst>
          </p:cNvPr>
          <p:cNvSpPr>
            <a:spLocks noGrp="1"/>
          </p:cNvSpPr>
          <p:nvPr>
            <p:ph idx="1"/>
          </p:nvPr>
        </p:nvSpPr>
        <p:spPr>
          <a:xfrm>
            <a:off x="63304" y="1825624"/>
            <a:ext cx="4325815" cy="5032376"/>
          </a:xfrm>
        </p:spPr>
        <p:txBody>
          <a:bodyPr>
            <a:normAutofit lnSpcReduction="10000"/>
          </a:bodyPr>
          <a:lstStyle/>
          <a:p>
            <a:r>
              <a:rPr lang="en-US" dirty="0"/>
              <a:t>Sample Group</a:t>
            </a:r>
          </a:p>
          <a:p>
            <a:pPr lvl="1"/>
            <a:r>
              <a:rPr lang="en-US" dirty="0"/>
              <a:t>The data includes samples from two types of tissues.</a:t>
            </a:r>
          </a:p>
          <a:p>
            <a:r>
              <a:rPr lang="en-US" dirty="0"/>
              <a:t>Replicate</a:t>
            </a:r>
          </a:p>
          <a:p>
            <a:pPr lvl="1"/>
            <a:r>
              <a:rPr lang="en-US" dirty="0"/>
              <a:t>Data was run in triplicates</a:t>
            </a:r>
          </a:p>
          <a:p>
            <a:r>
              <a:rPr lang="en-US" dirty="0"/>
              <a:t>Experimental Group</a:t>
            </a:r>
          </a:p>
          <a:p>
            <a:pPr lvl="1"/>
            <a:r>
              <a:rPr lang="en-US" dirty="0"/>
              <a:t>The labels are left as “Treatment” and “Control”</a:t>
            </a:r>
          </a:p>
          <a:p>
            <a:r>
              <a:rPr lang="en-US" dirty="0"/>
              <a:t>Custom ID</a:t>
            </a:r>
          </a:p>
          <a:p>
            <a:pPr lvl="1"/>
            <a:r>
              <a:rPr lang="en-US" dirty="0"/>
              <a:t>Includes a shortened version of each column to make identification in the tool easier.</a:t>
            </a:r>
          </a:p>
          <a:p>
            <a:endParaRPr lang="en-US" dirty="0"/>
          </a:p>
          <a:p>
            <a:endParaRPr lang="en-US" dirty="0"/>
          </a:p>
          <a:p>
            <a:endParaRPr lang="en-US" dirty="0"/>
          </a:p>
        </p:txBody>
      </p:sp>
    </p:spTree>
    <p:extLst>
      <p:ext uri="{BB962C8B-B14F-4D97-AF65-F5344CB8AC3E}">
        <p14:creationId xmlns:p14="http://schemas.microsoft.com/office/powerpoint/2010/main" val="1806231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1451</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PTMViz</vt:lpstr>
      <vt:lpstr>Protein Data Format</vt:lpstr>
      <vt:lpstr>Histone PTM Data Format</vt:lpstr>
      <vt:lpstr>Navigating PTMViz</vt:lpstr>
      <vt:lpstr>Uploading Data</vt:lpstr>
      <vt:lpstr>View Uploaded Data</vt:lpstr>
      <vt:lpstr>Labeling your data</vt:lpstr>
      <vt:lpstr>What each column in the Data Label table represents</vt:lpstr>
      <vt:lpstr>Example from the PTM Upload Section:</vt:lpstr>
      <vt:lpstr>Alternate Example from the PTM Upload Section:</vt:lpstr>
      <vt:lpstr>Data Label Verification</vt:lpstr>
      <vt:lpstr>Protein: Preliminary </vt:lpstr>
      <vt:lpstr>Protein: Preliminary </vt:lpstr>
      <vt:lpstr>Protein: Protein Analysis</vt:lpstr>
      <vt:lpstr>Protein Analysis: Data Table</vt:lpstr>
      <vt:lpstr>Protein Analysis: Volcano Plot</vt:lpstr>
      <vt:lpstr>Protein Analysis: Volcano Plot Settings</vt:lpstr>
      <vt:lpstr>Protein Analysis: Heatmap</vt:lpstr>
      <vt:lpstr>Protein Analysis: Heatmap Color Options</vt:lpstr>
      <vt:lpstr>PTM: PTM Analysis</vt:lpstr>
      <vt:lpstr>PTM Analysis: Data Table</vt:lpstr>
      <vt:lpstr>PTM Analysis: Barchart</vt:lpstr>
      <vt:lpstr>PTM Analysis: Differential Analysis</vt:lpstr>
      <vt:lpstr>PTM Analysis: Differential Analysis</vt:lpstr>
      <vt:lpstr>PTM Analysis: Differential Analysis</vt:lpstr>
      <vt:lpstr>Figure Settings</vt:lpstr>
      <vt:lpstr>Figure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PTMViz</dc:title>
  <dc:creator>Kevin Chappell</dc:creator>
  <cp:lastModifiedBy>Kevin Chappell</cp:lastModifiedBy>
  <cp:revision>4</cp:revision>
  <dcterms:created xsi:type="dcterms:W3CDTF">2020-10-15T11:58:06Z</dcterms:created>
  <dcterms:modified xsi:type="dcterms:W3CDTF">2020-10-15T12:17:10Z</dcterms:modified>
</cp:coreProperties>
</file>