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1633" autoAdjust="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DA0AF-C6AC-472A-BEC4-E67B5BEE94F3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15502-FC73-404A-8CA0-AECA6E3B8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r>
              <a:rPr lang="en-US" baseline="0" dirty="0" smtClean="0"/>
              <a:t> = True positive rate = TP/(TP+FN)</a:t>
            </a:r>
          </a:p>
          <a:p>
            <a:r>
              <a:rPr lang="en-US" baseline="0" dirty="0" smtClean="0"/>
              <a:t>Specificity = 1 – False positive rate = TN/(TN+FP)</a:t>
            </a:r>
          </a:p>
          <a:p>
            <a:r>
              <a:rPr lang="en-US" baseline="0" dirty="0" smtClean="0"/>
              <a:t>False positive rate = FP/(FP+TN)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15502-FC73-404A-8CA0-AECA6E3B86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5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9E29-0CE1-4310-8C6D-D1D8E7935F0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0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9E29-0CE1-4310-8C6D-D1D8E7935F0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8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9E29-0CE1-4310-8C6D-D1D8E7935F0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5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9E29-0CE1-4310-8C6D-D1D8E7935F0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2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9E29-0CE1-4310-8C6D-D1D8E7935F0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4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9E29-0CE1-4310-8C6D-D1D8E7935F0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9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9E29-0CE1-4310-8C6D-D1D8E7935F0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9E29-0CE1-4310-8C6D-D1D8E7935F0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5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9E29-0CE1-4310-8C6D-D1D8E7935F0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1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9E29-0CE1-4310-8C6D-D1D8E7935F0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1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9E29-0CE1-4310-8C6D-D1D8E7935F0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6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39E29-0CE1-4310-8C6D-D1D8E7935F0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6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quartile_ran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researchgate.net/figure/Left-Definitions-of-terminologies-in-a-statistical-test-Right-An-illustration-of-power_fig3_316927316" TargetMode="External"/><Relationship Id="rId4" Type="http://schemas.openxmlformats.org/officeDocument/2006/relationships/hyperlink" Target="https://glassboxmedicine.com/2019/02/23/measuring-performance-auc-auroc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proteiNorm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user-friendly tool for normalization and analysis of TMT and label-free protein quantification</a:t>
            </a:r>
          </a:p>
          <a:p>
            <a:endParaRPr lang="en-US" dirty="0"/>
          </a:p>
          <a:p>
            <a:r>
              <a:rPr lang="en-US" dirty="0" smtClean="0"/>
              <a:t>Stefan Graw</a:t>
            </a:r>
          </a:p>
        </p:txBody>
      </p:sp>
    </p:spTree>
    <p:extLst>
      <p:ext uri="{BB962C8B-B14F-4D97-AF65-F5344CB8AC3E}">
        <p14:creationId xmlns:p14="http://schemas.microsoft.com/office/powerpoint/2010/main" val="402384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356" y="0"/>
            <a:ext cx="3982077" cy="6877283"/>
          </a:xfrm>
        </p:spPr>
      </p:pic>
    </p:spTree>
    <p:extLst>
      <p:ext uri="{BB962C8B-B14F-4D97-AF65-F5344CB8AC3E}">
        <p14:creationId xmlns:p14="http://schemas.microsoft.com/office/powerpoint/2010/main" val="253358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outliers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35"/>
          <a:stretch/>
        </p:blipFill>
        <p:spPr>
          <a:xfrm>
            <a:off x="3445471" y="1690688"/>
            <a:ext cx="5535689" cy="4196896"/>
          </a:xfrm>
        </p:spPr>
      </p:pic>
      <p:sp>
        <p:nvSpPr>
          <p:cNvPr id="5" name="TextBox 4"/>
          <p:cNvSpPr txBox="1"/>
          <p:nvPr/>
        </p:nvSpPr>
        <p:spPr>
          <a:xfrm>
            <a:off x="9413675" y="6611779"/>
            <a:ext cx="2778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hlinkClick r:id="rId3"/>
              </a:rPr>
              <a:t>https://en.wikipedia.org/wiki/Interquartile_range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8255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	 - 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Dimensionality reduction technique</a:t>
            </a:r>
          </a:p>
          <a:p>
            <a:r>
              <a:rPr lang="en-US" dirty="0" smtClean="0"/>
              <a:t>Transform high dimensional data into smaller-dimensional subspace</a:t>
            </a:r>
          </a:p>
          <a:p>
            <a:r>
              <a:rPr lang="en-US" dirty="0" smtClean="0"/>
              <a:t>Convert possibly correlated variables into set of values of linearly uncorrelated variables (PC: principal components)</a:t>
            </a:r>
          </a:p>
          <a:p>
            <a:r>
              <a:rPr lang="en-US" dirty="0" smtClean="0"/>
              <a:t>Linear combination of variables</a:t>
            </a:r>
          </a:p>
          <a:p>
            <a:r>
              <a:rPr lang="en-US" dirty="0" smtClean="0"/>
              <a:t>First principal component accounts for most variance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8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Log2</a:t>
            </a:r>
          </a:p>
          <a:p>
            <a:r>
              <a:rPr lang="en-US" dirty="0" smtClean="0"/>
              <a:t>Median</a:t>
            </a:r>
          </a:p>
          <a:p>
            <a:r>
              <a:rPr lang="en-US" dirty="0" smtClean="0"/>
              <a:t>Mean</a:t>
            </a:r>
          </a:p>
          <a:p>
            <a:r>
              <a:rPr lang="en-US" dirty="0" smtClean="0"/>
              <a:t>Variance </a:t>
            </a:r>
            <a:r>
              <a:rPr lang="en-US" dirty="0"/>
              <a:t>stabilizing normalization (VSN</a:t>
            </a:r>
            <a:r>
              <a:rPr lang="en-US" dirty="0" smtClean="0"/>
              <a:t>) [1] </a:t>
            </a:r>
          </a:p>
          <a:p>
            <a:r>
              <a:rPr lang="en-US" dirty="0" smtClean="0"/>
              <a:t>Quantile</a:t>
            </a:r>
          </a:p>
          <a:p>
            <a:r>
              <a:rPr lang="en-US" dirty="0" smtClean="0"/>
              <a:t>Cyclic </a:t>
            </a:r>
            <a:r>
              <a:rPr lang="en-US" dirty="0"/>
              <a:t>loess normalization (Cyclic Loess) </a:t>
            </a:r>
            <a:r>
              <a:rPr lang="en-US" dirty="0" smtClean="0"/>
              <a:t> [2]</a:t>
            </a:r>
          </a:p>
          <a:p>
            <a:r>
              <a:rPr lang="en-US" dirty="0" smtClean="0"/>
              <a:t>Global </a:t>
            </a:r>
            <a:r>
              <a:rPr lang="en-US" dirty="0"/>
              <a:t>robust linear regression normalization (RLR</a:t>
            </a:r>
            <a:r>
              <a:rPr lang="en-US" dirty="0" smtClean="0"/>
              <a:t>) [3]</a:t>
            </a:r>
          </a:p>
          <a:p>
            <a:r>
              <a:rPr lang="en-US" dirty="0" smtClean="0"/>
              <a:t>Global Intensity 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1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 of normalized intensities</a:t>
            </a:r>
          </a:p>
          <a:p>
            <a:r>
              <a:rPr lang="en-US" dirty="0" smtClean="0"/>
              <a:t>PCA</a:t>
            </a:r>
          </a:p>
          <a:p>
            <a:r>
              <a:rPr lang="en-US" dirty="0" smtClean="0"/>
              <a:t>Pooled </a:t>
            </a:r>
            <a:r>
              <a:rPr lang="en-US" dirty="0"/>
              <a:t>intragroup Coefficient of Variation (PCV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Pooled </a:t>
            </a:r>
            <a:r>
              <a:rPr lang="en-US" dirty="0"/>
              <a:t>intragroup Median Absolute Deviation (PMAD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Pooled </a:t>
            </a:r>
            <a:r>
              <a:rPr lang="en-US" dirty="0"/>
              <a:t>intragroup estimate of variance (PEV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Intragroup correlation</a:t>
            </a:r>
          </a:p>
          <a:p>
            <a:r>
              <a:rPr lang="en-US" dirty="0" smtClean="0"/>
              <a:t>Sample </a:t>
            </a:r>
            <a:r>
              <a:rPr lang="en-US" dirty="0"/>
              <a:t>correlation heatmap (Pearson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Log2-ratio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13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𝑃𝐶𝑉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𝑃𝑀𝐴𝐷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𝑚𝑒𝑑𝑖𝑎𝑛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𝑚𝑒𝑑𝑖𝑎𝑛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𝑃𝐸𝑉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05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AUC &amp; power</a:t>
            </a:r>
            <a:endParaRPr lang="en-US" dirty="0"/>
          </a:p>
        </p:txBody>
      </p:sp>
      <p:pic>
        <p:nvPicPr>
          <p:cNvPr id="1026" name="Picture 2" descr="Left: Definitions of terminologies in a statistical test. Right: An illustration of power and significance level in a simple statistical test, where the left and right bell curves are the densities of the test statistics under the null hypothesis and the alternative hypothesis, respectively.[14]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785" y="2186624"/>
            <a:ext cx="7221629" cy="323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92475" y="6457890"/>
            <a:ext cx="7407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hlinkClick r:id="rId4"/>
              </a:rPr>
              <a:t>https://glassboxmedicine.com/2019/02/23/measuring-performance-auc-auroc/</a:t>
            </a:r>
            <a:endParaRPr lang="en-US" sz="1000" dirty="0" smtClean="0">
              <a:hlinkClick r:id="rId5"/>
            </a:endParaRPr>
          </a:p>
          <a:p>
            <a:r>
              <a:rPr lang="en-US" sz="1000" dirty="0" smtClean="0">
                <a:hlinkClick r:id="rId5"/>
              </a:rPr>
              <a:t>https://www.researchgate.net/figure/Left-Definitions-of-terminologies-in-a-statistical-test-Right-An-illustration-of-power_fig3_316927316</a:t>
            </a:r>
            <a:endParaRPr lang="en-US" sz="1000" dirty="0"/>
          </a:p>
        </p:txBody>
      </p:sp>
      <p:pic>
        <p:nvPicPr>
          <p:cNvPr id="1028" name="Picture 4" descr="https://glassboxmedicine.files.wordpress.com/2019/02/roc-curve-v2.png?w=57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948"/>
            <a:ext cx="4892475" cy="366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133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Huber, W., et al., </a:t>
            </a:r>
            <a:r>
              <a:rPr lang="en-US" i="1" dirty="0" smtClean="0"/>
              <a:t>Variance stabilization applied to microarray data calibration and to the quantification of differential expression.</a:t>
            </a:r>
            <a:r>
              <a:rPr lang="en-US" dirty="0" smtClean="0"/>
              <a:t> Bioinformatics, 2002. </a:t>
            </a:r>
            <a:r>
              <a:rPr lang="en-US" b="1" dirty="0" smtClean="0"/>
              <a:t>18 </a:t>
            </a:r>
            <a:r>
              <a:rPr lang="en-US" b="1" dirty="0" err="1" smtClean="0"/>
              <a:t>Suppl</a:t>
            </a:r>
            <a:r>
              <a:rPr lang="en-US" b="1" dirty="0" smtClean="0"/>
              <a:t> 1</a:t>
            </a:r>
            <a:r>
              <a:rPr lang="en-US" dirty="0" smtClean="0"/>
              <a:t>: p. S96-104.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Ritchie, M.E., et al., </a:t>
            </a:r>
            <a:r>
              <a:rPr lang="en-US" i="1" dirty="0" err="1" smtClean="0"/>
              <a:t>limma</a:t>
            </a:r>
            <a:r>
              <a:rPr lang="en-US" i="1" dirty="0" smtClean="0"/>
              <a:t> powers differential expression analyses for RNA-sequencing and microarray studies.</a:t>
            </a:r>
            <a:r>
              <a:rPr lang="en-US" dirty="0" smtClean="0"/>
              <a:t> Nucleic Acids Res, 2015. </a:t>
            </a:r>
            <a:r>
              <a:rPr lang="en-US" b="1" dirty="0" smtClean="0"/>
              <a:t>43</a:t>
            </a:r>
            <a:r>
              <a:rPr lang="en-US" dirty="0" smtClean="0"/>
              <a:t>(7): p. e47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Chawade</a:t>
            </a:r>
            <a:r>
              <a:rPr lang="en-US" dirty="0"/>
              <a:t>, A., E. </a:t>
            </a:r>
            <a:r>
              <a:rPr lang="en-US" dirty="0" err="1"/>
              <a:t>Alexandersson</a:t>
            </a:r>
            <a:r>
              <a:rPr lang="en-US" dirty="0"/>
              <a:t>, and F. </a:t>
            </a:r>
            <a:r>
              <a:rPr lang="en-US" dirty="0" err="1"/>
              <a:t>Levander</a:t>
            </a:r>
            <a:r>
              <a:rPr lang="en-US" dirty="0"/>
              <a:t>, </a:t>
            </a:r>
            <a:r>
              <a:rPr lang="en-US" i="1" dirty="0"/>
              <a:t>Normalyzer: a tool for rapid evaluation of normalization methods for omics data sets.</a:t>
            </a:r>
            <a:r>
              <a:rPr lang="en-US" dirty="0"/>
              <a:t> J Proteome Res, 2014. </a:t>
            </a:r>
            <a:r>
              <a:rPr lang="en-US" b="1" dirty="0"/>
              <a:t>13</a:t>
            </a:r>
            <a:r>
              <a:rPr lang="en-US" dirty="0"/>
              <a:t>(6): p. 3114-20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25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306</Words>
  <Application>Microsoft Office PowerPoint</Application>
  <PresentationFormat>Widescreen</PresentationFormat>
  <Paragraphs>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proteiNorm</vt:lpstr>
      <vt:lpstr>Overview</vt:lpstr>
      <vt:lpstr>Filter outliers</vt:lpstr>
      <vt:lpstr>PCA  - Principal Component Analysis</vt:lpstr>
      <vt:lpstr>Normalization</vt:lpstr>
      <vt:lpstr>Normalization evaluation</vt:lpstr>
      <vt:lpstr>Metrics</vt:lpstr>
      <vt:lpstr>AUC &amp; power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Graw, Stefan H</dc:creator>
  <cp:lastModifiedBy>Graw, Stefan H</cp:lastModifiedBy>
  <cp:revision>9</cp:revision>
  <dcterms:created xsi:type="dcterms:W3CDTF">2020-01-27T15:55:36Z</dcterms:created>
  <dcterms:modified xsi:type="dcterms:W3CDTF">2020-01-27T17:14:52Z</dcterms:modified>
</cp:coreProperties>
</file>