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handoutMasterIdLst>
    <p:handoutMasterId r:id="rId4"/>
  </p:handoutMasterIdLst>
  <p:sldIdLst>
    <p:sldId id="256" r:id="rId2"/>
  </p:sldIdLst>
  <p:sldSz cx="43891200" cy="32918400"/>
  <p:notesSz cx="7010400" cy="9296400"/>
  <p:defaultTextStyle>
    <a:defPPr>
      <a:defRPr lang="en-US"/>
    </a:defPPr>
    <a:lvl1pPr algn="l" rtl="0" fontAlgn="base">
      <a:spcBef>
        <a:spcPct val="0"/>
      </a:spcBef>
      <a:spcAft>
        <a:spcPct val="0"/>
      </a:spcAft>
      <a:defRPr sz="3000" kern="1200">
        <a:solidFill>
          <a:schemeClr val="tx1"/>
        </a:solidFill>
        <a:latin typeface="Arial" charset="0"/>
        <a:ea typeface="+mn-ea"/>
        <a:cs typeface="+mn-cs"/>
      </a:defRPr>
    </a:lvl1pPr>
    <a:lvl2pPr marL="457200" algn="l" rtl="0" fontAlgn="base">
      <a:spcBef>
        <a:spcPct val="0"/>
      </a:spcBef>
      <a:spcAft>
        <a:spcPct val="0"/>
      </a:spcAft>
      <a:defRPr sz="3000" kern="1200">
        <a:solidFill>
          <a:schemeClr val="tx1"/>
        </a:solidFill>
        <a:latin typeface="Arial" charset="0"/>
        <a:ea typeface="+mn-ea"/>
        <a:cs typeface="+mn-cs"/>
      </a:defRPr>
    </a:lvl2pPr>
    <a:lvl3pPr marL="914400" algn="l" rtl="0" fontAlgn="base">
      <a:spcBef>
        <a:spcPct val="0"/>
      </a:spcBef>
      <a:spcAft>
        <a:spcPct val="0"/>
      </a:spcAft>
      <a:defRPr sz="3000" kern="1200">
        <a:solidFill>
          <a:schemeClr val="tx1"/>
        </a:solidFill>
        <a:latin typeface="Arial" charset="0"/>
        <a:ea typeface="+mn-ea"/>
        <a:cs typeface="+mn-cs"/>
      </a:defRPr>
    </a:lvl3pPr>
    <a:lvl4pPr marL="1371600" algn="l" rtl="0" fontAlgn="base">
      <a:spcBef>
        <a:spcPct val="0"/>
      </a:spcBef>
      <a:spcAft>
        <a:spcPct val="0"/>
      </a:spcAft>
      <a:defRPr sz="3000" kern="1200">
        <a:solidFill>
          <a:schemeClr val="tx1"/>
        </a:solidFill>
        <a:latin typeface="Arial" charset="0"/>
        <a:ea typeface="+mn-ea"/>
        <a:cs typeface="+mn-cs"/>
      </a:defRPr>
    </a:lvl4pPr>
    <a:lvl5pPr marL="1828800" algn="l" rtl="0" fontAlgn="base">
      <a:spcBef>
        <a:spcPct val="0"/>
      </a:spcBef>
      <a:spcAft>
        <a:spcPct val="0"/>
      </a:spcAft>
      <a:defRPr sz="3000" kern="1200">
        <a:solidFill>
          <a:schemeClr val="tx1"/>
        </a:solidFill>
        <a:latin typeface="Arial" charset="0"/>
        <a:ea typeface="+mn-ea"/>
        <a:cs typeface="+mn-cs"/>
      </a:defRPr>
    </a:lvl5pPr>
    <a:lvl6pPr marL="2286000" algn="l" defTabSz="914400" rtl="0" eaLnBrk="1" latinLnBrk="0" hangingPunct="1">
      <a:defRPr sz="3000" kern="1200">
        <a:solidFill>
          <a:schemeClr val="tx1"/>
        </a:solidFill>
        <a:latin typeface="Arial" charset="0"/>
        <a:ea typeface="+mn-ea"/>
        <a:cs typeface="+mn-cs"/>
      </a:defRPr>
    </a:lvl6pPr>
    <a:lvl7pPr marL="2743200" algn="l" defTabSz="914400" rtl="0" eaLnBrk="1" latinLnBrk="0" hangingPunct="1">
      <a:defRPr sz="3000" kern="1200">
        <a:solidFill>
          <a:schemeClr val="tx1"/>
        </a:solidFill>
        <a:latin typeface="Arial" charset="0"/>
        <a:ea typeface="+mn-ea"/>
        <a:cs typeface="+mn-cs"/>
      </a:defRPr>
    </a:lvl7pPr>
    <a:lvl8pPr marL="3200400" algn="l" defTabSz="914400" rtl="0" eaLnBrk="1" latinLnBrk="0" hangingPunct="1">
      <a:defRPr sz="3000" kern="1200">
        <a:solidFill>
          <a:schemeClr val="tx1"/>
        </a:solidFill>
        <a:latin typeface="Arial" charset="0"/>
        <a:ea typeface="+mn-ea"/>
        <a:cs typeface="+mn-cs"/>
      </a:defRPr>
    </a:lvl8pPr>
    <a:lvl9pPr marL="3657600" algn="l" defTabSz="914400" rtl="0" eaLnBrk="1" latinLnBrk="0" hangingPunct="1">
      <a:defRPr sz="30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3CC"/>
    <a:srgbClr val="003399"/>
    <a:srgbClr val="33CCFF"/>
    <a:srgbClr val="0099FF"/>
    <a:srgbClr val="CCECFF"/>
    <a:srgbClr val="99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5620"/>
    <p:restoredTop sz="91939" autoAdjust="0"/>
  </p:normalViewPr>
  <p:slideViewPr>
    <p:cSldViewPr snapToGrid="0">
      <p:cViewPr>
        <p:scale>
          <a:sx n="25" d="100"/>
          <a:sy n="25" d="100"/>
        </p:scale>
        <p:origin x="1062" y="348"/>
      </p:cViewPr>
      <p:guideLst>
        <p:guide orient="horz" pos="10368"/>
        <p:guide pos="13824"/>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037523" cy="464662"/>
          </a:xfrm>
          <a:prstGeom prst="rect">
            <a:avLst/>
          </a:prstGeom>
        </p:spPr>
        <p:txBody>
          <a:bodyPr vert="horz" lIns="91315" tIns="45657" rIns="91315" bIns="45657" rtlCol="0"/>
          <a:lstStyle>
            <a:lvl1pPr algn="l">
              <a:defRPr sz="1200"/>
            </a:lvl1pPr>
          </a:lstStyle>
          <a:p>
            <a:endParaRPr lang="en-US"/>
          </a:p>
        </p:txBody>
      </p:sp>
      <p:sp>
        <p:nvSpPr>
          <p:cNvPr id="3" name="Date Placeholder 2"/>
          <p:cNvSpPr>
            <a:spLocks noGrp="1"/>
          </p:cNvSpPr>
          <p:nvPr>
            <p:ph type="dt" sz="quarter" idx="1"/>
          </p:nvPr>
        </p:nvSpPr>
        <p:spPr>
          <a:xfrm>
            <a:off x="3971292" y="1"/>
            <a:ext cx="3037523" cy="464662"/>
          </a:xfrm>
          <a:prstGeom prst="rect">
            <a:avLst/>
          </a:prstGeom>
        </p:spPr>
        <p:txBody>
          <a:bodyPr vert="horz" lIns="91315" tIns="45657" rIns="91315" bIns="45657" rtlCol="0"/>
          <a:lstStyle>
            <a:lvl1pPr algn="r">
              <a:defRPr sz="1200"/>
            </a:lvl1pPr>
          </a:lstStyle>
          <a:p>
            <a:fld id="{B3EBB753-3F6C-4B14-A202-FC8DDD66AA37}" type="datetimeFigureOut">
              <a:rPr lang="en-US" smtClean="0"/>
              <a:pPr/>
              <a:t>1/31/2020</a:t>
            </a:fld>
            <a:endParaRPr lang="en-US"/>
          </a:p>
        </p:txBody>
      </p:sp>
      <p:sp>
        <p:nvSpPr>
          <p:cNvPr id="4" name="Footer Placeholder 3"/>
          <p:cNvSpPr>
            <a:spLocks noGrp="1"/>
          </p:cNvSpPr>
          <p:nvPr>
            <p:ph type="ftr" sz="quarter" idx="2"/>
          </p:nvPr>
        </p:nvSpPr>
        <p:spPr>
          <a:xfrm>
            <a:off x="0" y="8830154"/>
            <a:ext cx="3037523" cy="464662"/>
          </a:xfrm>
          <a:prstGeom prst="rect">
            <a:avLst/>
          </a:prstGeom>
        </p:spPr>
        <p:txBody>
          <a:bodyPr vert="horz" lIns="91315" tIns="45657" rIns="91315" bIns="45657" rtlCol="0" anchor="b"/>
          <a:lstStyle>
            <a:lvl1pPr algn="l">
              <a:defRPr sz="1200"/>
            </a:lvl1pPr>
          </a:lstStyle>
          <a:p>
            <a:endParaRPr lang="en-US"/>
          </a:p>
        </p:txBody>
      </p:sp>
      <p:sp>
        <p:nvSpPr>
          <p:cNvPr id="5" name="Slide Number Placeholder 4"/>
          <p:cNvSpPr>
            <a:spLocks noGrp="1"/>
          </p:cNvSpPr>
          <p:nvPr>
            <p:ph type="sldNum" sz="quarter" idx="3"/>
          </p:nvPr>
        </p:nvSpPr>
        <p:spPr>
          <a:xfrm>
            <a:off x="3971292" y="8830154"/>
            <a:ext cx="3037523" cy="464662"/>
          </a:xfrm>
          <a:prstGeom prst="rect">
            <a:avLst/>
          </a:prstGeom>
        </p:spPr>
        <p:txBody>
          <a:bodyPr vert="horz" lIns="91315" tIns="45657" rIns="91315" bIns="45657" rtlCol="0" anchor="b"/>
          <a:lstStyle>
            <a:lvl1pPr algn="r">
              <a:defRPr sz="1200"/>
            </a:lvl1pPr>
          </a:lstStyle>
          <a:p>
            <a:fld id="{8165ADE3-69B5-4F57-B3B1-AF94073E08A8}" type="slidenum">
              <a:rPr lang="en-US" smtClean="0"/>
              <a:pPr/>
              <a:t>‹#›</a:t>
            </a:fld>
            <a:endParaRPr lang="en-US"/>
          </a:p>
        </p:txBody>
      </p:sp>
    </p:spTree>
    <p:extLst>
      <p:ext uri="{BB962C8B-B14F-4D97-AF65-F5344CB8AC3E}">
        <p14:creationId xmlns:p14="http://schemas.microsoft.com/office/powerpoint/2010/main" val="217795179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037523" cy="464662"/>
          </a:xfrm>
          <a:prstGeom prst="rect">
            <a:avLst/>
          </a:prstGeom>
        </p:spPr>
        <p:txBody>
          <a:bodyPr vert="horz" lIns="91315" tIns="45657" rIns="91315" bIns="45657" rtlCol="0"/>
          <a:lstStyle>
            <a:lvl1pPr algn="l">
              <a:defRPr sz="1200"/>
            </a:lvl1pPr>
          </a:lstStyle>
          <a:p>
            <a:endParaRPr lang="en-US"/>
          </a:p>
        </p:txBody>
      </p:sp>
      <p:sp>
        <p:nvSpPr>
          <p:cNvPr id="3" name="Date Placeholder 2"/>
          <p:cNvSpPr>
            <a:spLocks noGrp="1"/>
          </p:cNvSpPr>
          <p:nvPr>
            <p:ph type="dt" idx="1"/>
          </p:nvPr>
        </p:nvSpPr>
        <p:spPr>
          <a:xfrm>
            <a:off x="3971292" y="1"/>
            <a:ext cx="3037523" cy="464662"/>
          </a:xfrm>
          <a:prstGeom prst="rect">
            <a:avLst/>
          </a:prstGeom>
        </p:spPr>
        <p:txBody>
          <a:bodyPr vert="horz" lIns="91315" tIns="45657" rIns="91315" bIns="45657" rtlCol="0"/>
          <a:lstStyle>
            <a:lvl1pPr algn="r">
              <a:defRPr sz="1200"/>
            </a:lvl1pPr>
          </a:lstStyle>
          <a:p>
            <a:fld id="{13297FD3-6C15-46E6-9EFD-A59E0C3C8DA2}" type="datetimeFigureOut">
              <a:rPr lang="en-US" smtClean="0"/>
              <a:pPr/>
              <a:t>1/31/2020</a:t>
            </a:fld>
            <a:endParaRPr lang="en-US"/>
          </a:p>
        </p:txBody>
      </p:sp>
      <p:sp>
        <p:nvSpPr>
          <p:cNvPr id="4" name="Slide Image Placeholder 3"/>
          <p:cNvSpPr>
            <a:spLocks noGrp="1" noRot="1" noChangeAspect="1"/>
          </p:cNvSpPr>
          <p:nvPr>
            <p:ph type="sldImg" idx="2"/>
          </p:nvPr>
        </p:nvSpPr>
        <p:spPr>
          <a:xfrm>
            <a:off x="1182688" y="698500"/>
            <a:ext cx="4645025" cy="3484563"/>
          </a:xfrm>
          <a:prstGeom prst="rect">
            <a:avLst/>
          </a:prstGeom>
          <a:noFill/>
          <a:ln w="12700">
            <a:solidFill>
              <a:prstClr val="black"/>
            </a:solidFill>
          </a:ln>
        </p:spPr>
        <p:txBody>
          <a:bodyPr vert="horz" lIns="91315" tIns="45657" rIns="91315" bIns="45657" rtlCol="0" anchor="ctr"/>
          <a:lstStyle/>
          <a:p>
            <a:endParaRPr lang="en-US"/>
          </a:p>
        </p:txBody>
      </p:sp>
      <p:sp>
        <p:nvSpPr>
          <p:cNvPr id="5" name="Notes Placeholder 4"/>
          <p:cNvSpPr>
            <a:spLocks noGrp="1"/>
          </p:cNvSpPr>
          <p:nvPr>
            <p:ph type="body" sz="quarter" idx="3"/>
          </p:nvPr>
        </p:nvSpPr>
        <p:spPr>
          <a:xfrm>
            <a:off x="700724" y="4415077"/>
            <a:ext cx="5608954" cy="4183539"/>
          </a:xfrm>
          <a:prstGeom prst="rect">
            <a:avLst/>
          </a:prstGeom>
        </p:spPr>
        <p:txBody>
          <a:bodyPr vert="horz" lIns="91315" tIns="45657" rIns="91315" bIns="45657"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30154"/>
            <a:ext cx="3037523" cy="464662"/>
          </a:xfrm>
          <a:prstGeom prst="rect">
            <a:avLst/>
          </a:prstGeom>
        </p:spPr>
        <p:txBody>
          <a:bodyPr vert="horz" lIns="91315" tIns="45657" rIns="91315" bIns="45657" rtlCol="0" anchor="b"/>
          <a:lstStyle>
            <a:lvl1pPr algn="l">
              <a:defRPr sz="1200"/>
            </a:lvl1pPr>
          </a:lstStyle>
          <a:p>
            <a:endParaRPr lang="en-US"/>
          </a:p>
        </p:txBody>
      </p:sp>
      <p:sp>
        <p:nvSpPr>
          <p:cNvPr id="7" name="Slide Number Placeholder 6"/>
          <p:cNvSpPr>
            <a:spLocks noGrp="1"/>
          </p:cNvSpPr>
          <p:nvPr>
            <p:ph type="sldNum" sz="quarter" idx="5"/>
          </p:nvPr>
        </p:nvSpPr>
        <p:spPr>
          <a:xfrm>
            <a:off x="3971292" y="8830154"/>
            <a:ext cx="3037523" cy="464662"/>
          </a:xfrm>
          <a:prstGeom prst="rect">
            <a:avLst/>
          </a:prstGeom>
        </p:spPr>
        <p:txBody>
          <a:bodyPr vert="horz" lIns="91315" tIns="45657" rIns="91315" bIns="45657" rtlCol="0" anchor="b"/>
          <a:lstStyle>
            <a:lvl1pPr algn="r">
              <a:defRPr sz="1200"/>
            </a:lvl1pPr>
          </a:lstStyle>
          <a:p>
            <a:fld id="{EE1DE953-3F38-43E7-BDC7-262B2CFF275B}" type="slidenum">
              <a:rPr lang="en-US" smtClean="0"/>
              <a:pPr/>
              <a:t>‹#›</a:t>
            </a:fld>
            <a:endParaRPr lang="en-US"/>
          </a:p>
        </p:txBody>
      </p:sp>
    </p:spTree>
    <p:extLst>
      <p:ext uri="{BB962C8B-B14F-4D97-AF65-F5344CB8AC3E}">
        <p14:creationId xmlns:p14="http://schemas.microsoft.com/office/powerpoint/2010/main" val="20316493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E1DE953-3F38-43E7-BDC7-262B2CFF275B}" type="slidenum">
              <a:rPr lang="en-US" smtClean="0"/>
              <a:pPr/>
              <a:t>1</a:t>
            </a:fld>
            <a:endParaRPr lang="en-US"/>
          </a:p>
        </p:txBody>
      </p:sp>
    </p:spTree>
    <p:extLst>
      <p:ext uri="{BB962C8B-B14F-4D97-AF65-F5344CB8AC3E}">
        <p14:creationId xmlns:p14="http://schemas.microsoft.com/office/powerpoint/2010/main" val="23314928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2475" y="10226675"/>
            <a:ext cx="37306250" cy="7054850"/>
          </a:xfrm>
        </p:spPr>
        <p:txBody>
          <a:bodyPr/>
          <a:lstStyle/>
          <a:p>
            <a:r>
              <a:rPr lang="en-US" smtClean="0"/>
              <a:t>Click to edit Master title style</a:t>
            </a:r>
            <a:endParaRPr lang="en-US"/>
          </a:p>
        </p:txBody>
      </p:sp>
      <p:sp>
        <p:nvSpPr>
          <p:cNvPr id="3" name="Subtitle 2"/>
          <p:cNvSpPr>
            <a:spLocks noGrp="1"/>
          </p:cNvSpPr>
          <p:nvPr>
            <p:ph type="subTitle" idx="1"/>
          </p:nvPr>
        </p:nvSpPr>
        <p:spPr>
          <a:xfrm>
            <a:off x="6583363" y="18653125"/>
            <a:ext cx="30724475" cy="841375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C23327CB-47F5-4F09-94C5-1D6B95616578}"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CD385186-8565-4731-91D8-F3FB928E43C1}"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823025" y="1319213"/>
            <a:ext cx="9874250" cy="2808763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195513" y="1319213"/>
            <a:ext cx="29475112" cy="2808763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51A9EA3E-5845-4B4C-A514-A62353ABE426}"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9B559C64-8084-4752-9818-A4F8D95C8E96}"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0" y="21153438"/>
            <a:ext cx="37307838" cy="653732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3467100" y="13952538"/>
            <a:ext cx="37307838" cy="72009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8ED293AA-3446-4FED-A4E5-4BA9D61D91D8}"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195513" y="7681913"/>
            <a:ext cx="19673887" cy="217249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2021800" y="7681913"/>
            <a:ext cx="19675475" cy="217249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FC23B6DA-79F3-45AA-B6E6-282E0EC7BA02}"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3925" y="1317625"/>
            <a:ext cx="39503350" cy="54864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193925" y="7369175"/>
            <a:ext cx="19392900" cy="30702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193925" y="10439400"/>
            <a:ext cx="19392900" cy="189658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2296438" y="7369175"/>
            <a:ext cx="19400837" cy="30702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22296438" y="10439400"/>
            <a:ext cx="19400837" cy="189658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AA724366-3A87-410C-B3B4-D17F1800B1C9}"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A03CD687-2024-420A-833A-DCE47B18A006}"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2B605828-8EC5-481E-9896-E4B752B590C1}"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3925" y="1311275"/>
            <a:ext cx="14439900" cy="557688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17160875" y="1311275"/>
            <a:ext cx="24536400" cy="28093988"/>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193925" y="6888163"/>
            <a:ext cx="14439900" cy="225171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5DBE4C60-7D1D-4FB8-BCFC-58FDFB9FDD59}"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663" y="23042563"/>
            <a:ext cx="26335037" cy="2720975"/>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8602663" y="2941638"/>
            <a:ext cx="26335037" cy="1975008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8602663" y="25763538"/>
            <a:ext cx="26335037" cy="38623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A6EF7039-3898-4C98-BE6F-B905EC025703}"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195513" y="1319213"/>
            <a:ext cx="39501762" cy="5486400"/>
          </a:xfrm>
          <a:prstGeom prst="rect">
            <a:avLst/>
          </a:prstGeom>
          <a:noFill/>
          <a:ln w="9525">
            <a:noFill/>
            <a:miter lim="800000"/>
            <a:headEnd/>
            <a:tailEnd/>
          </a:ln>
        </p:spPr>
        <p:txBody>
          <a:bodyPr vert="horz" wrap="square" lIns="470253" tIns="235127" rIns="470253" bIns="235127"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2195513" y="7681913"/>
            <a:ext cx="39501762" cy="21724937"/>
          </a:xfrm>
          <a:prstGeom prst="rect">
            <a:avLst/>
          </a:prstGeom>
          <a:noFill/>
          <a:ln w="9525">
            <a:noFill/>
            <a:miter lim="800000"/>
            <a:headEnd/>
            <a:tailEnd/>
          </a:ln>
        </p:spPr>
        <p:txBody>
          <a:bodyPr vert="horz" wrap="square" lIns="470253" tIns="235127" rIns="470253" bIns="235127"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2195513" y="29978350"/>
            <a:ext cx="10240962" cy="2286000"/>
          </a:xfrm>
          <a:prstGeom prst="rect">
            <a:avLst/>
          </a:prstGeom>
          <a:noFill/>
          <a:ln w="9525">
            <a:noFill/>
            <a:miter lim="800000"/>
            <a:headEnd/>
            <a:tailEnd/>
          </a:ln>
          <a:effectLst/>
        </p:spPr>
        <p:txBody>
          <a:bodyPr vert="horz" wrap="square" lIns="470253" tIns="235127" rIns="470253" bIns="235127" numCol="1" anchor="t" anchorCtr="0" compatLnSpc="1">
            <a:prstTxWarp prst="textNoShape">
              <a:avLst/>
            </a:prstTxWarp>
          </a:bodyPr>
          <a:lstStyle>
            <a:lvl1pPr>
              <a:defRPr sz="7200" smtClean="0"/>
            </a:lvl1pPr>
          </a:lstStyle>
          <a:p>
            <a:pPr>
              <a:defRPr/>
            </a:pPr>
            <a:endParaRPr lang="en-US"/>
          </a:p>
        </p:txBody>
      </p:sp>
      <p:sp>
        <p:nvSpPr>
          <p:cNvPr id="1029" name="Rectangle 5"/>
          <p:cNvSpPr>
            <a:spLocks noGrp="1" noChangeArrowheads="1"/>
          </p:cNvSpPr>
          <p:nvPr>
            <p:ph type="ftr" sz="quarter" idx="3"/>
          </p:nvPr>
        </p:nvSpPr>
        <p:spPr bwMode="auto">
          <a:xfrm>
            <a:off x="14997113" y="29978350"/>
            <a:ext cx="13898562" cy="2286000"/>
          </a:xfrm>
          <a:prstGeom prst="rect">
            <a:avLst/>
          </a:prstGeom>
          <a:noFill/>
          <a:ln w="9525">
            <a:noFill/>
            <a:miter lim="800000"/>
            <a:headEnd/>
            <a:tailEnd/>
          </a:ln>
          <a:effectLst/>
        </p:spPr>
        <p:txBody>
          <a:bodyPr vert="horz" wrap="square" lIns="470253" tIns="235127" rIns="470253" bIns="235127" numCol="1" anchor="t" anchorCtr="0" compatLnSpc="1">
            <a:prstTxWarp prst="textNoShape">
              <a:avLst/>
            </a:prstTxWarp>
          </a:bodyPr>
          <a:lstStyle>
            <a:lvl1pPr algn="ctr">
              <a:defRPr sz="7200" smtClean="0"/>
            </a:lvl1pPr>
          </a:lstStyle>
          <a:p>
            <a:pPr>
              <a:defRPr/>
            </a:pPr>
            <a:endParaRPr lang="en-US"/>
          </a:p>
        </p:txBody>
      </p:sp>
      <p:sp>
        <p:nvSpPr>
          <p:cNvPr id="1030" name="Rectangle 6"/>
          <p:cNvSpPr>
            <a:spLocks noGrp="1" noChangeArrowheads="1"/>
          </p:cNvSpPr>
          <p:nvPr>
            <p:ph type="sldNum" sz="quarter" idx="4"/>
          </p:nvPr>
        </p:nvSpPr>
        <p:spPr bwMode="auto">
          <a:xfrm>
            <a:off x="31456313" y="29978350"/>
            <a:ext cx="10240962" cy="2286000"/>
          </a:xfrm>
          <a:prstGeom prst="rect">
            <a:avLst/>
          </a:prstGeom>
          <a:noFill/>
          <a:ln w="9525">
            <a:noFill/>
            <a:miter lim="800000"/>
            <a:headEnd/>
            <a:tailEnd/>
          </a:ln>
          <a:effectLst/>
        </p:spPr>
        <p:txBody>
          <a:bodyPr vert="horz" wrap="square" lIns="470253" tIns="235127" rIns="470253" bIns="235127" numCol="1" anchor="t" anchorCtr="0" compatLnSpc="1">
            <a:prstTxWarp prst="textNoShape">
              <a:avLst/>
            </a:prstTxWarp>
          </a:bodyPr>
          <a:lstStyle>
            <a:lvl1pPr algn="r">
              <a:defRPr sz="7200" smtClean="0"/>
            </a:lvl1pPr>
          </a:lstStyle>
          <a:p>
            <a:pPr>
              <a:defRPr/>
            </a:pPr>
            <a:fld id="{D6CEC9C9-469D-409B-94FB-34957637F54C}"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703763" rtl="0" eaLnBrk="0" fontAlgn="base" hangingPunct="0">
        <a:spcBef>
          <a:spcPct val="0"/>
        </a:spcBef>
        <a:spcAft>
          <a:spcPct val="0"/>
        </a:spcAft>
        <a:defRPr sz="22700">
          <a:solidFill>
            <a:schemeClr val="tx2"/>
          </a:solidFill>
          <a:latin typeface="+mj-lt"/>
          <a:ea typeface="+mj-ea"/>
          <a:cs typeface="+mj-cs"/>
        </a:defRPr>
      </a:lvl1pPr>
      <a:lvl2pPr algn="ctr" defTabSz="4703763" rtl="0" eaLnBrk="0" fontAlgn="base" hangingPunct="0">
        <a:spcBef>
          <a:spcPct val="0"/>
        </a:spcBef>
        <a:spcAft>
          <a:spcPct val="0"/>
        </a:spcAft>
        <a:defRPr sz="22700">
          <a:solidFill>
            <a:schemeClr val="tx2"/>
          </a:solidFill>
          <a:latin typeface="Arial" charset="0"/>
        </a:defRPr>
      </a:lvl2pPr>
      <a:lvl3pPr algn="ctr" defTabSz="4703763" rtl="0" eaLnBrk="0" fontAlgn="base" hangingPunct="0">
        <a:spcBef>
          <a:spcPct val="0"/>
        </a:spcBef>
        <a:spcAft>
          <a:spcPct val="0"/>
        </a:spcAft>
        <a:defRPr sz="22700">
          <a:solidFill>
            <a:schemeClr val="tx2"/>
          </a:solidFill>
          <a:latin typeface="Arial" charset="0"/>
        </a:defRPr>
      </a:lvl3pPr>
      <a:lvl4pPr algn="ctr" defTabSz="4703763" rtl="0" eaLnBrk="0" fontAlgn="base" hangingPunct="0">
        <a:spcBef>
          <a:spcPct val="0"/>
        </a:spcBef>
        <a:spcAft>
          <a:spcPct val="0"/>
        </a:spcAft>
        <a:defRPr sz="22700">
          <a:solidFill>
            <a:schemeClr val="tx2"/>
          </a:solidFill>
          <a:latin typeface="Arial" charset="0"/>
        </a:defRPr>
      </a:lvl4pPr>
      <a:lvl5pPr algn="ctr" defTabSz="4703763" rtl="0" eaLnBrk="0" fontAlgn="base" hangingPunct="0">
        <a:spcBef>
          <a:spcPct val="0"/>
        </a:spcBef>
        <a:spcAft>
          <a:spcPct val="0"/>
        </a:spcAft>
        <a:defRPr sz="22700">
          <a:solidFill>
            <a:schemeClr val="tx2"/>
          </a:solidFill>
          <a:latin typeface="Arial" charset="0"/>
        </a:defRPr>
      </a:lvl5pPr>
      <a:lvl6pPr marL="457200" algn="ctr" defTabSz="4703763" rtl="0" fontAlgn="base">
        <a:spcBef>
          <a:spcPct val="0"/>
        </a:spcBef>
        <a:spcAft>
          <a:spcPct val="0"/>
        </a:spcAft>
        <a:defRPr sz="22700">
          <a:solidFill>
            <a:schemeClr val="tx2"/>
          </a:solidFill>
          <a:latin typeface="Arial" charset="0"/>
        </a:defRPr>
      </a:lvl6pPr>
      <a:lvl7pPr marL="914400" algn="ctr" defTabSz="4703763" rtl="0" fontAlgn="base">
        <a:spcBef>
          <a:spcPct val="0"/>
        </a:spcBef>
        <a:spcAft>
          <a:spcPct val="0"/>
        </a:spcAft>
        <a:defRPr sz="22700">
          <a:solidFill>
            <a:schemeClr val="tx2"/>
          </a:solidFill>
          <a:latin typeface="Arial" charset="0"/>
        </a:defRPr>
      </a:lvl7pPr>
      <a:lvl8pPr marL="1371600" algn="ctr" defTabSz="4703763" rtl="0" fontAlgn="base">
        <a:spcBef>
          <a:spcPct val="0"/>
        </a:spcBef>
        <a:spcAft>
          <a:spcPct val="0"/>
        </a:spcAft>
        <a:defRPr sz="22700">
          <a:solidFill>
            <a:schemeClr val="tx2"/>
          </a:solidFill>
          <a:latin typeface="Arial" charset="0"/>
        </a:defRPr>
      </a:lvl8pPr>
      <a:lvl9pPr marL="1828800" algn="ctr" defTabSz="4703763" rtl="0" fontAlgn="base">
        <a:spcBef>
          <a:spcPct val="0"/>
        </a:spcBef>
        <a:spcAft>
          <a:spcPct val="0"/>
        </a:spcAft>
        <a:defRPr sz="22700">
          <a:solidFill>
            <a:schemeClr val="tx2"/>
          </a:solidFill>
          <a:latin typeface="Arial" charset="0"/>
        </a:defRPr>
      </a:lvl9pPr>
    </p:titleStyle>
    <p:bodyStyle>
      <a:lvl1pPr marL="1765300" indent="-1765300" algn="l" defTabSz="4703763" rtl="0" eaLnBrk="0" fontAlgn="base" hangingPunct="0">
        <a:spcBef>
          <a:spcPct val="20000"/>
        </a:spcBef>
        <a:spcAft>
          <a:spcPct val="0"/>
        </a:spcAft>
        <a:buChar char="•"/>
        <a:defRPr sz="16500">
          <a:solidFill>
            <a:schemeClr val="tx1"/>
          </a:solidFill>
          <a:latin typeface="+mn-lt"/>
          <a:ea typeface="+mn-ea"/>
          <a:cs typeface="+mn-cs"/>
        </a:defRPr>
      </a:lvl1pPr>
      <a:lvl2pPr marL="3822700" indent="-1471613" algn="l" defTabSz="4703763" rtl="0" eaLnBrk="0" fontAlgn="base" hangingPunct="0">
        <a:spcBef>
          <a:spcPct val="20000"/>
        </a:spcBef>
        <a:spcAft>
          <a:spcPct val="0"/>
        </a:spcAft>
        <a:buChar char="–"/>
        <a:defRPr sz="14400">
          <a:solidFill>
            <a:schemeClr val="tx1"/>
          </a:solidFill>
          <a:latin typeface="+mn-lt"/>
        </a:defRPr>
      </a:lvl2pPr>
      <a:lvl3pPr marL="5880100" indent="-1176338" algn="l" defTabSz="4703763" rtl="0" eaLnBrk="0" fontAlgn="base" hangingPunct="0">
        <a:spcBef>
          <a:spcPct val="20000"/>
        </a:spcBef>
        <a:spcAft>
          <a:spcPct val="0"/>
        </a:spcAft>
        <a:buChar char="•"/>
        <a:defRPr sz="12300">
          <a:solidFill>
            <a:schemeClr val="tx1"/>
          </a:solidFill>
          <a:latin typeface="+mn-lt"/>
        </a:defRPr>
      </a:lvl3pPr>
      <a:lvl4pPr marL="8229600" indent="-1176338" algn="l" defTabSz="4703763" rtl="0" eaLnBrk="0" fontAlgn="base" hangingPunct="0">
        <a:spcBef>
          <a:spcPct val="20000"/>
        </a:spcBef>
        <a:spcAft>
          <a:spcPct val="0"/>
        </a:spcAft>
        <a:buChar char="–"/>
        <a:defRPr sz="10400">
          <a:solidFill>
            <a:schemeClr val="tx1"/>
          </a:solidFill>
          <a:latin typeface="+mn-lt"/>
        </a:defRPr>
      </a:lvl4pPr>
      <a:lvl5pPr marL="10580688" indent="-1174750" algn="l" defTabSz="4703763" rtl="0" eaLnBrk="0" fontAlgn="base" hangingPunct="0">
        <a:spcBef>
          <a:spcPct val="20000"/>
        </a:spcBef>
        <a:spcAft>
          <a:spcPct val="0"/>
        </a:spcAft>
        <a:buChar char="»"/>
        <a:defRPr sz="10400">
          <a:solidFill>
            <a:schemeClr val="tx1"/>
          </a:solidFill>
          <a:latin typeface="+mn-lt"/>
        </a:defRPr>
      </a:lvl5pPr>
      <a:lvl6pPr marL="11037888" indent="-1174750" algn="l" defTabSz="4703763" rtl="0" fontAlgn="base">
        <a:spcBef>
          <a:spcPct val="20000"/>
        </a:spcBef>
        <a:spcAft>
          <a:spcPct val="0"/>
        </a:spcAft>
        <a:buChar char="»"/>
        <a:defRPr sz="10400">
          <a:solidFill>
            <a:schemeClr val="tx1"/>
          </a:solidFill>
          <a:latin typeface="+mn-lt"/>
        </a:defRPr>
      </a:lvl6pPr>
      <a:lvl7pPr marL="11495088" indent="-1174750" algn="l" defTabSz="4703763" rtl="0" fontAlgn="base">
        <a:spcBef>
          <a:spcPct val="20000"/>
        </a:spcBef>
        <a:spcAft>
          <a:spcPct val="0"/>
        </a:spcAft>
        <a:buChar char="»"/>
        <a:defRPr sz="10400">
          <a:solidFill>
            <a:schemeClr val="tx1"/>
          </a:solidFill>
          <a:latin typeface="+mn-lt"/>
        </a:defRPr>
      </a:lvl7pPr>
      <a:lvl8pPr marL="11952288" indent="-1174750" algn="l" defTabSz="4703763" rtl="0" fontAlgn="base">
        <a:spcBef>
          <a:spcPct val="20000"/>
        </a:spcBef>
        <a:spcAft>
          <a:spcPct val="0"/>
        </a:spcAft>
        <a:buChar char="»"/>
        <a:defRPr sz="10400">
          <a:solidFill>
            <a:schemeClr val="tx1"/>
          </a:solidFill>
          <a:latin typeface="+mn-lt"/>
        </a:defRPr>
      </a:lvl8pPr>
      <a:lvl9pPr marL="12409488" indent="-1174750" algn="l" defTabSz="4703763" rtl="0" fontAlgn="base">
        <a:spcBef>
          <a:spcPct val="20000"/>
        </a:spcBef>
        <a:spcAft>
          <a:spcPct val="0"/>
        </a:spcAft>
        <a:buChar char="»"/>
        <a:defRPr sz="10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0">
          <a:gsLst>
            <a:gs pos="0">
              <a:srgbClr val="99CCFF"/>
            </a:gs>
            <a:gs pos="100000">
              <a:srgbClr val="FFFFFF"/>
            </a:gs>
          </a:gsLst>
          <a:lin ang="5400000" scaled="1"/>
        </a:gradFill>
        <a:effectLst/>
      </p:bgPr>
    </p:bg>
    <p:spTree>
      <p:nvGrpSpPr>
        <p:cNvPr id="1" name=""/>
        <p:cNvGrpSpPr/>
        <p:nvPr/>
      </p:nvGrpSpPr>
      <p:grpSpPr>
        <a:xfrm>
          <a:off x="0" y="0"/>
          <a:ext cx="0" cy="0"/>
          <a:chOff x="0" y="0"/>
          <a:chExt cx="0" cy="0"/>
        </a:xfrm>
      </p:grpSpPr>
      <p:sp>
        <p:nvSpPr>
          <p:cNvPr id="33" name="Rectangle 32"/>
          <p:cNvSpPr/>
          <p:nvPr/>
        </p:nvSpPr>
        <p:spPr bwMode="auto">
          <a:xfrm>
            <a:off x="34003302" y="14021787"/>
            <a:ext cx="9554423" cy="18679919"/>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703763"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endParaRPr>
          </a:p>
        </p:txBody>
      </p:sp>
      <p:sp>
        <p:nvSpPr>
          <p:cNvPr id="2050" name="Rectangle 6"/>
          <p:cNvSpPr>
            <a:spLocks noChangeArrowheads="1"/>
          </p:cNvSpPr>
          <p:nvPr/>
        </p:nvSpPr>
        <p:spPr bwMode="auto">
          <a:xfrm>
            <a:off x="-5025" y="1"/>
            <a:ext cx="43891201" cy="4581946"/>
          </a:xfrm>
          <a:prstGeom prst="rect">
            <a:avLst/>
          </a:prstGeom>
          <a:gradFill rotWithShape="0">
            <a:gsLst>
              <a:gs pos="0">
                <a:srgbClr val="0099FF"/>
              </a:gs>
              <a:gs pos="100000">
                <a:schemeClr val="accent2"/>
              </a:gs>
            </a:gsLst>
            <a:path path="shape">
              <a:fillToRect l="50000" t="50000" r="50000" b="50000"/>
            </a:path>
          </a:gradFill>
          <a:ln w="9525">
            <a:solidFill>
              <a:schemeClr val="tx1"/>
            </a:solidFill>
            <a:miter lim="800000"/>
            <a:headEnd/>
            <a:tailEnd/>
          </a:ln>
        </p:spPr>
        <p:txBody>
          <a:bodyPr lIns="91440" tIns="457200" rIns="91440" bIns="91440" anchor="ctr"/>
          <a:lstStyle/>
          <a:p>
            <a:pPr algn="ctr" defTabSz="4703763"/>
            <a:endParaRPr lang="en-US" sz="5400" dirty="0">
              <a:solidFill>
                <a:schemeClr val="bg1"/>
              </a:solidFill>
              <a:sym typeface="Arial Bold" charset="0"/>
            </a:endParaRPr>
          </a:p>
          <a:p>
            <a:pPr algn="ctr"/>
            <a:r>
              <a:rPr lang="en-US" sz="7200" b="1" dirty="0">
                <a:solidFill>
                  <a:schemeClr val="bg1"/>
                </a:solidFill>
              </a:rPr>
              <a:t>proteiNorm – A user-friendly tool for normalization and analysis of </a:t>
            </a:r>
            <a:r>
              <a:rPr lang="en-US" sz="7200" b="1" dirty="0" smtClean="0">
                <a:solidFill>
                  <a:schemeClr val="bg1"/>
                </a:solidFill>
              </a:rPr>
              <a:t>TMT and label-free protein quantification</a:t>
            </a:r>
          </a:p>
          <a:p>
            <a:pPr algn="ctr"/>
            <a:r>
              <a:rPr lang="en-US" sz="4400" b="1" dirty="0" smtClean="0">
                <a:solidFill>
                  <a:schemeClr val="bg1"/>
                </a:solidFill>
              </a:rPr>
              <a:t>Stefan Graw</a:t>
            </a:r>
            <a:r>
              <a:rPr lang="en-US" sz="4400" b="1" baseline="30000" dirty="0" smtClean="0">
                <a:solidFill>
                  <a:schemeClr val="bg1"/>
                </a:solidFill>
              </a:rPr>
              <a:t>1,2</a:t>
            </a:r>
            <a:r>
              <a:rPr lang="en-US" sz="4400" b="1" dirty="0" smtClean="0">
                <a:solidFill>
                  <a:schemeClr val="bg1"/>
                </a:solidFill>
              </a:rPr>
              <a:t>, Jillian Tang</a:t>
            </a:r>
            <a:r>
              <a:rPr lang="en-US" sz="4400" b="1" baseline="30000" dirty="0" smtClean="0">
                <a:solidFill>
                  <a:schemeClr val="bg1"/>
                </a:solidFill>
              </a:rPr>
              <a:t>2</a:t>
            </a:r>
            <a:r>
              <a:rPr lang="en-US" sz="4400" b="1" dirty="0" smtClean="0">
                <a:solidFill>
                  <a:schemeClr val="bg1"/>
                </a:solidFill>
              </a:rPr>
              <a:t>, </a:t>
            </a:r>
            <a:r>
              <a:rPr lang="en-US" sz="4400" b="1" dirty="0" err="1">
                <a:solidFill>
                  <a:schemeClr val="bg1"/>
                </a:solidFill>
              </a:rPr>
              <a:t>Maroof</a:t>
            </a:r>
            <a:r>
              <a:rPr lang="en-US" sz="4400" b="1" dirty="0">
                <a:solidFill>
                  <a:schemeClr val="bg1"/>
                </a:solidFill>
              </a:rPr>
              <a:t> Zafar</a:t>
            </a:r>
            <a:r>
              <a:rPr lang="en-US" sz="4400" b="1" baseline="30000" dirty="0">
                <a:solidFill>
                  <a:schemeClr val="bg1"/>
                </a:solidFill>
              </a:rPr>
              <a:t>1</a:t>
            </a:r>
            <a:r>
              <a:rPr lang="en-US" sz="4400" b="1" dirty="0">
                <a:solidFill>
                  <a:schemeClr val="bg1"/>
                </a:solidFill>
              </a:rPr>
              <a:t>, Alicia Byrd</a:t>
            </a:r>
            <a:r>
              <a:rPr lang="en-US" sz="4400" b="1" baseline="30000" dirty="0">
                <a:solidFill>
                  <a:schemeClr val="bg1"/>
                </a:solidFill>
              </a:rPr>
              <a:t>1</a:t>
            </a:r>
            <a:r>
              <a:rPr lang="en-US" sz="4400" b="1" dirty="0">
                <a:solidFill>
                  <a:schemeClr val="bg1"/>
                </a:solidFill>
              </a:rPr>
              <a:t> and </a:t>
            </a:r>
            <a:r>
              <a:rPr lang="en-US" sz="4400" b="1" dirty="0" smtClean="0">
                <a:solidFill>
                  <a:schemeClr val="bg1"/>
                </a:solidFill>
              </a:rPr>
              <a:t>Stephanie D. Byrum</a:t>
            </a:r>
            <a:r>
              <a:rPr lang="en-US" sz="4400" b="1" baseline="30000" dirty="0" smtClean="0">
                <a:solidFill>
                  <a:schemeClr val="bg1"/>
                </a:solidFill>
              </a:rPr>
              <a:t>1,2</a:t>
            </a:r>
            <a:endParaRPr lang="en-US" sz="4400" dirty="0">
              <a:solidFill>
                <a:schemeClr val="bg1"/>
              </a:solidFill>
            </a:endParaRPr>
          </a:p>
          <a:p>
            <a:pPr algn="ctr"/>
            <a:r>
              <a:rPr lang="en-US" sz="4200" baseline="30000" dirty="0" smtClean="0">
                <a:solidFill>
                  <a:schemeClr val="bg1"/>
                </a:solidFill>
              </a:rPr>
              <a:t>1</a:t>
            </a:r>
            <a:r>
              <a:rPr lang="en-US" sz="4200" dirty="0" smtClean="0">
                <a:solidFill>
                  <a:schemeClr val="bg1"/>
                </a:solidFill>
              </a:rPr>
              <a:t>Department </a:t>
            </a:r>
            <a:r>
              <a:rPr lang="en-US" sz="4200" dirty="0">
                <a:solidFill>
                  <a:schemeClr val="bg1"/>
                </a:solidFill>
              </a:rPr>
              <a:t>of Biochemistry and Molecular Biology, </a:t>
            </a:r>
            <a:r>
              <a:rPr lang="en-US" sz="4200" dirty="0" smtClean="0">
                <a:solidFill>
                  <a:schemeClr val="bg1"/>
                </a:solidFill>
              </a:rPr>
              <a:t>UAMS, </a:t>
            </a:r>
            <a:r>
              <a:rPr lang="en-US" sz="4200" dirty="0">
                <a:solidFill>
                  <a:schemeClr val="bg1"/>
                </a:solidFill>
              </a:rPr>
              <a:t>Little Rock, AR, 72205</a:t>
            </a:r>
          </a:p>
          <a:p>
            <a:pPr algn="ctr"/>
            <a:r>
              <a:rPr lang="en-US" sz="4200" baseline="30000" dirty="0" smtClean="0">
                <a:solidFill>
                  <a:schemeClr val="bg1"/>
                </a:solidFill>
              </a:rPr>
              <a:t>2</a:t>
            </a:r>
            <a:r>
              <a:rPr lang="en-US" sz="4200" dirty="0" smtClean="0">
                <a:solidFill>
                  <a:schemeClr val="bg1"/>
                </a:solidFill>
              </a:rPr>
              <a:t>Arkansas Children’s Research Institute, </a:t>
            </a:r>
            <a:r>
              <a:rPr lang="en-US" sz="4200" dirty="0">
                <a:solidFill>
                  <a:schemeClr val="bg1"/>
                </a:solidFill>
              </a:rPr>
              <a:t>Little Rock, AR, </a:t>
            </a:r>
            <a:r>
              <a:rPr lang="en-US" sz="4200" dirty="0" smtClean="0">
                <a:solidFill>
                  <a:schemeClr val="bg1"/>
                </a:solidFill>
              </a:rPr>
              <a:t>72202</a:t>
            </a:r>
          </a:p>
          <a:p>
            <a:pPr algn="ctr"/>
            <a:endParaRPr lang="en-US" sz="6000" dirty="0">
              <a:solidFill>
                <a:schemeClr val="bg1"/>
              </a:solidFill>
            </a:endParaRPr>
          </a:p>
        </p:txBody>
      </p:sp>
      <p:pic>
        <p:nvPicPr>
          <p:cNvPr id="11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t="53129"/>
          <a:stretch/>
        </p:blipFill>
        <p:spPr bwMode="auto">
          <a:xfrm>
            <a:off x="39046084" y="2134075"/>
            <a:ext cx="4529109" cy="2266412"/>
          </a:xfrm>
          <a:prstGeom prst="rect">
            <a:avLst/>
          </a:prstGeom>
          <a:noFill/>
          <a:extLst>
            <a:ext uri="{909E8E84-426E-40DD-AFC4-6F175D3DCCD1}">
              <a14:hiddenFill xmlns:a14="http://schemas.microsoft.com/office/drawing/2010/main">
                <a:solidFill>
                  <a:srgbClr val="FFFFFF"/>
                </a:solidFill>
              </a14:hiddenFill>
            </a:ext>
          </a:extLst>
        </p:spPr>
      </p:pic>
      <p:pic>
        <p:nvPicPr>
          <p:cNvPr id="117"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b="48187"/>
          <a:stretch/>
        </p:blipFill>
        <p:spPr bwMode="auto">
          <a:xfrm>
            <a:off x="329495" y="2134075"/>
            <a:ext cx="4097086" cy="2266412"/>
          </a:xfrm>
          <a:prstGeom prst="rect">
            <a:avLst/>
          </a:prstGeom>
          <a:noFill/>
          <a:extLst>
            <a:ext uri="{909E8E84-426E-40DD-AFC4-6F175D3DCCD1}">
              <a14:hiddenFill xmlns:a14="http://schemas.microsoft.com/office/drawing/2010/main">
                <a:solidFill>
                  <a:srgbClr val="FFFFFF"/>
                </a:solidFill>
              </a14:hiddenFill>
            </a:ext>
          </a:extLst>
        </p:spPr>
      </p:pic>
      <p:grpSp>
        <p:nvGrpSpPr>
          <p:cNvPr id="6" name="Group 5"/>
          <p:cNvGrpSpPr/>
          <p:nvPr/>
        </p:nvGrpSpPr>
        <p:grpSpPr>
          <a:xfrm>
            <a:off x="34003301" y="27599446"/>
            <a:ext cx="9571891" cy="5050639"/>
            <a:chOff x="22838573" y="28026392"/>
            <a:chExt cx="10838243" cy="5050639"/>
          </a:xfrm>
        </p:grpSpPr>
        <p:sp>
          <p:nvSpPr>
            <p:cNvPr id="2066" name="Rectangle 38"/>
            <p:cNvSpPr>
              <a:spLocks noChangeArrowheads="1"/>
            </p:cNvSpPr>
            <p:nvPr/>
          </p:nvSpPr>
          <p:spPr bwMode="auto">
            <a:xfrm>
              <a:off x="22838573" y="28026392"/>
              <a:ext cx="10838243" cy="1028700"/>
            </a:xfrm>
            <a:prstGeom prst="rect">
              <a:avLst/>
            </a:prstGeom>
            <a:solidFill>
              <a:schemeClr val="accent2"/>
            </a:solidFill>
            <a:ln w="9525">
              <a:noFill/>
              <a:miter lim="800000"/>
              <a:headEnd/>
              <a:tailEnd/>
            </a:ln>
          </p:spPr>
          <p:txBody>
            <a:bodyPr wrap="none" lIns="137160" tIns="68580" rIns="137160" bIns="68580" anchor="ctr"/>
            <a:lstStyle/>
            <a:p>
              <a:pPr algn="ctr" defTabSz="4703763"/>
              <a:r>
                <a:rPr lang="en-US" sz="5700" dirty="0">
                  <a:solidFill>
                    <a:schemeClr val="bg1"/>
                  </a:solidFill>
                </a:rPr>
                <a:t>Acknowledgements</a:t>
              </a:r>
            </a:p>
          </p:txBody>
        </p:sp>
        <p:sp>
          <p:nvSpPr>
            <p:cNvPr id="2067" name="Text Box 39"/>
            <p:cNvSpPr txBox="1">
              <a:spLocks noChangeArrowheads="1"/>
            </p:cNvSpPr>
            <p:nvPr/>
          </p:nvSpPr>
          <p:spPr bwMode="auto">
            <a:xfrm>
              <a:off x="23167102" y="29106713"/>
              <a:ext cx="10181181" cy="3970318"/>
            </a:xfrm>
            <a:prstGeom prst="rect">
              <a:avLst/>
            </a:prstGeom>
            <a:noFill/>
            <a:ln w="9525">
              <a:noFill/>
              <a:miter lim="800000"/>
              <a:headEnd/>
              <a:tailEnd/>
            </a:ln>
          </p:spPr>
          <p:txBody>
            <a:bodyPr wrap="square">
              <a:spAutoFit/>
            </a:bodyPr>
            <a:lstStyle/>
            <a:p>
              <a:pPr algn="just" defTabSz="4703763">
                <a:spcBef>
                  <a:spcPts val="2100"/>
                </a:spcBef>
              </a:pPr>
              <a:r>
                <a:rPr lang="en-US" sz="2800" dirty="0">
                  <a:solidFill>
                    <a:srgbClr val="003399"/>
                  </a:solidFill>
                  <a:sym typeface="Arial" charset="0"/>
                </a:rPr>
                <a:t>Support: </a:t>
              </a:r>
              <a:r>
                <a:rPr lang="en-US" sz="2800" dirty="0">
                  <a:solidFill>
                    <a:srgbClr val="003399"/>
                  </a:solidFill>
                </a:rPr>
                <a:t>This study was supported by the Arkansas Children’s Research Institute, the Arkansas Biosciences Institute, and the Center for Translational Pediatric Research under the National Institutes of Health (R21DA041822, P20GM121293, UL1TR000039, P20GM103625, S10OD018445 and P20GM103429). The authors would like to acknowledge the UAMS Proteomics Facility and the Little Rock Envoys Seeds of Science.</a:t>
              </a:r>
            </a:p>
          </p:txBody>
        </p:sp>
      </p:grpSp>
      <p:pic>
        <p:nvPicPr>
          <p:cNvPr id="24" name="Picture 23"/>
          <p:cNvPicPr>
            <a:picLocks noChangeAspect="1"/>
          </p:cNvPicPr>
          <p:nvPr/>
        </p:nvPicPr>
        <p:blipFill rotWithShape="1">
          <a:blip r:embed="rId4">
            <a:extLst>
              <a:ext uri="{28A0092B-C50C-407E-A947-70E740481C1C}">
                <a14:useLocalDpi xmlns:a14="http://schemas.microsoft.com/office/drawing/2010/main" val="0"/>
              </a:ext>
            </a:extLst>
          </a:blip>
          <a:srcRect b="6810"/>
          <a:stretch/>
        </p:blipFill>
        <p:spPr>
          <a:xfrm>
            <a:off x="13228753" y="12695446"/>
            <a:ext cx="10123616" cy="19941600"/>
          </a:xfrm>
          <a:prstGeom prst="rect">
            <a:avLst/>
          </a:prstGeom>
        </p:spPr>
      </p:pic>
      <p:sp>
        <p:nvSpPr>
          <p:cNvPr id="61" name="Rectangle 38"/>
          <p:cNvSpPr>
            <a:spLocks noChangeArrowheads="1"/>
          </p:cNvSpPr>
          <p:nvPr/>
        </p:nvSpPr>
        <p:spPr bwMode="auto">
          <a:xfrm>
            <a:off x="13228753" y="11282984"/>
            <a:ext cx="10123616" cy="1028700"/>
          </a:xfrm>
          <a:prstGeom prst="rect">
            <a:avLst/>
          </a:prstGeom>
          <a:solidFill>
            <a:schemeClr val="accent2"/>
          </a:solidFill>
          <a:ln w="9525">
            <a:noFill/>
            <a:miter lim="800000"/>
            <a:headEnd/>
            <a:tailEnd/>
          </a:ln>
        </p:spPr>
        <p:txBody>
          <a:bodyPr wrap="none" lIns="137160" tIns="68580" rIns="137160" bIns="68580" anchor="ctr"/>
          <a:lstStyle/>
          <a:p>
            <a:pPr algn="ctr" defTabSz="4703763"/>
            <a:r>
              <a:rPr lang="en-US" sz="5700" dirty="0" smtClean="0">
                <a:solidFill>
                  <a:schemeClr val="bg1"/>
                </a:solidFill>
              </a:rPr>
              <a:t>Filtering</a:t>
            </a:r>
            <a:endParaRPr lang="en-US" sz="5700" dirty="0">
              <a:solidFill>
                <a:schemeClr val="bg1"/>
              </a:solidFill>
            </a:endParaRPr>
          </a:p>
        </p:txBody>
      </p:sp>
      <p:pic>
        <p:nvPicPr>
          <p:cNvPr id="18" name="Picture 17"/>
          <p:cNvPicPr>
            <a:picLocks noChangeAspect="1"/>
          </p:cNvPicPr>
          <p:nvPr/>
        </p:nvPicPr>
        <p:blipFill rotWithShape="1">
          <a:blip r:embed="rId5">
            <a:extLst>
              <a:ext uri="{28A0092B-C50C-407E-A947-70E740481C1C}">
                <a14:useLocalDpi xmlns:a14="http://schemas.microsoft.com/office/drawing/2010/main" val="0"/>
              </a:ext>
            </a:extLst>
          </a:blip>
          <a:srcRect b="63816"/>
          <a:stretch/>
        </p:blipFill>
        <p:spPr>
          <a:xfrm>
            <a:off x="13228753" y="6234256"/>
            <a:ext cx="10123616" cy="4814744"/>
          </a:xfrm>
          <a:prstGeom prst="rect">
            <a:avLst/>
          </a:prstGeom>
        </p:spPr>
      </p:pic>
      <p:sp>
        <p:nvSpPr>
          <p:cNvPr id="62" name="Rectangle 38"/>
          <p:cNvSpPr>
            <a:spLocks noChangeArrowheads="1"/>
          </p:cNvSpPr>
          <p:nvPr/>
        </p:nvSpPr>
        <p:spPr bwMode="auto">
          <a:xfrm>
            <a:off x="13228753" y="4965710"/>
            <a:ext cx="10123616" cy="1028700"/>
          </a:xfrm>
          <a:prstGeom prst="rect">
            <a:avLst/>
          </a:prstGeom>
          <a:solidFill>
            <a:schemeClr val="accent2"/>
          </a:solidFill>
          <a:ln w="9525">
            <a:noFill/>
            <a:miter lim="800000"/>
            <a:headEnd/>
            <a:tailEnd/>
          </a:ln>
        </p:spPr>
        <p:txBody>
          <a:bodyPr wrap="none" lIns="137160" tIns="68580" rIns="137160" bIns="68580" anchor="ctr"/>
          <a:lstStyle/>
          <a:p>
            <a:pPr algn="ctr" defTabSz="4703763"/>
            <a:r>
              <a:rPr lang="en-US" sz="5700" dirty="0" smtClean="0">
                <a:solidFill>
                  <a:schemeClr val="bg1"/>
                </a:solidFill>
              </a:rPr>
              <a:t>Input</a:t>
            </a:r>
          </a:p>
        </p:txBody>
      </p:sp>
      <p:sp>
        <p:nvSpPr>
          <p:cNvPr id="1512" name="Rectangle 1511"/>
          <p:cNvSpPr/>
          <p:nvPr/>
        </p:nvSpPr>
        <p:spPr bwMode="auto">
          <a:xfrm>
            <a:off x="28814048" y="16104331"/>
            <a:ext cx="794084" cy="553453"/>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703763" rtl="0" eaLnBrk="1" fontAlgn="base" latinLnBrk="0" hangingPunct="1">
              <a:lnSpc>
                <a:spcPct val="100000"/>
              </a:lnSpc>
              <a:spcBef>
                <a:spcPct val="0"/>
              </a:spcBef>
              <a:spcAft>
                <a:spcPct val="0"/>
              </a:spcAft>
              <a:buClrTx/>
              <a:buSzTx/>
              <a:buFontTx/>
              <a:buNone/>
              <a:tabLst/>
            </a:pPr>
            <a:endParaRPr kumimoji="0" lang="en-US" sz="3000" b="0" i="0" u="none" strike="noStrike" cap="none" normalizeH="0" baseline="0" smtClean="0">
              <a:ln>
                <a:noFill/>
              </a:ln>
              <a:solidFill>
                <a:schemeClr val="tx1"/>
              </a:solidFill>
              <a:effectLst/>
              <a:latin typeface="Arial" charset="0"/>
            </a:endParaRPr>
          </a:p>
        </p:txBody>
      </p:sp>
      <p:pic>
        <p:nvPicPr>
          <p:cNvPr id="26" name="Picture 25"/>
          <p:cNvPicPr>
            <a:picLocks/>
          </p:cNvPicPr>
          <p:nvPr/>
        </p:nvPicPr>
        <p:blipFill>
          <a:blip r:embed="rId6">
            <a:extLst>
              <a:ext uri="{28A0092B-C50C-407E-A947-70E740481C1C}">
                <a14:useLocalDpi xmlns:a14="http://schemas.microsoft.com/office/drawing/2010/main" val="0"/>
              </a:ext>
            </a:extLst>
          </a:blip>
          <a:stretch>
            <a:fillRect/>
          </a:stretch>
        </p:blipFill>
        <p:spPr>
          <a:xfrm>
            <a:off x="23852548" y="6213456"/>
            <a:ext cx="9641778" cy="14258729"/>
          </a:xfrm>
          <a:prstGeom prst="rect">
            <a:avLst/>
          </a:prstGeom>
        </p:spPr>
      </p:pic>
      <p:sp>
        <p:nvSpPr>
          <p:cNvPr id="63" name="Rectangle 38"/>
          <p:cNvSpPr>
            <a:spLocks noChangeArrowheads="1"/>
          </p:cNvSpPr>
          <p:nvPr/>
        </p:nvSpPr>
        <p:spPr bwMode="auto">
          <a:xfrm>
            <a:off x="23860776" y="4965710"/>
            <a:ext cx="9634118" cy="1028700"/>
          </a:xfrm>
          <a:prstGeom prst="rect">
            <a:avLst/>
          </a:prstGeom>
          <a:solidFill>
            <a:schemeClr val="accent2"/>
          </a:solidFill>
          <a:ln w="9525">
            <a:noFill/>
            <a:miter lim="800000"/>
            <a:headEnd/>
            <a:tailEnd/>
          </a:ln>
        </p:spPr>
        <p:txBody>
          <a:bodyPr wrap="none" lIns="137160" tIns="68580" rIns="137160" bIns="68580" anchor="ctr"/>
          <a:lstStyle/>
          <a:p>
            <a:pPr algn="ctr" defTabSz="4703763"/>
            <a:r>
              <a:rPr lang="en-US" sz="5700" dirty="0" smtClean="0">
                <a:solidFill>
                  <a:schemeClr val="bg1"/>
                </a:solidFill>
              </a:rPr>
              <a:t>Normalization</a:t>
            </a:r>
          </a:p>
        </p:txBody>
      </p:sp>
      <p:sp>
        <p:nvSpPr>
          <p:cNvPr id="1380" name="Rectangle 1379"/>
          <p:cNvSpPr/>
          <p:nvPr/>
        </p:nvSpPr>
        <p:spPr bwMode="auto">
          <a:xfrm>
            <a:off x="393987" y="4965710"/>
            <a:ext cx="12326359" cy="27730816"/>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703763"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endParaRPr>
          </a:p>
        </p:txBody>
      </p:sp>
      <p:sp>
        <p:nvSpPr>
          <p:cNvPr id="4" name="Rectangle 3"/>
          <p:cNvSpPr/>
          <p:nvPr/>
        </p:nvSpPr>
        <p:spPr>
          <a:xfrm>
            <a:off x="791415" y="6378172"/>
            <a:ext cx="11531502" cy="9571851"/>
          </a:xfrm>
          <a:prstGeom prst="rect">
            <a:avLst/>
          </a:prstGeom>
        </p:spPr>
        <p:txBody>
          <a:bodyPr wrap="square">
            <a:spAutoFit/>
          </a:bodyPr>
          <a:lstStyle/>
          <a:p>
            <a:r>
              <a:rPr lang="en-US" sz="2800" dirty="0">
                <a:solidFill>
                  <a:srgbClr val="003399"/>
                </a:solidFill>
              </a:rPr>
              <a:t>	The technological advances in mass spectrometry allow us to collect more comprehensive data with higher quality and increasing speed. With the rapidly increasing amount of data generated, the need for streamlining analyses becomes more apparent. Proteomic data is known to be often affected by systemic bias from unknown sources and failing to adequately normalize the data can lead to erroneous conclusions. To allow researchers to easily evaluate and compare different normalization via a user-friendly interface, we have developed “proteiNorm”. </a:t>
            </a:r>
          </a:p>
          <a:p>
            <a:r>
              <a:rPr lang="en-US" sz="2800" dirty="0" smtClean="0">
                <a:solidFill>
                  <a:srgbClr val="003399"/>
                </a:solidFill>
              </a:rPr>
              <a:t>	The </a:t>
            </a:r>
            <a:r>
              <a:rPr lang="en-US" sz="2800" dirty="0">
                <a:solidFill>
                  <a:srgbClr val="003399"/>
                </a:solidFill>
              </a:rPr>
              <a:t>current implementation of proteiNorm accommodates some preliminary filter on peptide and sample level, followed by an evaluation of several popular normalization methods and identification of missing value pattern. The user then selects an adequate normalization method and one of several imputation methods used for the subsequent comparison of different differential abundance/expression methods and estimation of statistical power. The application of proteiNorm and interpretation of results is demonstrated on a Tandem Mass Tag mass spectrometry example, where the proteome of three different breast cancer cell lines was profiled. </a:t>
            </a:r>
          </a:p>
          <a:p>
            <a:r>
              <a:rPr lang="en-US" sz="2800" dirty="0" smtClean="0">
                <a:solidFill>
                  <a:srgbClr val="003399"/>
                </a:solidFill>
              </a:rPr>
              <a:t>	With </a:t>
            </a:r>
            <a:r>
              <a:rPr lang="en-US" sz="2800" dirty="0">
                <a:solidFill>
                  <a:srgbClr val="003399"/>
                </a:solidFill>
              </a:rPr>
              <a:t>proteiNorm, we provide a user-friendly tool to identify an adequate normalization method and to select an appropriate method for a differential abundance/expression </a:t>
            </a:r>
            <a:r>
              <a:rPr lang="en-US" sz="2800" dirty="0" smtClean="0">
                <a:solidFill>
                  <a:srgbClr val="003399"/>
                </a:solidFill>
              </a:rPr>
              <a:t>analysis.</a:t>
            </a:r>
            <a:endParaRPr lang="en-US" sz="2800" dirty="0">
              <a:solidFill>
                <a:srgbClr val="003399"/>
              </a:solidFill>
            </a:endParaRPr>
          </a:p>
        </p:txBody>
      </p:sp>
      <p:sp>
        <p:nvSpPr>
          <p:cNvPr id="65" name="Rectangle 38"/>
          <p:cNvSpPr>
            <a:spLocks noChangeArrowheads="1"/>
          </p:cNvSpPr>
          <p:nvPr/>
        </p:nvSpPr>
        <p:spPr bwMode="auto">
          <a:xfrm>
            <a:off x="393988" y="4970891"/>
            <a:ext cx="12326358" cy="1028700"/>
          </a:xfrm>
          <a:prstGeom prst="rect">
            <a:avLst/>
          </a:prstGeom>
          <a:solidFill>
            <a:schemeClr val="accent2"/>
          </a:solidFill>
          <a:ln w="9525">
            <a:noFill/>
            <a:miter lim="800000"/>
            <a:headEnd/>
            <a:tailEnd/>
          </a:ln>
        </p:spPr>
        <p:txBody>
          <a:bodyPr wrap="none" lIns="137160" tIns="68580" rIns="137160" bIns="68580" anchor="ctr"/>
          <a:lstStyle/>
          <a:p>
            <a:pPr algn="ctr" defTabSz="4703763"/>
            <a:r>
              <a:rPr lang="en-US" sz="5700" dirty="0" smtClean="0">
                <a:solidFill>
                  <a:schemeClr val="bg1"/>
                </a:solidFill>
              </a:rPr>
              <a:t>Abstract</a:t>
            </a:r>
          </a:p>
        </p:txBody>
      </p:sp>
      <p:sp>
        <p:nvSpPr>
          <p:cNvPr id="71" name="Rectangle 38"/>
          <p:cNvSpPr>
            <a:spLocks noChangeArrowheads="1"/>
          </p:cNvSpPr>
          <p:nvPr/>
        </p:nvSpPr>
        <p:spPr bwMode="auto">
          <a:xfrm>
            <a:off x="393988" y="16563199"/>
            <a:ext cx="12326358" cy="1028700"/>
          </a:xfrm>
          <a:prstGeom prst="rect">
            <a:avLst/>
          </a:prstGeom>
          <a:solidFill>
            <a:schemeClr val="accent2"/>
          </a:solidFill>
          <a:ln w="9525">
            <a:noFill/>
            <a:miter lim="800000"/>
            <a:headEnd/>
            <a:tailEnd/>
          </a:ln>
        </p:spPr>
        <p:txBody>
          <a:bodyPr wrap="none" lIns="137160" tIns="68580" rIns="137160" bIns="68580" anchor="ctr"/>
          <a:lstStyle/>
          <a:p>
            <a:pPr algn="ctr" defTabSz="4703763"/>
            <a:r>
              <a:rPr lang="en-US" sz="5700" dirty="0" smtClean="0">
                <a:solidFill>
                  <a:schemeClr val="bg1"/>
                </a:solidFill>
              </a:rPr>
              <a:t>Data</a:t>
            </a:r>
          </a:p>
        </p:txBody>
      </p:sp>
      <p:pic>
        <p:nvPicPr>
          <p:cNvPr id="27" name="Picture 2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3852548" y="21826507"/>
            <a:ext cx="9642346" cy="9759936"/>
          </a:xfrm>
          <a:prstGeom prst="rect">
            <a:avLst/>
          </a:prstGeom>
        </p:spPr>
      </p:pic>
      <p:pic>
        <p:nvPicPr>
          <p:cNvPr id="28" name="Picture 27"/>
          <p:cNvPicPr>
            <a:picLocks noChangeAspect="1"/>
          </p:cNvPicPr>
          <p:nvPr/>
        </p:nvPicPr>
        <p:blipFill rotWithShape="1">
          <a:blip r:embed="rId8">
            <a:extLst>
              <a:ext uri="{28A0092B-C50C-407E-A947-70E740481C1C}">
                <a14:useLocalDpi xmlns:a14="http://schemas.microsoft.com/office/drawing/2010/main" val="0"/>
              </a:ext>
            </a:extLst>
          </a:blip>
          <a:srcRect b="21137"/>
          <a:stretch/>
        </p:blipFill>
        <p:spPr>
          <a:xfrm>
            <a:off x="34014953" y="6234256"/>
            <a:ext cx="9542772" cy="7403770"/>
          </a:xfrm>
          <a:prstGeom prst="rect">
            <a:avLst/>
          </a:prstGeom>
        </p:spPr>
      </p:pic>
      <p:sp>
        <p:nvSpPr>
          <p:cNvPr id="58" name="Rectangle 38"/>
          <p:cNvSpPr>
            <a:spLocks noChangeArrowheads="1"/>
          </p:cNvSpPr>
          <p:nvPr/>
        </p:nvSpPr>
        <p:spPr bwMode="auto">
          <a:xfrm>
            <a:off x="34003301" y="4963663"/>
            <a:ext cx="9571891" cy="1028700"/>
          </a:xfrm>
          <a:prstGeom prst="rect">
            <a:avLst/>
          </a:prstGeom>
          <a:solidFill>
            <a:schemeClr val="accent2"/>
          </a:solidFill>
          <a:ln w="9525">
            <a:noFill/>
            <a:miter lim="800000"/>
            <a:headEnd/>
            <a:tailEnd/>
          </a:ln>
        </p:spPr>
        <p:txBody>
          <a:bodyPr wrap="none" lIns="137160" tIns="68580" rIns="137160" bIns="68580" anchor="ctr"/>
          <a:lstStyle/>
          <a:p>
            <a:pPr algn="ctr" defTabSz="4703763"/>
            <a:r>
              <a:rPr lang="en-US" sz="5700" dirty="0" smtClean="0">
                <a:solidFill>
                  <a:schemeClr val="bg1"/>
                </a:solidFill>
              </a:rPr>
              <a:t>Power</a:t>
            </a:r>
            <a:endParaRPr lang="en-US" sz="5700" dirty="0">
              <a:solidFill>
                <a:schemeClr val="bg1"/>
              </a:solidFill>
            </a:endParaRPr>
          </a:p>
        </p:txBody>
      </p:sp>
      <p:sp>
        <p:nvSpPr>
          <p:cNvPr id="60" name="Rectangle 38"/>
          <p:cNvSpPr>
            <a:spLocks noChangeArrowheads="1"/>
          </p:cNvSpPr>
          <p:nvPr/>
        </p:nvSpPr>
        <p:spPr bwMode="auto">
          <a:xfrm>
            <a:off x="23852548" y="20691231"/>
            <a:ext cx="9642346" cy="1028700"/>
          </a:xfrm>
          <a:prstGeom prst="rect">
            <a:avLst/>
          </a:prstGeom>
          <a:solidFill>
            <a:schemeClr val="accent2"/>
          </a:solidFill>
          <a:ln w="9525">
            <a:noFill/>
            <a:miter lim="800000"/>
            <a:headEnd/>
            <a:tailEnd/>
          </a:ln>
        </p:spPr>
        <p:txBody>
          <a:bodyPr wrap="none" lIns="137160" tIns="68580" rIns="137160" bIns="68580" anchor="ctr"/>
          <a:lstStyle/>
          <a:p>
            <a:pPr algn="ctr" defTabSz="4703763"/>
            <a:r>
              <a:rPr lang="en-US" sz="5700" dirty="0" smtClean="0">
                <a:solidFill>
                  <a:schemeClr val="bg1"/>
                </a:solidFill>
              </a:rPr>
              <a:t>Datest</a:t>
            </a:r>
            <a:r>
              <a:rPr lang="en-US" sz="5700" baseline="30000" dirty="0" smtClean="0">
                <a:solidFill>
                  <a:schemeClr val="bg1"/>
                </a:solidFill>
              </a:rPr>
              <a:t>1</a:t>
            </a:r>
            <a:endParaRPr lang="en-US" sz="5700" baseline="30000" dirty="0">
              <a:solidFill>
                <a:schemeClr val="bg1"/>
              </a:solidFill>
            </a:endParaRPr>
          </a:p>
        </p:txBody>
      </p:sp>
      <p:sp>
        <p:nvSpPr>
          <p:cNvPr id="2" name="TextBox 1"/>
          <p:cNvSpPr txBox="1"/>
          <p:nvPr/>
        </p:nvSpPr>
        <p:spPr>
          <a:xfrm>
            <a:off x="23852548" y="31693020"/>
            <a:ext cx="9642346" cy="954107"/>
          </a:xfrm>
          <a:prstGeom prst="rect">
            <a:avLst/>
          </a:prstGeom>
          <a:noFill/>
        </p:spPr>
        <p:txBody>
          <a:bodyPr wrap="square" rtlCol="0">
            <a:spAutoFit/>
          </a:bodyPr>
          <a:lstStyle/>
          <a:p>
            <a:r>
              <a:rPr lang="en-US" sz="2800" dirty="0" smtClean="0">
                <a:solidFill>
                  <a:srgbClr val="003399"/>
                </a:solidFill>
              </a:rPr>
              <a:t>[1] Russel </a:t>
            </a:r>
            <a:r>
              <a:rPr lang="en-US" sz="2800" dirty="0">
                <a:solidFill>
                  <a:srgbClr val="003399"/>
                </a:solidFill>
              </a:rPr>
              <a:t>et al. (2018) </a:t>
            </a:r>
            <a:r>
              <a:rPr lang="en-US" sz="2800" dirty="0" err="1">
                <a:solidFill>
                  <a:srgbClr val="003399"/>
                </a:solidFill>
              </a:rPr>
              <a:t>DAtest</a:t>
            </a:r>
            <a:r>
              <a:rPr lang="en-US" sz="2800" dirty="0">
                <a:solidFill>
                  <a:srgbClr val="003399"/>
                </a:solidFill>
              </a:rPr>
              <a:t>: A framework for choosing differential abundance or expression method. </a:t>
            </a:r>
            <a:r>
              <a:rPr lang="en-US" sz="2800" dirty="0" err="1">
                <a:solidFill>
                  <a:srgbClr val="003399"/>
                </a:solidFill>
              </a:rPr>
              <a:t>biorXiv</a:t>
            </a:r>
            <a:endParaRPr lang="en-US" sz="2800" dirty="0">
              <a:solidFill>
                <a:srgbClr val="003399"/>
              </a:solidFill>
            </a:endParaRPr>
          </a:p>
        </p:txBody>
      </p:sp>
      <p:sp>
        <p:nvSpPr>
          <p:cNvPr id="32" name="Rectangle 31"/>
          <p:cNvSpPr/>
          <p:nvPr/>
        </p:nvSpPr>
        <p:spPr>
          <a:xfrm>
            <a:off x="791415" y="17976614"/>
            <a:ext cx="11531502" cy="10433625"/>
          </a:xfrm>
          <a:prstGeom prst="rect">
            <a:avLst/>
          </a:prstGeom>
        </p:spPr>
        <p:txBody>
          <a:bodyPr wrap="square">
            <a:spAutoFit/>
          </a:bodyPr>
          <a:lstStyle/>
          <a:p>
            <a:r>
              <a:rPr lang="en-US" sz="2800" b="1" u="sng" dirty="0" smtClean="0">
                <a:solidFill>
                  <a:srgbClr val="003399"/>
                </a:solidFill>
              </a:rPr>
              <a:t>Study Design</a:t>
            </a:r>
            <a:endParaRPr lang="en-US" sz="2800" b="1" u="sng" dirty="0">
              <a:solidFill>
                <a:srgbClr val="003399"/>
              </a:solidFill>
            </a:endParaRPr>
          </a:p>
          <a:p>
            <a:pPr marL="457200" indent="-457200">
              <a:buFont typeface="Arial" panose="020B0604020202020204" pitchFamily="34" charset="0"/>
              <a:buChar char="•"/>
            </a:pPr>
            <a:r>
              <a:rPr lang="en-US" sz="2800" dirty="0" smtClean="0">
                <a:solidFill>
                  <a:srgbClr val="003399"/>
                </a:solidFill>
              </a:rPr>
              <a:t>3 breast cancer cell lines</a:t>
            </a:r>
          </a:p>
          <a:p>
            <a:pPr marL="457200" indent="-457200">
              <a:buFont typeface="Arial" panose="020B0604020202020204" pitchFamily="34" charset="0"/>
              <a:buChar char="•"/>
            </a:pPr>
            <a:r>
              <a:rPr lang="en-US" sz="2800" dirty="0" smtClean="0">
                <a:solidFill>
                  <a:srgbClr val="003399"/>
                </a:solidFill>
              </a:rPr>
              <a:t>With and without </a:t>
            </a:r>
            <a:r>
              <a:rPr lang="en-US" sz="2800" dirty="0" err="1" smtClean="0">
                <a:solidFill>
                  <a:srgbClr val="003399"/>
                </a:solidFill>
              </a:rPr>
              <a:t>Hydroxyurea</a:t>
            </a:r>
            <a:r>
              <a:rPr lang="en-US" sz="2800" dirty="0" smtClean="0">
                <a:solidFill>
                  <a:srgbClr val="003399"/>
                </a:solidFill>
              </a:rPr>
              <a:t> treatment</a:t>
            </a:r>
          </a:p>
          <a:p>
            <a:pPr marL="457200" indent="-457200">
              <a:buFont typeface="Arial" panose="020B0604020202020204" pitchFamily="34" charset="0"/>
              <a:buChar char="•"/>
            </a:pPr>
            <a:r>
              <a:rPr lang="en-US" sz="2800" dirty="0" smtClean="0">
                <a:solidFill>
                  <a:srgbClr val="003399"/>
                </a:solidFill>
              </a:rPr>
              <a:t>3 replicates each</a:t>
            </a:r>
          </a:p>
          <a:p>
            <a:pPr marL="457200" indent="-457200">
              <a:buFont typeface="Arial" panose="020B0604020202020204" pitchFamily="34" charset="0"/>
              <a:buChar char="•"/>
            </a:pPr>
            <a:r>
              <a:rPr lang="en-US" sz="2800" dirty="0" smtClean="0">
                <a:solidFill>
                  <a:srgbClr val="003399"/>
                </a:solidFill>
              </a:rPr>
              <a:t>2 batches</a:t>
            </a:r>
          </a:p>
          <a:p>
            <a:endParaRPr lang="en-US" sz="2800" dirty="0" smtClean="0">
              <a:solidFill>
                <a:srgbClr val="003399"/>
              </a:solidFill>
            </a:endParaRPr>
          </a:p>
          <a:p>
            <a:r>
              <a:rPr lang="en-US" sz="2800" u="sng" dirty="0" smtClean="0">
                <a:solidFill>
                  <a:srgbClr val="003399"/>
                </a:solidFill>
              </a:rPr>
              <a:t>Control (MCF10As):</a:t>
            </a:r>
            <a:endParaRPr lang="en-US" sz="2800" u="sng" dirty="0">
              <a:solidFill>
                <a:srgbClr val="003399"/>
              </a:solidFill>
            </a:endParaRPr>
          </a:p>
          <a:p>
            <a:pPr marL="457200" indent="-457200">
              <a:buFont typeface="Arial" panose="020B0604020202020204" pitchFamily="34" charset="0"/>
              <a:buChar char="•"/>
            </a:pPr>
            <a:r>
              <a:rPr lang="en-US" sz="2800" dirty="0" smtClean="0">
                <a:solidFill>
                  <a:srgbClr val="003399"/>
                </a:solidFill>
              </a:rPr>
              <a:t>Non-tumorigenic </a:t>
            </a:r>
            <a:r>
              <a:rPr lang="en-US" sz="2800" dirty="0">
                <a:solidFill>
                  <a:srgbClr val="003399"/>
                </a:solidFill>
              </a:rPr>
              <a:t>epithelial cell </a:t>
            </a:r>
            <a:r>
              <a:rPr lang="en-US" sz="2800" dirty="0" smtClean="0">
                <a:solidFill>
                  <a:srgbClr val="003399"/>
                </a:solidFill>
              </a:rPr>
              <a:t>line</a:t>
            </a:r>
          </a:p>
          <a:p>
            <a:pPr marL="457200" indent="-457200">
              <a:buFont typeface="Arial" panose="020B0604020202020204" pitchFamily="34" charset="0"/>
              <a:buChar char="•"/>
            </a:pPr>
            <a:r>
              <a:rPr lang="en-US" sz="2800" dirty="0">
                <a:solidFill>
                  <a:srgbClr val="003399"/>
                </a:solidFill>
              </a:rPr>
              <a:t>P</a:t>
            </a:r>
            <a:r>
              <a:rPr lang="en-US" sz="2800" dirty="0" smtClean="0">
                <a:solidFill>
                  <a:srgbClr val="003399"/>
                </a:solidFill>
              </a:rPr>
              <a:t>ositive </a:t>
            </a:r>
            <a:r>
              <a:rPr lang="en-US" sz="2800" dirty="0">
                <a:solidFill>
                  <a:srgbClr val="003399"/>
                </a:solidFill>
              </a:rPr>
              <a:t>for epithelial </a:t>
            </a:r>
            <a:r>
              <a:rPr lang="en-US" sz="2800" dirty="0" err="1">
                <a:solidFill>
                  <a:srgbClr val="003399"/>
                </a:solidFill>
              </a:rPr>
              <a:t>sialomucins</a:t>
            </a:r>
            <a:r>
              <a:rPr lang="en-US" sz="2800" dirty="0">
                <a:solidFill>
                  <a:srgbClr val="003399"/>
                </a:solidFill>
              </a:rPr>
              <a:t>, </a:t>
            </a:r>
            <a:r>
              <a:rPr lang="en-US" sz="2800" dirty="0" err="1">
                <a:solidFill>
                  <a:srgbClr val="003399"/>
                </a:solidFill>
              </a:rPr>
              <a:t>cytokeratins</a:t>
            </a:r>
            <a:r>
              <a:rPr lang="en-US" sz="2800" dirty="0">
                <a:solidFill>
                  <a:srgbClr val="003399"/>
                </a:solidFill>
              </a:rPr>
              <a:t> and milk fat globule </a:t>
            </a:r>
            <a:r>
              <a:rPr lang="en-US" sz="2800" dirty="0" smtClean="0">
                <a:solidFill>
                  <a:srgbClr val="003399"/>
                </a:solidFill>
              </a:rPr>
              <a:t>antigen</a:t>
            </a:r>
          </a:p>
          <a:p>
            <a:pPr marL="457200" indent="-457200">
              <a:buFont typeface="Arial" panose="020B0604020202020204" pitchFamily="34" charset="0"/>
              <a:buChar char="•"/>
            </a:pPr>
            <a:endParaRPr lang="en-US" sz="2800" dirty="0">
              <a:solidFill>
                <a:srgbClr val="003399"/>
              </a:solidFill>
            </a:endParaRPr>
          </a:p>
          <a:p>
            <a:r>
              <a:rPr lang="en-US" sz="2800" u="sng" dirty="0" smtClean="0">
                <a:solidFill>
                  <a:srgbClr val="003399"/>
                </a:solidFill>
              </a:rPr>
              <a:t>ERPR (MCF7; </a:t>
            </a:r>
            <a:r>
              <a:rPr lang="en-US" sz="2800" u="sng" dirty="0">
                <a:solidFill>
                  <a:srgbClr val="003399"/>
                </a:solidFill>
              </a:rPr>
              <a:t>breast </a:t>
            </a:r>
            <a:r>
              <a:rPr lang="en-US" sz="2800" u="sng" dirty="0" smtClean="0">
                <a:solidFill>
                  <a:srgbClr val="003399"/>
                </a:solidFill>
              </a:rPr>
              <a:t>adenocarcinoma):</a:t>
            </a:r>
            <a:endParaRPr lang="en-US" sz="2800" u="sng" dirty="0">
              <a:solidFill>
                <a:srgbClr val="003399"/>
              </a:solidFill>
            </a:endParaRPr>
          </a:p>
          <a:p>
            <a:pPr marL="457200" indent="-457200">
              <a:buFont typeface="Arial" panose="020B0604020202020204" pitchFamily="34" charset="0"/>
              <a:buChar char="•"/>
            </a:pPr>
            <a:r>
              <a:rPr lang="en-US" sz="2800" dirty="0" smtClean="0">
                <a:solidFill>
                  <a:srgbClr val="003399"/>
                </a:solidFill>
              </a:rPr>
              <a:t>Isolated in 1970 from 69-year-old Caucasian woman</a:t>
            </a:r>
          </a:p>
          <a:p>
            <a:pPr marL="457200" indent="-457200">
              <a:buFont typeface="Arial" panose="020B0604020202020204" pitchFamily="34" charset="0"/>
              <a:buChar char="•"/>
            </a:pPr>
            <a:r>
              <a:rPr lang="en-US" sz="2800" dirty="0" smtClean="0">
                <a:solidFill>
                  <a:srgbClr val="003399"/>
                </a:solidFill>
              </a:rPr>
              <a:t>The cells express the WNT7B oncogene</a:t>
            </a:r>
          </a:p>
          <a:p>
            <a:pPr marL="457200" indent="-457200">
              <a:buFont typeface="Arial" panose="020B0604020202020204" pitchFamily="34" charset="0"/>
              <a:buChar char="•"/>
            </a:pPr>
            <a:endParaRPr lang="en-US" sz="2800" dirty="0">
              <a:solidFill>
                <a:srgbClr val="003399"/>
              </a:solidFill>
            </a:endParaRPr>
          </a:p>
          <a:p>
            <a:r>
              <a:rPr lang="en-US" sz="2800" u="sng" dirty="0" smtClean="0">
                <a:solidFill>
                  <a:srgbClr val="003399"/>
                </a:solidFill>
              </a:rPr>
              <a:t>HER2 (HCC1954):</a:t>
            </a:r>
          </a:p>
          <a:p>
            <a:pPr marL="457200" indent="-457200">
              <a:buFont typeface="Arial" panose="020B0604020202020204" pitchFamily="34" charset="0"/>
              <a:buChar char="•"/>
            </a:pPr>
            <a:r>
              <a:rPr lang="en-US" sz="2800" dirty="0" smtClean="0">
                <a:solidFill>
                  <a:srgbClr val="003399"/>
                </a:solidFill>
              </a:rPr>
              <a:t>Derived from primary stage IIA, grade 3 invasive ductal carcinoma with no lymph node metastases</a:t>
            </a:r>
          </a:p>
          <a:p>
            <a:pPr marL="457200" indent="-457200">
              <a:buFont typeface="Arial" panose="020B0604020202020204" pitchFamily="34" charset="0"/>
              <a:buChar char="•"/>
            </a:pPr>
            <a:r>
              <a:rPr lang="en-US" sz="2800" dirty="0" smtClean="0">
                <a:solidFill>
                  <a:srgbClr val="003399"/>
                </a:solidFill>
              </a:rPr>
              <a:t>Positive </a:t>
            </a:r>
            <a:r>
              <a:rPr lang="en-US" sz="2800" dirty="0">
                <a:solidFill>
                  <a:srgbClr val="003399"/>
                </a:solidFill>
              </a:rPr>
              <a:t>for the epithelial cell specific marker Epithelial Glycoprotein 2 </a:t>
            </a:r>
            <a:r>
              <a:rPr lang="en-US" sz="2800" dirty="0" smtClean="0">
                <a:solidFill>
                  <a:srgbClr val="003399"/>
                </a:solidFill>
              </a:rPr>
              <a:t>and cytokeratin 19</a:t>
            </a:r>
          </a:p>
          <a:p>
            <a:pPr marL="457200" indent="-457200">
              <a:buFont typeface="Arial" panose="020B0604020202020204" pitchFamily="34" charset="0"/>
              <a:buChar char="•"/>
            </a:pPr>
            <a:r>
              <a:rPr lang="en-US" sz="2800" dirty="0" smtClean="0">
                <a:solidFill>
                  <a:srgbClr val="003399"/>
                </a:solidFill>
              </a:rPr>
              <a:t>Negative </a:t>
            </a:r>
            <a:r>
              <a:rPr lang="en-US" sz="2800" dirty="0">
                <a:solidFill>
                  <a:srgbClr val="003399"/>
                </a:solidFill>
              </a:rPr>
              <a:t>for expression of estrogen receptor (ER) and progesterone receptor (PR).</a:t>
            </a:r>
          </a:p>
          <a:p>
            <a:pPr marL="457200" indent="-457200">
              <a:buFont typeface="Arial" panose="020B0604020202020204" pitchFamily="34" charset="0"/>
              <a:buChar char="•"/>
            </a:pPr>
            <a:r>
              <a:rPr lang="en-US" sz="2800" dirty="0">
                <a:solidFill>
                  <a:srgbClr val="003399"/>
                </a:solidFill>
              </a:rPr>
              <a:t>Her2/</a:t>
            </a:r>
            <a:r>
              <a:rPr lang="en-US" sz="2800" dirty="0" err="1">
                <a:solidFill>
                  <a:srgbClr val="003399"/>
                </a:solidFill>
              </a:rPr>
              <a:t>neu</a:t>
            </a:r>
            <a:r>
              <a:rPr lang="en-US" sz="2800" dirty="0">
                <a:solidFill>
                  <a:srgbClr val="003399"/>
                </a:solidFill>
              </a:rPr>
              <a:t> is overexpressed in the ELISA assay</a:t>
            </a:r>
          </a:p>
          <a:p>
            <a:endParaRPr lang="en-US" sz="2800" dirty="0">
              <a:solidFill>
                <a:srgbClr val="003399"/>
              </a:solidFill>
            </a:endParaRPr>
          </a:p>
        </p:txBody>
      </p:sp>
      <p:pic>
        <p:nvPicPr>
          <p:cNvPr id="34" name="Picture 33"/>
          <p:cNvPicPr>
            <a:picLocks noChangeAspect="1"/>
          </p:cNvPicPr>
          <p:nvPr/>
        </p:nvPicPr>
        <p:blipFill>
          <a:blip r:embed="rId9"/>
          <a:stretch>
            <a:fillRect/>
          </a:stretch>
        </p:blipFill>
        <p:spPr>
          <a:xfrm>
            <a:off x="1804511" y="27847730"/>
            <a:ext cx="8947606" cy="4613609"/>
          </a:xfrm>
          <a:prstGeom prst="rect">
            <a:avLst/>
          </a:prstGeom>
        </p:spPr>
      </p:pic>
      <p:pic>
        <p:nvPicPr>
          <p:cNvPr id="35" name="Picture 34"/>
          <p:cNvPicPr>
            <a:picLocks noChangeAspect="1"/>
          </p:cNvPicPr>
          <p:nvPr/>
        </p:nvPicPr>
        <p:blipFill>
          <a:blip r:embed="rId10"/>
          <a:stretch>
            <a:fillRect/>
          </a:stretch>
        </p:blipFill>
        <p:spPr>
          <a:xfrm>
            <a:off x="4973389" y="32147014"/>
            <a:ext cx="2609850" cy="628650"/>
          </a:xfrm>
          <a:prstGeom prst="rect">
            <a:avLst/>
          </a:prstGeom>
        </p:spPr>
      </p:pic>
      <p:sp>
        <p:nvSpPr>
          <p:cNvPr id="31" name="Rectangle 38"/>
          <p:cNvSpPr>
            <a:spLocks noChangeArrowheads="1"/>
          </p:cNvSpPr>
          <p:nvPr/>
        </p:nvSpPr>
        <p:spPr bwMode="auto">
          <a:xfrm>
            <a:off x="34003301" y="14021788"/>
            <a:ext cx="9571891" cy="1028700"/>
          </a:xfrm>
          <a:prstGeom prst="rect">
            <a:avLst/>
          </a:prstGeom>
          <a:solidFill>
            <a:schemeClr val="accent2"/>
          </a:solidFill>
          <a:ln w="9525">
            <a:noFill/>
            <a:miter lim="800000"/>
            <a:headEnd/>
            <a:tailEnd/>
          </a:ln>
        </p:spPr>
        <p:txBody>
          <a:bodyPr wrap="none" lIns="137160" tIns="68580" rIns="137160" bIns="68580" anchor="ctr"/>
          <a:lstStyle/>
          <a:p>
            <a:pPr algn="ctr" defTabSz="4703763"/>
            <a:r>
              <a:rPr lang="en-US" sz="5700" dirty="0" smtClean="0">
                <a:solidFill>
                  <a:schemeClr val="bg1"/>
                </a:solidFill>
              </a:rPr>
              <a:t>Conclusion</a:t>
            </a:r>
          </a:p>
        </p:txBody>
      </p:sp>
      <p:sp>
        <p:nvSpPr>
          <p:cNvPr id="36" name="Rectangle 35"/>
          <p:cNvSpPr/>
          <p:nvPr/>
        </p:nvSpPr>
        <p:spPr>
          <a:xfrm>
            <a:off x="34293444" y="15255372"/>
            <a:ext cx="8991602" cy="1384995"/>
          </a:xfrm>
          <a:prstGeom prst="rect">
            <a:avLst/>
          </a:prstGeom>
        </p:spPr>
        <p:txBody>
          <a:bodyPr wrap="square">
            <a:spAutoFit/>
          </a:bodyPr>
          <a:lstStyle/>
          <a:p>
            <a:r>
              <a:rPr lang="en-US" sz="2800" dirty="0" smtClean="0">
                <a:solidFill>
                  <a:srgbClr val="003399"/>
                </a:solidFill>
              </a:rPr>
              <a:t>Normalization </a:t>
            </a:r>
          </a:p>
          <a:p>
            <a:r>
              <a:rPr lang="en-US" sz="2800" dirty="0" smtClean="0">
                <a:solidFill>
                  <a:srgbClr val="003399"/>
                </a:solidFill>
              </a:rPr>
              <a:t>Evaluation </a:t>
            </a:r>
          </a:p>
          <a:p>
            <a:r>
              <a:rPr lang="en-US" sz="2800" dirty="0" smtClean="0">
                <a:solidFill>
                  <a:srgbClr val="003399"/>
                </a:solidFill>
              </a:rPr>
              <a:t>Power</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703763" rtl="0" eaLnBrk="1" fontAlgn="base" latinLnBrk="0" hangingPunct="1">
          <a:lnSpc>
            <a:spcPct val="100000"/>
          </a:lnSpc>
          <a:spcBef>
            <a:spcPct val="0"/>
          </a:spcBef>
          <a:spcAft>
            <a:spcPct val="0"/>
          </a:spcAft>
          <a:buClrTx/>
          <a:buSzTx/>
          <a:buFontTx/>
          <a:buNone/>
          <a:tabLst/>
          <a:defRPr kumimoji="0" lang="en-US" sz="30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703763" rtl="0" eaLnBrk="1" fontAlgn="base" latinLnBrk="0" hangingPunct="1">
          <a:lnSpc>
            <a:spcPct val="100000"/>
          </a:lnSpc>
          <a:spcBef>
            <a:spcPct val="0"/>
          </a:spcBef>
          <a:spcAft>
            <a:spcPct val="0"/>
          </a:spcAft>
          <a:buClrTx/>
          <a:buSzTx/>
          <a:buFontTx/>
          <a:buNone/>
          <a:tabLst/>
          <a:defRPr kumimoji="0" lang="en-US" sz="30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3456</TotalTime>
  <Words>204</Words>
  <Application>Microsoft Office PowerPoint</Application>
  <PresentationFormat>Custom</PresentationFormat>
  <Paragraphs>42</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Arial Bold</vt:lpstr>
      <vt:lpstr>Calibri</vt:lpstr>
      <vt:lpstr>Default Design</vt:lpstr>
      <vt:lpstr>PowerPoint Presentation</vt:lpstr>
    </vt:vector>
  </TitlesOfParts>
  <Company>Graphicsland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Style D 36 by 48</dc:title>
  <dc:creator>Cindy Kranz</dc:creator>
  <cp:lastModifiedBy>Graw, Stefan H</cp:lastModifiedBy>
  <cp:revision>220</cp:revision>
  <cp:lastPrinted>2019-11-14T13:22:02Z</cp:lastPrinted>
  <dcterms:created xsi:type="dcterms:W3CDTF">2004-07-27T19:46:06Z</dcterms:created>
  <dcterms:modified xsi:type="dcterms:W3CDTF">2020-01-31T21:09:32Z</dcterms:modified>
</cp:coreProperties>
</file>