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</p:sldIdLst>
  <p:sldSz cy="5143500" cx="9144000"/>
  <p:notesSz cx="6858000" cy="9144000"/>
  <p:embeddedFontLst>
    <p:embeddedFont>
      <p:font typeface="Roboto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AF98796-2B62-4CE6-AB2A-28518CA05BB5}">
  <a:tblStyle styleId="{0AF98796-2B62-4CE6-AB2A-28518CA05BB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boldItalic.fnt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font" Target="fonts/Roboto-regular.fntdata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font" Target="fonts/Roboto-italic.fntdata"/><Relationship Id="rId16" Type="http://schemas.openxmlformats.org/officeDocument/2006/relationships/slide" Target="slides/slide10.xml"/><Relationship Id="rId38" Type="http://schemas.openxmlformats.org/officeDocument/2006/relationships/font" Target="fonts/Roboto-bold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9e0b2cd88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9e0b2cd88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9ce8e1a58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9ce8e1a58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9e00f8c30b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9e00f8c30b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9e0110c50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9e0110c50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9cc3e5c53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9cc3e5c53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9cba320ce5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9cba320ce5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9cba320ce5_4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9cba320ce5_4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9cd5a53c6c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9cd5a53c6c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9cd5a53c6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9cd5a53c6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9cd5a53c6c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9cd5a53c6c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9cba320ce5_7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9cba320ce5_7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9b52da2e0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9b52da2e0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9d7ca23ed9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9d7ca23ed9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9d7ca23ed9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9d7ca23ed9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a633127b9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a633127b9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a633127b9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a633127b9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9be9c84d1c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9be9c84d1c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9be9c84d1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9be9c84d1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9e00f8c30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9e00f8c30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ac73c71bc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ac73c71bc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a2c95d3d2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Google Shape;507;ga2c95d3d2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aa79501d9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aa79501d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3ad3373e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53ad3373e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b1a33d68c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b1a33d68c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9b52da31ba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9b52da31ba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9b52da31b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9b52da31b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9b2abed750_1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9b2abed750_1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9b52da2ee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9b52da2ee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9c8dbf0a3d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9c8dbf0a3d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rgbClr val="FFFFFF"/>
            </a:gs>
            <a:gs pos="100000">
              <a:srgbClr val="B3B3B3"/>
            </a:gs>
          </a:gsLst>
          <a:lin ang="5400012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Relationship Id="rId4" Type="http://schemas.openxmlformats.org/officeDocument/2006/relationships/image" Target="../media/image24.png"/><Relationship Id="rId9" Type="http://schemas.openxmlformats.org/officeDocument/2006/relationships/image" Target="../media/image18.png"/><Relationship Id="rId5" Type="http://schemas.openxmlformats.org/officeDocument/2006/relationships/image" Target="../media/image10.png"/><Relationship Id="rId6" Type="http://schemas.openxmlformats.org/officeDocument/2006/relationships/image" Target="../media/image16.png"/><Relationship Id="rId7" Type="http://schemas.openxmlformats.org/officeDocument/2006/relationships/image" Target="../media/image15.png"/><Relationship Id="rId8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5.jpg"/><Relationship Id="rId4" Type="http://schemas.openxmlformats.org/officeDocument/2006/relationships/image" Target="../media/image3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Relationship Id="rId4" Type="http://schemas.openxmlformats.org/officeDocument/2006/relationships/image" Target="../media/image2.png"/><Relationship Id="rId9" Type="http://schemas.openxmlformats.org/officeDocument/2006/relationships/image" Target="../media/image29.png"/><Relationship Id="rId5" Type="http://schemas.openxmlformats.org/officeDocument/2006/relationships/image" Target="../media/image7.png"/><Relationship Id="rId6" Type="http://schemas.openxmlformats.org/officeDocument/2006/relationships/image" Target="../media/image5.png"/><Relationship Id="rId7" Type="http://schemas.openxmlformats.org/officeDocument/2006/relationships/image" Target="../media/image3.jpg"/><Relationship Id="rId8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3.png"/><Relationship Id="rId4" Type="http://schemas.openxmlformats.org/officeDocument/2006/relationships/image" Target="../media/image32.png"/><Relationship Id="rId5" Type="http://schemas.openxmlformats.org/officeDocument/2006/relationships/image" Target="../media/image31.png"/><Relationship Id="rId6" Type="http://schemas.openxmlformats.org/officeDocument/2006/relationships/image" Target="../media/image3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0.gif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1" Type="http://schemas.openxmlformats.org/officeDocument/2006/relationships/image" Target="../media/image6.png"/><Relationship Id="rId10" Type="http://schemas.openxmlformats.org/officeDocument/2006/relationships/image" Target="../media/image23.png"/><Relationship Id="rId13" Type="http://schemas.openxmlformats.org/officeDocument/2006/relationships/image" Target="../media/image30.png"/><Relationship Id="rId1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Relationship Id="rId4" Type="http://schemas.openxmlformats.org/officeDocument/2006/relationships/image" Target="../media/image9.png"/><Relationship Id="rId9" Type="http://schemas.openxmlformats.org/officeDocument/2006/relationships/image" Target="../media/image25.png"/><Relationship Id="rId15" Type="http://schemas.openxmlformats.org/officeDocument/2006/relationships/image" Target="../media/image27.png"/><Relationship Id="rId14" Type="http://schemas.openxmlformats.org/officeDocument/2006/relationships/image" Target="../media/image26.png"/><Relationship Id="rId16" Type="http://schemas.openxmlformats.org/officeDocument/2006/relationships/image" Target="../media/image14.png"/><Relationship Id="rId5" Type="http://schemas.openxmlformats.org/officeDocument/2006/relationships/image" Target="../media/image12.png"/><Relationship Id="rId6" Type="http://schemas.openxmlformats.org/officeDocument/2006/relationships/image" Target="../media/image21.png"/><Relationship Id="rId7" Type="http://schemas.openxmlformats.org/officeDocument/2006/relationships/image" Target="../media/image22.png"/><Relationship Id="rId8" Type="http://schemas.openxmlformats.org/officeDocument/2006/relationships/image" Target="../media/image19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66666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646850" y="2029275"/>
            <a:ext cx="5814900" cy="656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What is a </a:t>
            </a:r>
            <a:r>
              <a:rPr b="1" lang="en" sz="3000">
                <a:solidFill>
                  <a:srgbClr val="9900FF"/>
                </a:solidFill>
              </a:rPr>
              <a:t>Web application</a:t>
            </a:r>
            <a:r>
              <a:rPr b="1" lang="en" sz="3000"/>
              <a:t> ?</a:t>
            </a:r>
            <a:endParaRPr b="1" sz="3000"/>
          </a:p>
        </p:txBody>
      </p:sp>
      <p:sp>
        <p:nvSpPr>
          <p:cNvPr id="55" name="Google Shape;55;p13"/>
          <p:cNvSpPr txBox="1"/>
          <p:nvPr/>
        </p:nvSpPr>
        <p:spPr>
          <a:xfrm>
            <a:off x="694350" y="1767950"/>
            <a:ext cx="7755300" cy="925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Why we are using </a:t>
            </a:r>
            <a:r>
              <a:rPr b="1" lang="en" sz="3000">
                <a:solidFill>
                  <a:srgbClr val="9900FF"/>
                </a:solidFill>
              </a:rPr>
              <a:t>Web application </a:t>
            </a:r>
            <a:r>
              <a:rPr b="1" lang="en" sz="3000"/>
              <a:t>nowadays</a:t>
            </a:r>
            <a:r>
              <a:rPr b="1" lang="en" sz="3000"/>
              <a:t>?</a:t>
            </a:r>
            <a:endParaRPr b="1" sz="3000"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5075" y="585975"/>
            <a:ext cx="1121475" cy="99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94562" y="3400950"/>
            <a:ext cx="1272312" cy="112418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16925" y="1653063"/>
            <a:ext cx="1307174" cy="115498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9" name="Google Shape;59;p13"/>
          <p:cNvGrpSpPr/>
          <p:nvPr/>
        </p:nvGrpSpPr>
        <p:grpSpPr>
          <a:xfrm>
            <a:off x="5977707" y="1800675"/>
            <a:ext cx="1505241" cy="1113900"/>
            <a:chOff x="5977707" y="1648275"/>
            <a:chExt cx="1505241" cy="1113900"/>
          </a:xfrm>
        </p:grpSpPr>
        <p:pic>
          <p:nvPicPr>
            <p:cNvPr id="60" name="Google Shape;60;p13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5977707" y="2105475"/>
              <a:ext cx="743241" cy="656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1" name="Google Shape;61;p13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6245882" y="1876875"/>
              <a:ext cx="743241" cy="656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2" name="Google Shape;62;p13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6739707" y="1648275"/>
              <a:ext cx="743241" cy="65670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63" name="Google Shape;63;p13"/>
          <p:cNvCxnSpPr/>
          <p:nvPr/>
        </p:nvCxnSpPr>
        <p:spPr>
          <a:xfrm>
            <a:off x="2494750" y="2925950"/>
            <a:ext cx="831600" cy="585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dot"/>
            <a:round/>
            <a:headEnd len="med" w="med" type="stealth"/>
            <a:tailEnd len="med" w="med" type="stealth"/>
          </a:ln>
        </p:spPr>
      </p:cxnSp>
      <p:cxnSp>
        <p:nvCxnSpPr>
          <p:cNvPr id="64" name="Google Shape;64;p13"/>
          <p:cNvCxnSpPr/>
          <p:nvPr/>
        </p:nvCxnSpPr>
        <p:spPr>
          <a:xfrm>
            <a:off x="4343400" y="1767950"/>
            <a:ext cx="1800" cy="1404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dot"/>
            <a:round/>
            <a:headEnd len="med" w="med" type="stealth"/>
            <a:tailEnd len="med" w="med" type="stealth"/>
          </a:ln>
        </p:spPr>
      </p:cxnSp>
      <p:cxnSp>
        <p:nvCxnSpPr>
          <p:cNvPr id="65" name="Google Shape;65;p13"/>
          <p:cNvCxnSpPr/>
          <p:nvPr/>
        </p:nvCxnSpPr>
        <p:spPr>
          <a:xfrm>
            <a:off x="5041300" y="1262775"/>
            <a:ext cx="1353300" cy="673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dot"/>
            <a:round/>
            <a:headEnd len="med" w="med" type="stealth"/>
            <a:tailEnd len="med" w="med" type="stealth"/>
          </a:ln>
        </p:spPr>
      </p:cxnSp>
      <p:pic>
        <p:nvPicPr>
          <p:cNvPr id="66" name="Google Shape;66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326350" y="4237098"/>
            <a:ext cx="347924" cy="347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926550" y="4237100"/>
            <a:ext cx="428225" cy="42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041300" y="3659426"/>
            <a:ext cx="428225" cy="4282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9" name="Google Shape;69;p13"/>
          <p:cNvCxnSpPr/>
          <p:nvPr/>
        </p:nvCxnSpPr>
        <p:spPr>
          <a:xfrm>
            <a:off x="5014425" y="1300775"/>
            <a:ext cx="814200" cy="774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dot"/>
            <a:round/>
            <a:headEnd len="med" w="med" type="stealth"/>
            <a:tailEnd len="med" w="med" type="stealth"/>
          </a:ln>
        </p:spPr>
      </p:cxnSp>
      <p:cxnSp>
        <p:nvCxnSpPr>
          <p:cNvPr id="70" name="Google Shape;70;p13"/>
          <p:cNvCxnSpPr/>
          <p:nvPr/>
        </p:nvCxnSpPr>
        <p:spPr>
          <a:xfrm>
            <a:off x="5096200" y="1214875"/>
            <a:ext cx="1715400" cy="473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dot"/>
            <a:round/>
            <a:headEnd len="med" w="med" type="stealth"/>
            <a:tailEnd len="med" w="med" type="stealth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9" name="Google Shape;219;p22"/>
          <p:cNvGrpSpPr/>
          <p:nvPr/>
        </p:nvGrpSpPr>
        <p:grpSpPr>
          <a:xfrm>
            <a:off x="590100" y="682425"/>
            <a:ext cx="7963800" cy="695625"/>
            <a:chOff x="590100" y="819900"/>
            <a:chExt cx="7963800" cy="695625"/>
          </a:xfrm>
        </p:grpSpPr>
        <p:sp>
          <p:nvSpPr>
            <p:cNvPr id="220" name="Google Shape;220;p22"/>
            <p:cNvSpPr txBox="1"/>
            <p:nvPr/>
          </p:nvSpPr>
          <p:spPr>
            <a:xfrm>
              <a:off x="590100" y="819900"/>
              <a:ext cx="7963800" cy="59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3100"/>
                <a:t>Body</a:t>
              </a:r>
              <a:endParaRPr b="1" sz="3100"/>
            </a:p>
          </p:txBody>
        </p:sp>
        <p:cxnSp>
          <p:nvCxnSpPr>
            <p:cNvPr id="221" name="Google Shape;221;p22"/>
            <p:cNvCxnSpPr/>
            <p:nvPr/>
          </p:nvCxnSpPr>
          <p:spPr>
            <a:xfrm>
              <a:off x="739200" y="1503225"/>
              <a:ext cx="7578600" cy="123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22" name="Google Shape;222;p22"/>
          <p:cNvSpPr txBox="1"/>
          <p:nvPr/>
        </p:nvSpPr>
        <p:spPr>
          <a:xfrm>
            <a:off x="797400" y="1582563"/>
            <a:ext cx="7549200" cy="11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&lt;body&gt; tag in HTML is used to define the main content present inside an HTML page. It is always enclosed within &lt;html&gt;tags. The &lt;body&gt; tag is the last child of &lt;html&gt; tag. A body tag contains starting as well as an ending tag ( </a:t>
            </a:r>
            <a:r>
              <a:rPr lang="en" sz="1700">
                <a:solidFill>
                  <a:srgbClr val="99999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&lt;body&gt; &lt;/body&gt;</a:t>
            </a:r>
            <a:r>
              <a:rPr lang="en" sz="17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).</a:t>
            </a:r>
            <a:endParaRPr sz="1700"/>
          </a:p>
        </p:txBody>
      </p:sp>
      <p:sp>
        <p:nvSpPr>
          <p:cNvPr id="223" name="Google Shape;223;p22"/>
          <p:cNvSpPr/>
          <p:nvPr/>
        </p:nvSpPr>
        <p:spPr>
          <a:xfrm>
            <a:off x="950450" y="2966975"/>
            <a:ext cx="1443300" cy="412500"/>
          </a:xfrm>
          <a:prstGeom prst="roundRect">
            <a:avLst>
              <a:gd fmla="val 16667" name="adj"/>
            </a:avLst>
          </a:prstGeom>
          <a:solidFill>
            <a:srgbClr val="99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Body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24" name="Google Shape;224;p22"/>
          <p:cNvSpPr/>
          <p:nvPr/>
        </p:nvSpPr>
        <p:spPr>
          <a:xfrm>
            <a:off x="2576700" y="3504813"/>
            <a:ext cx="2115900" cy="412500"/>
          </a:xfrm>
          <a:prstGeom prst="roundRect">
            <a:avLst>
              <a:gd fmla="val 16667" name="adj"/>
            </a:avLst>
          </a:prstGeom>
          <a:solidFill>
            <a:srgbClr val="741B4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Block-level elements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25" name="Google Shape;225;p22"/>
          <p:cNvSpPr/>
          <p:nvPr/>
        </p:nvSpPr>
        <p:spPr>
          <a:xfrm>
            <a:off x="2576700" y="4022100"/>
            <a:ext cx="2115900" cy="412500"/>
          </a:xfrm>
          <a:prstGeom prst="roundRect">
            <a:avLst>
              <a:gd fmla="val 16667" name="adj"/>
            </a:avLst>
          </a:prstGeom>
          <a:solidFill>
            <a:srgbClr val="674EA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Inline elements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26" name="Google Shape;226;p22"/>
          <p:cNvSpPr/>
          <p:nvPr/>
        </p:nvSpPr>
        <p:spPr>
          <a:xfrm>
            <a:off x="2576700" y="4535350"/>
            <a:ext cx="2115900" cy="412500"/>
          </a:xfrm>
          <a:prstGeom prst="roundRect">
            <a:avLst>
              <a:gd fmla="val 16667" name="adj"/>
            </a:avLst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Semantic elements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27" name="Google Shape;227;p22"/>
          <p:cNvSpPr/>
          <p:nvPr/>
        </p:nvSpPr>
        <p:spPr>
          <a:xfrm rot="5261121">
            <a:off x="2488618" y="3082691"/>
            <a:ext cx="371403" cy="454868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2"/>
          <p:cNvSpPr txBox="1"/>
          <p:nvPr/>
        </p:nvSpPr>
        <p:spPr>
          <a:xfrm>
            <a:off x="5408625" y="3434700"/>
            <a:ext cx="3328500" cy="7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CC0000"/>
                </a:solidFill>
              </a:rPr>
              <a:t>All the semantic elements are the block-level elements</a:t>
            </a:r>
            <a:endParaRPr sz="1700">
              <a:solidFill>
                <a:srgbClr val="CC00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Google Shape;23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23475"/>
            <a:ext cx="4501825" cy="3820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00725" y="1323475"/>
            <a:ext cx="4643276" cy="3820024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23"/>
          <p:cNvSpPr txBox="1"/>
          <p:nvPr/>
        </p:nvSpPr>
        <p:spPr>
          <a:xfrm>
            <a:off x="153525" y="482550"/>
            <a:ext cx="4024800" cy="5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674EA7"/>
                </a:solidFill>
              </a:rPr>
              <a:t>Raster</a:t>
            </a:r>
            <a:r>
              <a:rPr b="1" lang="en" sz="1800"/>
              <a:t> Images</a:t>
            </a:r>
            <a:endParaRPr b="1" sz="1800"/>
          </a:p>
        </p:txBody>
      </p:sp>
      <p:sp>
        <p:nvSpPr>
          <p:cNvPr id="236" name="Google Shape;236;p23"/>
          <p:cNvSpPr txBox="1"/>
          <p:nvPr/>
        </p:nvSpPr>
        <p:spPr>
          <a:xfrm>
            <a:off x="4501825" y="482550"/>
            <a:ext cx="4024800" cy="5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674EA7"/>
                </a:solidFill>
              </a:rPr>
              <a:t>Vector</a:t>
            </a:r>
            <a:r>
              <a:rPr b="1" lang="en" sz="1800"/>
              <a:t> Images</a:t>
            </a:r>
            <a:endParaRPr b="1" sz="1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1" name="Google Shape;241;p24"/>
          <p:cNvGraphicFramePr/>
          <p:nvPr/>
        </p:nvGraphicFramePr>
        <p:xfrm>
          <a:off x="952500" y="950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{0AF98796-2B62-4CE6-AB2A-28518CA05BB5}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674EA7"/>
                          </a:solidFill>
                        </a:rPr>
                        <a:t>Raster</a:t>
                      </a:r>
                      <a:r>
                        <a:rPr b="1" lang="en" sz="1800"/>
                        <a:t> Images</a:t>
                      </a:r>
                      <a:endParaRPr b="1" sz="1800"/>
                    </a:p>
                  </a:txBody>
                  <a:tcPr marT="91425" marB="91425" marR="91425" marL="91425">
                    <a:lnR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674EA7"/>
                          </a:solidFill>
                        </a:rPr>
                        <a:t>Vector</a:t>
                      </a:r>
                      <a:r>
                        <a:rPr b="1" lang="en" sz="1800"/>
                        <a:t> images</a:t>
                      </a:r>
                      <a:endParaRPr b="1"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They are composed of pixels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They are composed of paths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Raster images occupies more space which depends on the quality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Vector images occupies less space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Cost of Raster images is low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Vector graphics cost more as compared to Raster images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The quality of image </a:t>
                      </a:r>
                      <a:r>
                        <a:rPr lang="en"/>
                        <a:t>decreases</a:t>
                      </a:r>
                      <a:r>
                        <a:rPr lang="en"/>
                        <a:t> when we zoom in it.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The quality remains same when we zoom in it.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Load time is very low than Vector images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Load time is fast as they occupies less storage range.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Ex: GIF, BMP, JPG,TIF, etc..,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Ex: SVG,EPS,PDF,AI,etc..,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5"/>
          <p:cNvSpPr txBox="1"/>
          <p:nvPr/>
        </p:nvSpPr>
        <p:spPr>
          <a:xfrm>
            <a:off x="58050" y="622200"/>
            <a:ext cx="476700" cy="4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25"/>
          <p:cNvSpPr txBox="1"/>
          <p:nvPr/>
        </p:nvSpPr>
        <p:spPr>
          <a:xfrm>
            <a:off x="590100" y="819900"/>
            <a:ext cx="1273800" cy="684300"/>
          </a:xfrm>
          <a:prstGeom prst="rect">
            <a:avLst/>
          </a:prstGeom>
          <a:solidFill>
            <a:srgbClr val="CC0000"/>
          </a:solidFill>
          <a:ln cap="rnd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00">
                <a:solidFill>
                  <a:srgbClr val="FFFFFF"/>
                </a:solidFill>
              </a:rPr>
              <a:t>Meta</a:t>
            </a:r>
            <a:endParaRPr b="1" sz="3100">
              <a:solidFill>
                <a:srgbClr val="FFFFFF"/>
              </a:solidFill>
            </a:endParaRPr>
          </a:p>
        </p:txBody>
      </p:sp>
      <p:sp>
        <p:nvSpPr>
          <p:cNvPr id="248" name="Google Shape;248;p25"/>
          <p:cNvSpPr txBox="1"/>
          <p:nvPr/>
        </p:nvSpPr>
        <p:spPr>
          <a:xfrm>
            <a:off x="1633725" y="1713325"/>
            <a:ext cx="1482300" cy="4767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FFFF"/>
                </a:solidFill>
              </a:rPr>
              <a:t>name</a:t>
            </a:r>
            <a:endParaRPr b="1" sz="2000">
              <a:solidFill>
                <a:srgbClr val="FFFFFF"/>
              </a:solidFill>
            </a:endParaRPr>
          </a:p>
        </p:txBody>
      </p:sp>
      <p:sp>
        <p:nvSpPr>
          <p:cNvPr id="249" name="Google Shape;249;p25"/>
          <p:cNvSpPr txBox="1"/>
          <p:nvPr/>
        </p:nvSpPr>
        <p:spPr>
          <a:xfrm>
            <a:off x="1633725" y="2267100"/>
            <a:ext cx="1482300" cy="4767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FFFF"/>
                </a:solidFill>
              </a:rPr>
              <a:t>http-equip</a:t>
            </a:r>
            <a:endParaRPr b="1" sz="2000">
              <a:solidFill>
                <a:srgbClr val="FFFFFF"/>
              </a:solidFill>
            </a:endParaRPr>
          </a:p>
        </p:txBody>
      </p:sp>
      <p:sp>
        <p:nvSpPr>
          <p:cNvPr id="250" name="Google Shape;250;p25"/>
          <p:cNvSpPr txBox="1"/>
          <p:nvPr/>
        </p:nvSpPr>
        <p:spPr>
          <a:xfrm>
            <a:off x="1633725" y="2820875"/>
            <a:ext cx="1482300" cy="4767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FFFF"/>
                </a:solidFill>
              </a:rPr>
              <a:t>charset</a:t>
            </a:r>
            <a:endParaRPr b="1" sz="2000">
              <a:solidFill>
                <a:srgbClr val="FFFFFF"/>
              </a:solidFill>
            </a:endParaRPr>
          </a:p>
        </p:txBody>
      </p:sp>
      <p:sp>
        <p:nvSpPr>
          <p:cNvPr id="251" name="Google Shape;251;p25"/>
          <p:cNvSpPr txBox="1"/>
          <p:nvPr/>
        </p:nvSpPr>
        <p:spPr>
          <a:xfrm>
            <a:off x="1633725" y="3374650"/>
            <a:ext cx="1482300" cy="4767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FFFF"/>
                </a:solidFill>
              </a:rPr>
              <a:t>itemprop</a:t>
            </a:r>
            <a:endParaRPr b="1" sz="2000">
              <a:solidFill>
                <a:srgbClr val="FFFFFF"/>
              </a:solidFill>
            </a:endParaRPr>
          </a:p>
        </p:txBody>
      </p:sp>
      <p:sp>
        <p:nvSpPr>
          <p:cNvPr id="252" name="Google Shape;252;p25"/>
          <p:cNvSpPr/>
          <p:nvPr/>
        </p:nvSpPr>
        <p:spPr>
          <a:xfrm rot="5400000">
            <a:off x="2014625" y="1061000"/>
            <a:ext cx="550500" cy="577200"/>
          </a:xfrm>
          <a:prstGeom prst="bentArrow">
            <a:avLst>
              <a:gd fmla="val 25000" name="adj1"/>
              <a:gd fmla="val 25000" name="adj2"/>
              <a:gd fmla="val 25000" name="adj3"/>
              <a:gd fmla="val 50191" name="adj4"/>
            </a:avLst>
          </a:prstGeom>
          <a:solidFill>
            <a:schemeClr val="lt2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3" name="Google Shape;253;p25"/>
          <p:cNvGrpSpPr/>
          <p:nvPr/>
        </p:nvGrpSpPr>
        <p:grpSpPr>
          <a:xfrm>
            <a:off x="3252075" y="1731325"/>
            <a:ext cx="5593800" cy="476700"/>
            <a:chOff x="3252075" y="1731325"/>
            <a:chExt cx="5593800" cy="476700"/>
          </a:xfrm>
        </p:grpSpPr>
        <p:sp>
          <p:nvSpPr>
            <p:cNvPr id="254" name="Google Shape;254;p25"/>
            <p:cNvSpPr/>
            <p:nvPr/>
          </p:nvSpPr>
          <p:spPr>
            <a:xfrm>
              <a:off x="3252075" y="1811875"/>
              <a:ext cx="340800" cy="2796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25"/>
            <p:cNvSpPr txBox="1"/>
            <p:nvPr/>
          </p:nvSpPr>
          <p:spPr>
            <a:xfrm>
              <a:off x="3789075" y="1731325"/>
              <a:ext cx="5056800" cy="47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4100"/>
                </a:spcAft>
                <a:buNone/>
              </a:pPr>
              <a:r>
                <a:rPr i="1" lang="en" sz="1700"/>
                <a:t>Document-level metadata</a:t>
              </a:r>
              <a:r>
                <a:rPr lang="en" sz="1700"/>
                <a:t>, applying to the whole page.</a:t>
              </a:r>
              <a:endParaRPr i="1" sz="1700"/>
            </a:p>
          </p:txBody>
        </p:sp>
      </p:grpSp>
      <p:grpSp>
        <p:nvGrpSpPr>
          <p:cNvPr id="256" name="Google Shape;256;p25"/>
          <p:cNvGrpSpPr/>
          <p:nvPr/>
        </p:nvGrpSpPr>
        <p:grpSpPr>
          <a:xfrm>
            <a:off x="3252075" y="2254167"/>
            <a:ext cx="5682900" cy="550493"/>
            <a:chOff x="3252075" y="2328000"/>
            <a:chExt cx="5682900" cy="476700"/>
          </a:xfrm>
        </p:grpSpPr>
        <p:sp>
          <p:nvSpPr>
            <p:cNvPr id="257" name="Google Shape;257;p25"/>
            <p:cNvSpPr/>
            <p:nvPr/>
          </p:nvSpPr>
          <p:spPr>
            <a:xfrm>
              <a:off x="3252075" y="2365650"/>
              <a:ext cx="340800" cy="2796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25"/>
            <p:cNvSpPr txBox="1"/>
            <p:nvPr/>
          </p:nvSpPr>
          <p:spPr>
            <a:xfrm>
              <a:off x="3789075" y="2328000"/>
              <a:ext cx="5145900" cy="47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4100"/>
                </a:spcAft>
                <a:buNone/>
              </a:pPr>
              <a:r>
                <a:rPr i="1" lang="en" sz="1700"/>
                <a:t>providing information equivalent to what can be given by a similarly-named HTTP header</a:t>
              </a:r>
              <a:endParaRPr i="1" sz="1700"/>
            </a:p>
          </p:txBody>
        </p:sp>
      </p:grpSp>
      <p:grpSp>
        <p:nvGrpSpPr>
          <p:cNvPr id="259" name="Google Shape;259;p25"/>
          <p:cNvGrpSpPr/>
          <p:nvPr/>
        </p:nvGrpSpPr>
        <p:grpSpPr>
          <a:xfrm>
            <a:off x="3252075" y="2865000"/>
            <a:ext cx="5593800" cy="476700"/>
            <a:chOff x="3252075" y="2865000"/>
            <a:chExt cx="5593800" cy="476700"/>
          </a:xfrm>
        </p:grpSpPr>
        <p:sp>
          <p:nvSpPr>
            <p:cNvPr id="260" name="Google Shape;260;p25"/>
            <p:cNvSpPr/>
            <p:nvPr/>
          </p:nvSpPr>
          <p:spPr>
            <a:xfrm>
              <a:off x="3252075" y="2919425"/>
              <a:ext cx="340800" cy="2796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25"/>
            <p:cNvSpPr txBox="1"/>
            <p:nvPr/>
          </p:nvSpPr>
          <p:spPr>
            <a:xfrm>
              <a:off x="3789075" y="2865000"/>
              <a:ext cx="5056800" cy="47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4100"/>
                </a:spcAft>
                <a:buNone/>
              </a:pPr>
              <a:r>
                <a:rPr i="1" lang="en" sz="1700"/>
                <a:t>Giving the character encoding in which the document is encoded.</a:t>
              </a:r>
              <a:endParaRPr i="1" sz="1700"/>
            </a:p>
          </p:txBody>
        </p:sp>
      </p:grpSp>
      <p:grpSp>
        <p:nvGrpSpPr>
          <p:cNvPr id="262" name="Google Shape;262;p25"/>
          <p:cNvGrpSpPr/>
          <p:nvPr/>
        </p:nvGrpSpPr>
        <p:grpSpPr>
          <a:xfrm>
            <a:off x="3252075" y="3374650"/>
            <a:ext cx="5682750" cy="476700"/>
            <a:chOff x="3252075" y="3374650"/>
            <a:chExt cx="5682750" cy="476700"/>
          </a:xfrm>
        </p:grpSpPr>
        <p:sp>
          <p:nvSpPr>
            <p:cNvPr id="263" name="Google Shape;263;p25"/>
            <p:cNvSpPr/>
            <p:nvPr/>
          </p:nvSpPr>
          <p:spPr>
            <a:xfrm>
              <a:off x="3252075" y="3473200"/>
              <a:ext cx="340800" cy="2796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25"/>
            <p:cNvSpPr txBox="1"/>
            <p:nvPr/>
          </p:nvSpPr>
          <p:spPr>
            <a:xfrm>
              <a:off x="3728925" y="3374650"/>
              <a:ext cx="5205900" cy="47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4100"/>
                </a:spcAft>
                <a:buNone/>
              </a:pPr>
              <a:r>
                <a:rPr i="1" lang="en" sz="1700"/>
                <a:t>The </a:t>
              </a:r>
              <a:r>
                <a:rPr i="1" lang="en" sz="1700">
                  <a:latin typeface="Courier New"/>
                  <a:ea typeface="Courier New"/>
                  <a:cs typeface="Courier New"/>
                  <a:sym typeface="Courier New"/>
                </a:rPr>
                <a:t>meta</a:t>
              </a:r>
              <a:r>
                <a:rPr i="1" lang="en" sz="1700"/>
                <a:t> element provides user-defined metadata.</a:t>
              </a:r>
              <a:endParaRPr i="1" sz="1700"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6"/>
          <p:cNvSpPr txBox="1"/>
          <p:nvPr/>
        </p:nvSpPr>
        <p:spPr>
          <a:xfrm>
            <a:off x="58050" y="622200"/>
            <a:ext cx="476700" cy="4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26"/>
          <p:cNvSpPr txBox="1"/>
          <p:nvPr/>
        </p:nvSpPr>
        <p:spPr>
          <a:xfrm>
            <a:off x="590100" y="513075"/>
            <a:ext cx="7963800" cy="5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00"/>
              <a:t>Block Level Elements</a:t>
            </a:r>
            <a:endParaRPr b="1" sz="3100"/>
          </a:p>
        </p:txBody>
      </p:sp>
      <p:sp>
        <p:nvSpPr>
          <p:cNvPr id="271" name="Google Shape;271;p26"/>
          <p:cNvSpPr txBox="1"/>
          <p:nvPr/>
        </p:nvSpPr>
        <p:spPr>
          <a:xfrm>
            <a:off x="664650" y="1713325"/>
            <a:ext cx="7727700" cy="103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272" name="Google Shape;272;p26"/>
          <p:cNvSpPr txBox="1"/>
          <p:nvPr/>
        </p:nvSpPr>
        <p:spPr>
          <a:xfrm>
            <a:off x="674100" y="3374650"/>
            <a:ext cx="7795800" cy="4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273" name="Google Shape;273;p26"/>
          <p:cNvSpPr/>
          <p:nvPr/>
        </p:nvSpPr>
        <p:spPr>
          <a:xfrm>
            <a:off x="8352275" y="1940075"/>
            <a:ext cx="626400" cy="1730400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A2C4C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26"/>
          <p:cNvSpPr/>
          <p:nvPr/>
        </p:nvSpPr>
        <p:spPr>
          <a:xfrm>
            <a:off x="731125" y="3181500"/>
            <a:ext cx="7548900" cy="1030500"/>
          </a:xfrm>
          <a:prstGeom prst="rect">
            <a:avLst/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5" name="Google Shape;275;p26"/>
          <p:cNvGrpSpPr/>
          <p:nvPr/>
        </p:nvGrpSpPr>
        <p:grpSpPr>
          <a:xfrm>
            <a:off x="731156" y="1462825"/>
            <a:ext cx="7480040" cy="1030500"/>
            <a:chOff x="731125" y="1462825"/>
            <a:chExt cx="7503300" cy="1030500"/>
          </a:xfrm>
        </p:grpSpPr>
        <p:sp>
          <p:nvSpPr>
            <p:cNvPr id="276" name="Google Shape;276;p26"/>
            <p:cNvSpPr/>
            <p:nvPr/>
          </p:nvSpPr>
          <p:spPr>
            <a:xfrm>
              <a:off x="731125" y="1462825"/>
              <a:ext cx="7503300" cy="1030500"/>
            </a:xfrm>
            <a:prstGeom prst="rect">
              <a:avLst/>
            </a:prstGeom>
            <a:solidFill>
              <a:srgbClr val="0B539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26"/>
            <p:cNvSpPr txBox="1"/>
            <p:nvPr/>
          </p:nvSpPr>
          <p:spPr>
            <a:xfrm>
              <a:off x="3296825" y="1716400"/>
              <a:ext cx="2237400" cy="476700"/>
            </a:xfrm>
            <a:prstGeom prst="rect">
              <a:avLst/>
            </a:prstGeom>
            <a:solidFill>
              <a:srgbClr val="0B5394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1" sz="1700">
                <a:solidFill>
                  <a:srgbClr val="351C75"/>
                </a:solidFill>
              </a:endParaRPr>
            </a:p>
          </p:txBody>
        </p:sp>
      </p:grpSp>
      <p:sp>
        <p:nvSpPr>
          <p:cNvPr id="278" name="Google Shape;278;p26"/>
          <p:cNvSpPr/>
          <p:nvPr/>
        </p:nvSpPr>
        <p:spPr>
          <a:xfrm>
            <a:off x="964400" y="2050250"/>
            <a:ext cx="7085700" cy="1875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26"/>
          <p:cNvSpPr txBox="1"/>
          <p:nvPr/>
        </p:nvSpPr>
        <p:spPr>
          <a:xfrm>
            <a:off x="3536150" y="1713325"/>
            <a:ext cx="4290900" cy="6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Block-Level Element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280" name="Google Shape;280;p26"/>
          <p:cNvSpPr/>
          <p:nvPr/>
        </p:nvSpPr>
        <p:spPr>
          <a:xfrm>
            <a:off x="1029150" y="3851350"/>
            <a:ext cx="7085700" cy="1875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26"/>
          <p:cNvSpPr txBox="1"/>
          <p:nvPr/>
        </p:nvSpPr>
        <p:spPr>
          <a:xfrm>
            <a:off x="3589725" y="3710275"/>
            <a:ext cx="7340100" cy="8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26"/>
          <p:cNvSpPr txBox="1"/>
          <p:nvPr/>
        </p:nvSpPr>
        <p:spPr>
          <a:xfrm>
            <a:off x="3536150" y="3519000"/>
            <a:ext cx="4290900" cy="6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Block-Level Element</a:t>
            </a:r>
            <a:endParaRPr b="1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7"/>
          <p:cNvSpPr/>
          <p:nvPr/>
        </p:nvSpPr>
        <p:spPr>
          <a:xfrm>
            <a:off x="2397625" y="428625"/>
            <a:ext cx="4179000" cy="817200"/>
          </a:xfrm>
          <a:prstGeom prst="downArrowCallout">
            <a:avLst>
              <a:gd fmla="val 25000" name="adj1"/>
              <a:gd fmla="val 25000" name="adj2"/>
              <a:gd fmla="val 25000" name="adj3"/>
              <a:gd fmla="val 64977" name="adj4"/>
            </a:avLst>
          </a:prstGeom>
          <a:solidFill>
            <a:srgbClr val="1C458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</a:rPr>
              <a:t>           </a:t>
            </a:r>
            <a:r>
              <a:rPr lang="en" sz="2000">
                <a:solidFill>
                  <a:srgbClr val="FFFFFF"/>
                </a:solidFill>
              </a:rPr>
              <a:t>Block-Level Elements</a:t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288" name="Google Shape;288;p27"/>
          <p:cNvSpPr/>
          <p:nvPr/>
        </p:nvSpPr>
        <p:spPr>
          <a:xfrm>
            <a:off x="3217975" y="1347825"/>
            <a:ext cx="2538300" cy="455400"/>
          </a:xfrm>
          <a:prstGeom prst="rect">
            <a:avLst/>
          </a:prstGeom>
          <a:solidFill>
            <a:srgbClr val="351C7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      </a:t>
            </a:r>
            <a:r>
              <a:rPr lang="en" sz="1800">
                <a:solidFill>
                  <a:srgbClr val="FFFFFF"/>
                </a:solidFill>
              </a:rPr>
              <a:t>Heading tags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89" name="Google Shape;289;p27"/>
          <p:cNvSpPr/>
          <p:nvPr/>
        </p:nvSpPr>
        <p:spPr>
          <a:xfrm>
            <a:off x="3217975" y="1905225"/>
            <a:ext cx="2538300" cy="455400"/>
          </a:xfrm>
          <a:prstGeom prst="rect">
            <a:avLst/>
          </a:prstGeom>
          <a:solidFill>
            <a:srgbClr val="741B4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         Paragraph 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90" name="Google Shape;290;p27"/>
          <p:cNvSpPr/>
          <p:nvPr/>
        </p:nvSpPr>
        <p:spPr>
          <a:xfrm>
            <a:off x="3217975" y="2462625"/>
            <a:ext cx="2538300" cy="455400"/>
          </a:xfrm>
          <a:prstGeom prst="rect">
            <a:avLst/>
          </a:prstGeom>
          <a:solidFill>
            <a:srgbClr val="7F6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              List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91" name="Google Shape;291;p27"/>
          <p:cNvSpPr/>
          <p:nvPr/>
        </p:nvSpPr>
        <p:spPr>
          <a:xfrm>
            <a:off x="3217975" y="3020025"/>
            <a:ext cx="2538300" cy="455400"/>
          </a:xfrm>
          <a:prstGeom prst="rect">
            <a:avLst/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           Division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92" name="Google Shape;292;p27"/>
          <p:cNvSpPr/>
          <p:nvPr/>
        </p:nvSpPr>
        <p:spPr>
          <a:xfrm>
            <a:off x="3217975" y="3577425"/>
            <a:ext cx="2538300" cy="455400"/>
          </a:xfrm>
          <a:prstGeom prst="rect">
            <a:avLst/>
          </a:prstGeom>
          <a:solidFill>
            <a:srgbClr val="5B0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             Table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93" name="Google Shape;293;p27"/>
          <p:cNvSpPr/>
          <p:nvPr/>
        </p:nvSpPr>
        <p:spPr>
          <a:xfrm>
            <a:off x="3217975" y="4126600"/>
            <a:ext cx="2538300" cy="455400"/>
          </a:xfrm>
          <a:prstGeom prst="rect">
            <a:avLst/>
          </a:prstGeom>
          <a:solidFill>
            <a:srgbClr val="274E1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     Semantic Tags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94" name="Google Shape;294;p27"/>
          <p:cNvSpPr/>
          <p:nvPr/>
        </p:nvSpPr>
        <p:spPr>
          <a:xfrm>
            <a:off x="5962700" y="1490675"/>
            <a:ext cx="389400" cy="214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351C7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27"/>
          <p:cNvSpPr/>
          <p:nvPr/>
        </p:nvSpPr>
        <p:spPr>
          <a:xfrm>
            <a:off x="6781900" y="1235525"/>
            <a:ext cx="1450500" cy="2891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27"/>
          <p:cNvSpPr/>
          <p:nvPr/>
        </p:nvSpPr>
        <p:spPr>
          <a:xfrm>
            <a:off x="7104200" y="1383250"/>
            <a:ext cx="778800" cy="322200"/>
          </a:xfrm>
          <a:prstGeom prst="rect">
            <a:avLst/>
          </a:prstGeom>
          <a:solidFill>
            <a:srgbClr val="351C7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   h1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97" name="Google Shape;297;p27"/>
          <p:cNvSpPr/>
          <p:nvPr/>
        </p:nvSpPr>
        <p:spPr>
          <a:xfrm>
            <a:off x="7104200" y="1840450"/>
            <a:ext cx="778800" cy="322200"/>
          </a:xfrm>
          <a:prstGeom prst="rect">
            <a:avLst/>
          </a:prstGeom>
          <a:solidFill>
            <a:srgbClr val="351C7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   h2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98" name="Google Shape;298;p27"/>
          <p:cNvSpPr/>
          <p:nvPr/>
        </p:nvSpPr>
        <p:spPr>
          <a:xfrm>
            <a:off x="7104200" y="2297650"/>
            <a:ext cx="778800" cy="322200"/>
          </a:xfrm>
          <a:prstGeom prst="rect">
            <a:avLst/>
          </a:prstGeom>
          <a:solidFill>
            <a:srgbClr val="351C7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   h3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99" name="Google Shape;299;p27"/>
          <p:cNvSpPr/>
          <p:nvPr/>
        </p:nvSpPr>
        <p:spPr>
          <a:xfrm>
            <a:off x="7104200" y="2754850"/>
            <a:ext cx="778800" cy="322200"/>
          </a:xfrm>
          <a:prstGeom prst="rect">
            <a:avLst/>
          </a:prstGeom>
          <a:solidFill>
            <a:srgbClr val="351C7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   h4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00" name="Google Shape;300;p27"/>
          <p:cNvSpPr/>
          <p:nvPr/>
        </p:nvSpPr>
        <p:spPr>
          <a:xfrm>
            <a:off x="7104200" y="3212050"/>
            <a:ext cx="778800" cy="322200"/>
          </a:xfrm>
          <a:prstGeom prst="rect">
            <a:avLst/>
          </a:prstGeom>
          <a:solidFill>
            <a:srgbClr val="351C7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   h5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01" name="Google Shape;301;p27"/>
          <p:cNvSpPr/>
          <p:nvPr/>
        </p:nvSpPr>
        <p:spPr>
          <a:xfrm>
            <a:off x="7104200" y="3669250"/>
            <a:ext cx="778800" cy="322200"/>
          </a:xfrm>
          <a:prstGeom prst="rect">
            <a:avLst/>
          </a:prstGeom>
          <a:solidFill>
            <a:srgbClr val="351C7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   h6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02" name="Google Shape;302;p27"/>
          <p:cNvSpPr/>
          <p:nvPr/>
        </p:nvSpPr>
        <p:spPr>
          <a:xfrm>
            <a:off x="1624100" y="3629925"/>
            <a:ext cx="1506900" cy="350400"/>
          </a:xfrm>
          <a:prstGeom prst="rect">
            <a:avLst/>
          </a:prstGeom>
          <a:solidFill>
            <a:srgbClr val="BF9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    Ordered</a:t>
            </a:r>
            <a:endParaRPr sz="1800"/>
          </a:p>
        </p:txBody>
      </p:sp>
      <p:sp>
        <p:nvSpPr>
          <p:cNvPr id="303" name="Google Shape;303;p27"/>
          <p:cNvSpPr/>
          <p:nvPr/>
        </p:nvSpPr>
        <p:spPr>
          <a:xfrm>
            <a:off x="3722975" y="3625800"/>
            <a:ext cx="1506900" cy="350400"/>
          </a:xfrm>
          <a:prstGeom prst="rect">
            <a:avLst/>
          </a:prstGeom>
          <a:solidFill>
            <a:srgbClr val="BF9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   Unordered</a:t>
            </a:r>
            <a:endParaRPr sz="1800"/>
          </a:p>
        </p:txBody>
      </p:sp>
      <p:sp>
        <p:nvSpPr>
          <p:cNvPr id="304" name="Google Shape;304;p27"/>
          <p:cNvSpPr/>
          <p:nvPr/>
        </p:nvSpPr>
        <p:spPr>
          <a:xfrm>
            <a:off x="4355525" y="3021650"/>
            <a:ext cx="241800" cy="5214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27"/>
          <p:cNvSpPr/>
          <p:nvPr/>
        </p:nvSpPr>
        <p:spPr>
          <a:xfrm>
            <a:off x="5749700" y="3653613"/>
            <a:ext cx="1506900" cy="350400"/>
          </a:xfrm>
          <a:prstGeom prst="rect">
            <a:avLst/>
          </a:prstGeom>
          <a:solidFill>
            <a:srgbClr val="BF9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  Description</a:t>
            </a:r>
            <a:endParaRPr sz="1800"/>
          </a:p>
        </p:txBody>
      </p:sp>
      <p:sp>
        <p:nvSpPr>
          <p:cNvPr id="306" name="Google Shape;306;p27"/>
          <p:cNvSpPr/>
          <p:nvPr/>
        </p:nvSpPr>
        <p:spPr>
          <a:xfrm>
            <a:off x="6007375" y="4234675"/>
            <a:ext cx="389400" cy="214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274E1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27"/>
          <p:cNvSpPr/>
          <p:nvPr/>
        </p:nvSpPr>
        <p:spPr>
          <a:xfrm>
            <a:off x="6498475" y="1182350"/>
            <a:ext cx="1734600" cy="3742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27"/>
          <p:cNvSpPr/>
          <p:nvPr/>
        </p:nvSpPr>
        <p:spPr>
          <a:xfrm>
            <a:off x="6657800" y="1320175"/>
            <a:ext cx="1450500" cy="3222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     Header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09" name="Google Shape;309;p27"/>
          <p:cNvSpPr/>
          <p:nvPr/>
        </p:nvSpPr>
        <p:spPr>
          <a:xfrm>
            <a:off x="6657800" y="2234575"/>
            <a:ext cx="1450500" cy="3222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      Footer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10" name="Google Shape;310;p27"/>
          <p:cNvSpPr/>
          <p:nvPr/>
        </p:nvSpPr>
        <p:spPr>
          <a:xfrm>
            <a:off x="6657800" y="1777375"/>
            <a:ext cx="1450500" cy="3222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</a:rPr>
              <a:t>       Main</a:t>
            </a:r>
            <a:endParaRPr sz="1700">
              <a:solidFill>
                <a:srgbClr val="FFFFFF"/>
              </a:solidFill>
            </a:endParaRPr>
          </a:p>
        </p:txBody>
      </p:sp>
      <p:sp>
        <p:nvSpPr>
          <p:cNvPr id="311" name="Google Shape;311;p27"/>
          <p:cNvSpPr/>
          <p:nvPr/>
        </p:nvSpPr>
        <p:spPr>
          <a:xfrm>
            <a:off x="6640525" y="2647113"/>
            <a:ext cx="1450500" cy="3222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</a:rPr>
              <a:t>      </a:t>
            </a:r>
            <a:r>
              <a:rPr lang="en" sz="1800">
                <a:solidFill>
                  <a:srgbClr val="FFFFFF"/>
                </a:solidFill>
              </a:rPr>
              <a:t>S</a:t>
            </a:r>
            <a:r>
              <a:rPr lang="en" sz="1800">
                <a:solidFill>
                  <a:srgbClr val="FFFFFF"/>
                </a:solidFill>
              </a:rPr>
              <a:t>ection</a:t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312" name="Google Shape;312;p27"/>
          <p:cNvSpPr/>
          <p:nvPr/>
        </p:nvSpPr>
        <p:spPr>
          <a:xfrm>
            <a:off x="6640525" y="3085900"/>
            <a:ext cx="1450500" cy="3222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      Article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13" name="Google Shape;313;p27"/>
          <p:cNvSpPr/>
          <p:nvPr/>
        </p:nvSpPr>
        <p:spPr>
          <a:xfrm>
            <a:off x="6640525" y="3543100"/>
            <a:ext cx="1450500" cy="3222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      Aside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14" name="Google Shape;314;p27"/>
          <p:cNvSpPr/>
          <p:nvPr/>
        </p:nvSpPr>
        <p:spPr>
          <a:xfrm>
            <a:off x="6640525" y="4000300"/>
            <a:ext cx="1450500" cy="3222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        Hr 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15" name="Google Shape;315;p27"/>
          <p:cNvSpPr/>
          <p:nvPr/>
        </p:nvSpPr>
        <p:spPr>
          <a:xfrm>
            <a:off x="6640525" y="4457500"/>
            <a:ext cx="1450500" cy="3222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       Etc..,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0" name="Google Shape;32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24926" cy="2705100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28"/>
          <p:cNvSpPr txBox="1"/>
          <p:nvPr/>
        </p:nvSpPr>
        <p:spPr>
          <a:xfrm>
            <a:off x="232200" y="3226600"/>
            <a:ext cx="8679600" cy="12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900">
                <a:solidFill>
                  <a:srgbClr val="1C4587"/>
                </a:solidFill>
                <a:highlight>
                  <a:srgbClr val="FAFAFC"/>
                </a:highlight>
                <a:latin typeface="Trebuchet MS"/>
                <a:ea typeface="Trebuchet MS"/>
                <a:cs typeface="Trebuchet MS"/>
                <a:sym typeface="Trebuchet MS"/>
              </a:rPr>
              <a:t>The power of the Web is in its universality.</a:t>
            </a:r>
            <a:endParaRPr b="1" i="1" sz="1900">
              <a:solidFill>
                <a:srgbClr val="1C4587"/>
              </a:solidFill>
              <a:highlight>
                <a:srgbClr val="FAFAFC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900">
                <a:solidFill>
                  <a:srgbClr val="1C4587"/>
                </a:solidFill>
                <a:highlight>
                  <a:srgbClr val="FAFAFC"/>
                </a:highlight>
                <a:latin typeface="Trebuchet MS"/>
                <a:ea typeface="Trebuchet MS"/>
                <a:cs typeface="Trebuchet MS"/>
                <a:sym typeface="Trebuchet MS"/>
              </a:rPr>
              <a:t>Access by everyone regardless of disability is an essential aspect.</a:t>
            </a:r>
            <a:endParaRPr b="1" i="1" sz="1900">
              <a:solidFill>
                <a:srgbClr val="1C4587"/>
              </a:solidFill>
              <a:highlight>
                <a:srgbClr val="FAFAFC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74650" lvl="0" marL="4572000" rtl="0" algn="l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300"/>
              <a:buFont typeface="Trebuchet MS"/>
              <a:buChar char="-"/>
            </a:pPr>
            <a:r>
              <a:rPr lang="en" sz="2000">
                <a:solidFill>
                  <a:srgbClr val="1D1D1D"/>
                </a:solidFill>
                <a:highlight>
                  <a:srgbClr val="FAFAFC"/>
                </a:highlight>
                <a:latin typeface="Trebuchet MS"/>
                <a:ea typeface="Trebuchet MS"/>
                <a:cs typeface="Trebuchet MS"/>
                <a:sym typeface="Trebuchet MS"/>
              </a:rPr>
              <a:t>Tim Berners-Lee</a:t>
            </a:r>
            <a:endParaRPr b="1" sz="2300">
              <a:solidFill>
                <a:srgbClr val="1C4587"/>
              </a:solidFill>
              <a:highlight>
                <a:srgbClr val="FAFAFC"/>
              </a:highlight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6" name="Google Shape;326;p29"/>
          <p:cNvGraphicFramePr/>
          <p:nvPr/>
        </p:nvGraphicFramePr>
        <p:xfrm>
          <a:off x="639063" y="697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{0AF98796-2B62-4CE6-AB2A-28518CA05BB5}</a:tableStyleId>
              </a:tblPr>
              <a:tblGrid>
                <a:gridCol w="3975800"/>
                <a:gridCol w="3975800"/>
              </a:tblGrid>
              <a:tr h="79997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3200"/>
                        <a:t>Header</a:t>
                      </a:r>
                      <a:endParaRPr b="1" sz="3200"/>
                    </a:p>
                  </a:txBody>
                  <a:tcPr marT="91425" marB="91425" marR="91425" marL="91425">
                    <a:lnL cap="flat" cmpd="sng" w="19050">
                      <a:solidFill>
                        <a:srgbClr val="351C7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351C7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351C7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351C7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 hMerge="1"/>
              </a:tr>
              <a:tr h="85355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3200"/>
                        <a:t>Navbar</a:t>
                      </a:r>
                      <a:endParaRPr b="1" sz="3200"/>
                    </a:p>
                  </a:txBody>
                  <a:tcPr marT="91425" marB="91425" marR="91425" marL="91425">
                    <a:lnL cap="flat" cmpd="sng" w="19050">
                      <a:solidFill>
                        <a:srgbClr val="351C7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351C7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351C7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351C7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 hMerge="1"/>
              </a:tr>
              <a:tr h="853550"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3200"/>
                        <a:t>Sidebar</a:t>
                      </a:r>
                      <a:endParaRPr b="1" sz="32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351C7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351C7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351C7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351C7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3200"/>
                        <a:t>Article</a:t>
                      </a:r>
                      <a:endParaRPr b="1" sz="3200"/>
                    </a:p>
                  </a:txBody>
                  <a:tcPr marT="91425" marB="91425" marR="91425" marL="91425">
                    <a:lnL cap="flat" cmpd="sng" w="19050">
                      <a:solidFill>
                        <a:srgbClr val="351C7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351C7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351C7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351C7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</a:tr>
              <a:tr h="85355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3200"/>
                        <a:t>Section</a:t>
                      </a:r>
                      <a:endParaRPr b="1" sz="3200"/>
                    </a:p>
                  </a:txBody>
                  <a:tcPr marT="91425" marB="91425" marR="91425" marL="91425">
                    <a:lnL cap="flat" cmpd="sng" w="19050">
                      <a:solidFill>
                        <a:srgbClr val="351C7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351C7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351C7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351C7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85355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3200"/>
                        <a:t>Footer</a:t>
                      </a:r>
                      <a:endParaRPr b="1" sz="3200"/>
                    </a:p>
                  </a:txBody>
                  <a:tcPr marT="91425" marB="91425" marR="91425" marL="91425">
                    <a:lnL cap="flat" cmpd="sng" w="19050">
                      <a:solidFill>
                        <a:srgbClr val="351C7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351C7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351C7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351C7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  <a:tc hMerge="1"/>
              </a:tr>
            </a:tbl>
          </a:graphicData>
        </a:graphic>
      </p:graphicFrame>
      <p:grpSp>
        <p:nvGrpSpPr>
          <p:cNvPr id="327" name="Google Shape;327;p29"/>
          <p:cNvGrpSpPr/>
          <p:nvPr/>
        </p:nvGrpSpPr>
        <p:grpSpPr>
          <a:xfrm>
            <a:off x="1566900" y="1133425"/>
            <a:ext cx="6659200" cy="3715250"/>
            <a:chOff x="1566900" y="1133425"/>
            <a:chExt cx="6659200" cy="3715250"/>
          </a:xfrm>
        </p:grpSpPr>
        <p:sp>
          <p:nvSpPr>
            <p:cNvPr id="328" name="Google Shape;328;p29"/>
            <p:cNvSpPr txBox="1"/>
            <p:nvPr/>
          </p:nvSpPr>
          <p:spPr>
            <a:xfrm>
              <a:off x="3686175" y="1133425"/>
              <a:ext cx="2593200" cy="30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Courier New"/>
                  <a:ea typeface="Courier New"/>
                  <a:cs typeface="Courier New"/>
                  <a:sym typeface="Courier New"/>
                </a:rPr>
                <a:t>&lt;</a:t>
              </a:r>
              <a:r>
                <a:rPr b="1" lang="en">
                  <a:solidFill>
                    <a:srgbClr val="38761D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div</a:t>
              </a:r>
              <a:r>
                <a:rPr b="1" lang="en"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b="1" lang="en">
                  <a:solidFill>
                    <a:srgbClr val="99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id</a:t>
              </a:r>
              <a:r>
                <a:rPr b="1" lang="en">
                  <a:solidFill>
                    <a:srgbClr val="F1C232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=</a:t>
              </a:r>
              <a:r>
                <a:rPr b="1" lang="en">
                  <a:solidFill>
                    <a:srgbClr val="99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”header”</a:t>
              </a:r>
              <a:r>
                <a:rPr b="1" lang="en">
                  <a:latin typeface="Courier New"/>
                  <a:ea typeface="Courier New"/>
                  <a:cs typeface="Courier New"/>
                  <a:sym typeface="Courier New"/>
                </a:rPr>
                <a:t>&gt;</a:t>
              </a:r>
              <a:endParaRPr b="1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29" name="Google Shape;329;p29"/>
            <p:cNvSpPr txBox="1"/>
            <p:nvPr/>
          </p:nvSpPr>
          <p:spPr>
            <a:xfrm>
              <a:off x="3825475" y="1950200"/>
              <a:ext cx="2593200" cy="30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Courier New"/>
                  <a:ea typeface="Courier New"/>
                  <a:cs typeface="Courier New"/>
                  <a:sym typeface="Courier New"/>
                </a:rPr>
                <a:t>&lt;</a:t>
              </a:r>
              <a:r>
                <a:rPr b="1" lang="en">
                  <a:solidFill>
                    <a:srgbClr val="38761D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div</a:t>
              </a:r>
              <a:r>
                <a:rPr b="1" lang="en"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b="1" lang="en">
                  <a:solidFill>
                    <a:srgbClr val="99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id</a:t>
              </a:r>
              <a:r>
                <a:rPr b="1" lang="en">
                  <a:solidFill>
                    <a:srgbClr val="F1C232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=</a:t>
              </a:r>
              <a:r>
                <a:rPr b="1" lang="en">
                  <a:solidFill>
                    <a:srgbClr val="99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”nav”</a:t>
              </a:r>
              <a:r>
                <a:rPr b="1" lang="en">
                  <a:latin typeface="Courier New"/>
                  <a:ea typeface="Courier New"/>
                  <a:cs typeface="Courier New"/>
                  <a:sym typeface="Courier New"/>
                </a:rPr>
                <a:t>&gt;</a:t>
              </a:r>
              <a:endParaRPr b="1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30" name="Google Shape;330;p29"/>
            <p:cNvSpPr txBox="1"/>
            <p:nvPr/>
          </p:nvSpPr>
          <p:spPr>
            <a:xfrm>
              <a:off x="1566900" y="3452750"/>
              <a:ext cx="2593200" cy="30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Courier New"/>
                  <a:ea typeface="Courier New"/>
                  <a:cs typeface="Courier New"/>
                  <a:sym typeface="Courier New"/>
                </a:rPr>
                <a:t>&lt;</a:t>
              </a:r>
              <a:r>
                <a:rPr b="1" lang="en">
                  <a:solidFill>
                    <a:srgbClr val="38761D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div</a:t>
              </a:r>
              <a:r>
                <a:rPr b="1" lang="en"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b="1" lang="en">
                  <a:solidFill>
                    <a:srgbClr val="99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id</a:t>
              </a:r>
              <a:r>
                <a:rPr b="1" lang="en">
                  <a:solidFill>
                    <a:srgbClr val="F1C232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=</a:t>
              </a:r>
              <a:r>
                <a:rPr b="1" lang="en">
                  <a:solidFill>
                    <a:srgbClr val="99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”sidebar”</a:t>
              </a:r>
              <a:r>
                <a:rPr b="1" lang="en">
                  <a:latin typeface="Courier New"/>
                  <a:ea typeface="Courier New"/>
                  <a:cs typeface="Courier New"/>
                  <a:sym typeface="Courier New"/>
                </a:rPr>
                <a:t>&gt;</a:t>
              </a:r>
              <a:endParaRPr b="1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31" name="Google Shape;331;p29"/>
            <p:cNvSpPr txBox="1"/>
            <p:nvPr/>
          </p:nvSpPr>
          <p:spPr>
            <a:xfrm>
              <a:off x="5632900" y="3646800"/>
              <a:ext cx="2593200" cy="30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Courier New"/>
                  <a:ea typeface="Courier New"/>
                  <a:cs typeface="Courier New"/>
                  <a:sym typeface="Courier New"/>
                </a:rPr>
                <a:t>&lt;</a:t>
              </a:r>
              <a:r>
                <a:rPr b="1" lang="en">
                  <a:solidFill>
                    <a:srgbClr val="38761D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div</a:t>
              </a:r>
              <a:r>
                <a:rPr b="1" lang="en"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b="1" lang="en">
                  <a:solidFill>
                    <a:srgbClr val="99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id</a:t>
              </a:r>
              <a:r>
                <a:rPr b="1" lang="en">
                  <a:solidFill>
                    <a:srgbClr val="F1C232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=</a:t>
              </a:r>
              <a:r>
                <a:rPr b="1" lang="en">
                  <a:solidFill>
                    <a:srgbClr val="99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”section”</a:t>
              </a:r>
              <a:r>
                <a:rPr b="1" lang="en">
                  <a:latin typeface="Courier New"/>
                  <a:ea typeface="Courier New"/>
                  <a:cs typeface="Courier New"/>
                  <a:sym typeface="Courier New"/>
                </a:rPr>
                <a:t>&gt;</a:t>
              </a:r>
              <a:endParaRPr b="1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32" name="Google Shape;332;p29"/>
            <p:cNvSpPr txBox="1"/>
            <p:nvPr/>
          </p:nvSpPr>
          <p:spPr>
            <a:xfrm>
              <a:off x="5632900" y="2798500"/>
              <a:ext cx="2593200" cy="30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Courier New"/>
                  <a:ea typeface="Courier New"/>
                  <a:cs typeface="Courier New"/>
                  <a:sym typeface="Courier New"/>
                </a:rPr>
                <a:t>&lt;</a:t>
              </a:r>
              <a:r>
                <a:rPr b="1" lang="en">
                  <a:solidFill>
                    <a:srgbClr val="38761D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div</a:t>
              </a:r>
              <a:r>
                <a:rPr b="1" lang="en"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b="1" lang="en">
                  <a:solidFill>
                    <a:srgbClr val="99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id</a:t>
              </a:r>
              <a:r>
                <a:rPr b="1" lang="en">
                  <a:solidFill>
                    <a:srgbClr val="F1C232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=</a:t>
              </a:r>
              <a:r>
                <a:rPr b="1" lang="en">
                  <a:solidFill>
                    <a:srgbClr val="99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”article”</a:t>
              </a:r>
              <a:r>
                <a:rPr b="1" lang="en">
                  <a:latin typeface="Courier New"/>
                  <a:ea typeface="Courier New"/>
                  <a:cs typeface="Courier New"/>
                  <a:sym typeface="Courier New"/>
                </a:rPr>
                <a:t>&gt;</a:t>
              </a:r>
              <a:endParaRPr b="1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33" name="Google Shape;333;p29"/>
            <p:cNvSpPr txBox="1"/>
            <p:nvPr/>
          </p:nvSpPr>
          <p:spPr>
            <a:xfrm>
              <a:off x="3545725" y="4548675"/>
              <a:ext cx="2593200" cy="30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Courier New"/>
                  <a:ea typeface="Courier New"/>
                  <a:cs typeface="Courier New"/>
                  <a:sym typeface="Courier New"/>
                </a:rPr>
                <a:t>&lt;</a:t>
              </a:r>
              <a:r>
                <a:rPr b="1" lang="en">
                  <a:solidFill>
                    <a:srgbClr val="38761D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div</a:t>
              </a:r>
              <a:r>
                <a:rPr b="1" lang="en"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b="1" lang="en">
                  <a:solidFill>
                    <a:srgbClr val="99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id</a:t>
              </a:r>
              <a:r>
                <a:rPr b="1" lang="en">
                  <a:solidFill>
                    <a:srgbClr val="F1C232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=</a:t>
              </a:r>
              <a:r>
                <a:rPr b="1" lang="en">
                  <a:solidFill>
                    <a:srgbClr val="99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”footer”</a:t>
              </a:r>
              <a:r>
                <a:rPr b="1" lang="en">
                  <a:latin typeface="Courier New"/>
                  <a:ea typeface="Courier New"/>
                  <a:cs typeface="Courier New"/>
                  <a:sym typeface="Courier New"/>
                </a:rPr>
                <a:t>&gt;</a:t>
              </a:r>
              <a:endParaRPr b="1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0"/>
          <p:cNvSpPr/>
          <p:nvPr/>
        </p:nvSpPr>
        <p:spPr>
          <a:xfrm>
            <a:off x="731150" y="1462825"/>
            <a:ext cx="1369200" cy="1030500"/>
          </a:xfrm>
          <a:prstGeom prst="rect">
            <a:avLst/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FFFFFF"/>
                </a:solidFill>
              </a:rPr>
              <a:t>Inline Element - 1</a:t>
            </a:r>
            <a:endParaRPr b="1" sz="1500">
              <a:solidFill>
                <a:srgbClr val="FFFFFF"/>
              </a:solidFill>
            </a:endParaRPr>
          </a:p>
        </p:txBody>
      </p:sp>
      <p:grpSp>
        <p:nvGrpSpPr>
          <p:cNvPr id="339" name="Google Shape;339;p30"/>
          <p:cNvGrpSpPr/>
          <p:nvPr/>
        </p:nvGrpSpPr>
        <p:grpSpPr>
          <a:xfrm>
            <a:off x="2204275" y="1462825"/>
            <a:ext cx="2058800" cy="1030500"/>
            <a:chOff x="2204275" y="1462825"/>
            <a:chExt cx="2058800" cy="1030500"/>
          </a:xfrm>
        </p:grpSpPr>
        <p:sp>
          <p:nvSpPr>
            <p:cNvPr id="340" name="Google Shape;340;p30"/>
            <p:cNvSpPr/>
            <p:nvPr/>
          </p:nvSpPr>
          <p:spPr>
            <a:xfrm>
              <a:off x="2893875" y="1462825"/>
              <a:ext cx="1369200" cy="1030500"/>
            </a:xfrm>
            <a:prstGeom prst="rect">
              <a:avLst/>
            </a:prstGeom>
            <a:solidFill>
              <a:srgbClr val="0B539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1500">
                  <a:solidFill>
                    <a:srgbClr val="FFFFFF"/>
                  </a:solidFill>
                </a:rPr>
                <a:t>Inline Element - 2</a:t>
              </a:r>
              <a:endParaRPr b="1" sz="1500">
                <a:solidFill>
                  <a:srgbClr val="FFFFFF"/>
                </a:solidFill>
              </a:endParaRPr>
            </a:p>
          </p:txBody>
        </p:sp>
        <p:sp>
          <p:nvSpPr>
            <p:cNvPr id="341" name="Google Shape;341;p30"/>
            <p:cNvSpPr/>
            <p:nvPr/>
          </p:nvSpPr>
          <p:spPr>
            <a:xfrm>
              <a:off x="2204275" y="1863625"/>
              <a:ext cx="595200" cy="2289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99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342" name="Google Shape;342;p30"/>
          <p:cNvGrpSpPr/>
          <p:nvPr/>
        </p:nvGrpSpPr>
        <p:grpSpPr>
          <a:xfrm>
            <a:off x="4367075" y="1462825"/>
            <a:ext cx="2058800" cy="1030500"/>
            <a:chOff x="4367075" y="1462825"/>
            <a:chExt cx="2058800" cy="1030500"/>
          </a:xfrm>
        </p:grpSpPr>
        <p:sp>
          <p:nvSpPr>
            <p:cNvPr id="343" name="Google Shape;343;p30"/>
            <p:cNvSpPr/>
            <p:nvPr/>
          </p:nvSpPr>
          <p:spPr>
            <a:xfrm>
              <a:off x="5056675" y="1462825"/>
              <a:ext cx="1369200" cy="1030500"/>
            </a:xfrm>
            <a:prstGeom prst="rect">
              <a:avLst/>
            </a:prstGeom>
            <a:solidFill>
              <a:srgbClr val="0B539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1500">
                  <a:solidFill>
                    <a:srgbClr val="FFFFFF"/>
                  </a:solidFill>
                </a:rPr>
                <a:t>Inline Element - 3</a:t>
              </a:r>
              <a:endParaRPr b="1" sz="1500">
                <a:solidFill>
                  <a:srgbClr val="FFFFFF"/>
                </a:solidFill>
              </a:endParaRPr>
            </a:p>
          </p:txBody>
        </p:sp>
        <p:sp>
          <p:nvSpPr>
            <p:cNvPr id="344" name="Google Shape;344;p30"/>
            <p:cNvSpPr/>
            <p:nvPr/>
          </p:nvSpPr>
          <p:spPr>
            <a:xfrm>
              <a:off x="4367075" y="1863625"/>
              <a:ext cx="564900" cy="2289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99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345" name="Google Shape;345;p30"/>
          <p:cNvGrpSpPr/>
          <p:nvPr/>
        </p:nvGrpSpPr>
        <p:grpSpPr>
          <a:xfrm>
            <a:off x="6529875" y="1462825"/>
            <a:ext cx="2024025" cy="1030500"/>
            <a:chOff x="6529875" y="1462825"/>
            <a:chExt cx="2024025" cy="1030500"/>
          </a:xfrm>
        </p:grpSpPr>
        <p:sp>
          <p:nvSpPr>
            <p:cNvPr id="346" name="Google Shape;346;p30"/>
            <p:cNvSpPr/>
            <p:nvPr/>
          </p:nvSpPr>
          <p:spPr>
            <a:xfrm>
              <a:off x="7184700" y="1462825"/>
              <a:ext cx="1369200" cy="1030500"/>
            </a:xfrm>
            <a:prstGeom prst="rect">
              <a:avLst/>
            </a:prstGeom>
            <a:solidFill>
              <a:srgbClr val="0B539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1500">
                  <a:solidFill>
                    <a:srgbClr val="FFFFFF"/>
                  </a:solidFill>
                </a:rPr>
                <a:t>Inline Element - 4</a:t>
              </a:r>
              <a:endParaRPr b="1" sz="1500">
                <a:solidFill>
                  <a:srgbClr val="FFFFFF"/>
                </a:solidFill>
              </a:endParaRPr>
            </a:p>
          </p:txBody>
        </p:sp>
        <p:sp>
          <p:nvSpPr>
            <p:cNvPr id="347" name="Google Shape;347;p30"/>
            <p:cNvSpPr/>
            <p:nvPr/>
          </p:nvSpPr>
          <p:spPr>
            <a:xfrm>
              <a:off x="6529875" y="1863625"/>
              <a:ext cx="552900" cy="2289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99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348" name="Google Shape;348;p30"/>
          <p:cNvSpPr txBox="1"/>
          <p:nvPr/>
        </p:nvSpPr>
        <p:spPr>
          <a:xfrm>
            <a:off x="590100" y="513075"/>
            <a:ext cx="7963800" cy="596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00">
                <a:solidFill>
                  <a:srgbClr val="0B5394"/>
                </a:solidFill>
              </a:rPr>
              <a:t>Inline</a:t>
            </a:r>
            <a:r>
              <a:rPr b="1" lang="en" sz="3100"/>
              <a:t> Elements</a:t>
            </a:r>
            <a:endParaRPr b="1" sz="3100"/>
          </a:p>
        </p:txBody>
      </p:sp>
      <p:sp>
        <p:nvSpPr>
          <p:cNvPr id="349" name="Google Shape;349;p30"/>
          <p:cNvSpPr txBox="1"/>
          <p:nvPr/>
        </p:nvSpPr>
        <p:spPr>
          <a:xfrm>
            <a:off x="802750" y="3181450"/>
            <a:ext cx="7751100" cy="7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Verdana"/>
                <a:ea typeface="Verdana"/>
                <a:cs typeface="Verdana"/>
                <a:sym typeface="Verdana"/>
              </a:rPr>
              <a:t>Unlike block level elements, </a:t>
            </a:r>
            <a:r>
              <a:rPr lang="en" sz="1800">
                <a:solidFill>
                  <a:srgbClr val="0B5394"/>
                </a:solidFill>
                <a:latin typeface="Verdana"/>
                <a:ea typeface="Verdana"/>
                <a:cs typeface="Verdana"/>
                <a:sym typeface="Verdana"/>
              </a:rPr>
              <a:t>Inline</a:t>
            </a:r>
            <a:r>
              <a:rPr lang="en" sz="1800">
                <a:latin typeface="Verdana"/>
                <a:ea typeface="Verdana"/>
                <a:cs typeface="Verdana"/>
                <a:sym typeface="Verdana"/>
              </a:rPr>
              <a:t> elements </a:t>
            </a:r>
            <a:r>
              <a:rPr lang="en" sz="1600">
                <a:solidFill>
                  <a:srgbClr val="22222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do not force a new line to begin in the document flow</a:t>
            </a:r>
            <a:endParaRPr sz="18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1"/>
          <p:cNvSpPr/>
          <p:nvPr/>
        </p:nvSpPr>
        <p:spPr>
          <a:xfrm>
            <a:off x="2397625" y="428625"/>
            <a:ext cx="4179000" cy="817200"/>
          </a:xfrm>
          <a:prstGeom prst="downArrowCallout">
            <a:avLst>
              <a:gd fmla="val 25000" name="adj1"/>
              <a:gd fmla="val 25000" name="adj2"/>
              <a:gd fmla="val 25000" name="adj3"/>
              <a:gd fmla="val 64977" name="adj4"/>
            </a:avLst>
          </a:prstGeom>
          <a:solidFill>
            <a:srgbClr val="351C7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</a:rPr>
              <a:t>                  Inline Elements</a:t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355" name="Google Shape;355;p31"/>
          <p:cNvSpPr/>
          <p:nvPr/>
        </p:nvSpPr>
        <p:spPr>
          <a:xfrm>
            <a:off x="3388900" y="1410100"/>
            <a:ext cx="2436300" cy="335700"/>
          </a:xfrm>
          <a:prstGeom prst="rect">
            <a:avLst/>
          </a:prstGeom>
          <a:solidFill>
            <a:srgbClr val="741B4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  A</a:t>
            </a:r>
            <a:r>
              <a:rPr lang="en" sz="1800">
                <a:solidFill>
                  <a:srgbClr val="FFFFFF"/>
                </a:solidFill>
              </a:rPr>
              <a:t>nchor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56" name="Google Shape;356;p31"/>
          <p:cNvSpPr/>
          <p:nvPr/>
        </p:nvSpPr>
        <p:spPr>
          <a:xfrm>
            <a:off x="3388900" y="1910075"/>
            <a:ext cx="2436300" cy="335700"/>
          </a:xfrm>
          <a:prstGeom prst="rect">
            <a:avLst/>
          </a:prstGeom>
          <a:solidFill>
            <a:srgbClr val="351C7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      Span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57" name="Google Shape;357;p31"/>
          <p:cNvSpPr/>
          <p:nvPr/>
        </p:nvSpPr>
        <p:spPr>
          <a:xfrm>
            <a:off x="3388900" y="2410050"/>
            <a:ext cx="2436300" cy="335700"/>
          </a:xfrm>
          <a:prstGeom prst="rect">
            <a:avLst/>
          </a:prstGeom>
          <a:solidFill>
            <a:srgbClr val="B45F0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  Image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58" name="Google Shape;358;p31"/>
          <p:cNvSpPr/>
          <p:nvPr/>
        </p:nvSpPr>
        <p:spPr>
          <a:xfrm>
            <a:off x="3388900" y="2910025"/>
            <a:ext cx="2436300" cy="335700"/>
          </a:xfrm>
          <a:prstGeom prst="rect">
            <a:avLst/>
          </a:prstGeom>
          <a:solidFill>
            <a:srgbClr val="1155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 Code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59" name="Google Shape;359;p31"/>
          <p:cNvSpPr/>
          <p:nvPr/>
        </p:nvSpPr>
        <p:spPr>
          <a:xfrm>
            <a:off x="3388900" y="3410000"/>
            <a:ext cx="2436300" cy="335700"/>
          </a:xfrm>
          <a:prstGeom prst="rect">
            <a:avLst/>
          </a:prstGeom>
          <a:solidFill>
            <a:srgbClr val="99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 Button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60" name="Google Shape;360;p31"/>
          <p:cNvSpPr/>
          <p:nvPr/>
        </p:nvSpPr>
        <p:spPr>
          <a:xfrm>
            <a:off x="3388900" y="3907200"/>
            <a:ext cx="2436300" cy="3357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   Form-controls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61" name="Google Shape;361;p31"/>
          <p:cNvSpPr/>
          <p:nvPr/>
        </p:nvSpPr>
        <p:spPr>
          <a:xfrm>
            <a:off x="3388900" y="4440600"/>
            <a:ext cx="2436300" cy="335700"/>
          </a:xfrm>
          <a:prstGeom prst="rect">
            <a:avLst/>
          </a:prstGeom>
          <a:solidFill>
            <a:srgbClr val="134F5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Font styling elements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7100" y="1965550"/>
            <a:ext cx="1578775" cy="1444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6" name="Google Shape;76;p14"/>
          <p:cNvGrpSpPr/>
          <p:nvPr/>
        </p:nvGrpSpPr>
        <p:grpSpPr>
          <a:xfrm>
            <a:off x="416375" y="644275"/>
            <a:ext cx="7807951" cy="4198450"/>
            <a:chOff x="416375" y="644275"/>
            <a:chExt cx="7807951" cy="4198450"/>
          </a:xfrm>
        </p:grpSpPr>
        <p:pic>
          <p:nvPicPr>
            <p:cNvPr id="77" name="Google Shape;77;p1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29400" y="1059100"/>
              <a:ext cx="1578775" cy="9064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8" name="Google Shape;78;p14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208650" y="644275"/>
              <a:ext cx="1976100" cy="9064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9" name="Google Shape;79;p14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6433400" y="1059100"/>
              <a:ext cx="1364450" cy="9064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0" name="Google Shape;80;p14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416375" y="2869575"/>
              <a:ext cx="1875300" cy="1368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1" name="Google Shape;81;p14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2872700" y="3474425"/>
              <a:ext cx="2388250" cy="1368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2" name="Google Shape;82;p14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6248225" y="2530100"/>
              <a:ext cx="1976101" cy="14439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3" name="Google Shape;83;p14"/>
          <p:cNvGrpSpPr/>
          <p:nvPr/>
        </p:nvGrpSpPr>
        <p:grpSpPr>
          <a:xfrm>
            <a:off x="2212475" y="1550650"/>
            <a:ext cx="4336150" cy="2176100"/>
            <a:chOff x="2212475" y="1550650"/>
            <a:chExt cx="4336150" cy="2176100"/>
          </a:xfrm>
        </p:grpSpPr>
        <p:cxnSp>
          <p:nvCxnSpPr>
            <p:cNvPr id="84" name="Google Shape;84;p14"/>
            <p:cNvCxnSpPr/>
            <p:nvPr/>
          </p:nvCxnSpPr>
          <p:spPr>
            <a:xfrm>
              <a:off x="2212475" y="1815050"/>
              <a:ext cx="1464300" cy="378600"/>
            </a:xfrm>
            <a:prstGeom prst="curvedConnector3">
              <a:avLst>
                <a:gd fmla="val 50000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5" name="Google Shape;85;p14"/>
            <p:cNvCxnSpPr>
              <a:endCxn id="82" idx="1"/>
            </p:cNvCxnSpPr>
            <p:nvPr/>
          </p:nvCxnSpPr>
          <p:spPr>
            <a:xfrm>
              <a:off x="4945925" y="2687500"/>
              <a:ext cx="1302300" cy="564600"/>
            </a:xfrm>
            <a:prstGeom prst="curvedConnector3">
              <a:avLst>
                <a:gd fmla="val 50000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6" name="Google Shape;86;p14"/>
            <p:cNvCxnSpPr/>
            <p:nvPr/>
          </p:nvCxnSpPr>
          <p:spPr>
            <a:xfrm flipH="1" rot="-5400000">
              <a:off x="4038438" y="1708900"/>
              <a:ext cx="603600" cy="287100"/>
            </a:xfrm>
            <a:prstGeom prst="curvedConnector3">
              <a:avLst>
                <a:gd fmla="val 50000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7" name="Google Shape;87;p14"/>
            <p:cNvCxnSpPr>
              <a:stCxn id="80" idx="3"/>
              <a:endCxn id="75" idx="1"/>
            </p:cNvCxnSpPr>
            <p:nvPr/>
          </p:nvCxnSpPr>
          <p:spPr>
            <a:xfrm flipH="1" rot="10800000">
              <a:off x="2291675" y="2687625"/>
              <a:ext cx="1075500" cy="866100"/>
            </a:xfrm>
            <a:prstGeom prst="curvedConnector3">
              <a:avLst>
                <a:gd fmla="val 49997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8" name="Google Shape;88;p14"/>
            <p:cNvCxnSpPr/>
            <p:nvPr/>
          </p:nvCxnSpPr>
          <p:spPr>
            <a:xfrm flipH="1" rot="10800000">
              <a:off x="4852425" y="1785750"/>
              <a:ext cx="1696200" cy="604500"/>
            </a:xfrm>
            <a:prstGeom prst="curvedConnector3">
              <a:avLst>
                <a:gd fmla="val 50000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9" name="Google Shape;89;p14"/>
            <p:cNvCxnSpPr/>
            <p:nvPr/>
          </p:nvCxnSpPr>
          <p:spPr>
            <a:xfrm flipH="1" rot="-5400000">
              <a:off x="4278300" y="3157950"/>
              <a:ext cx="609900" cy="527700"/>
            </a:xfrm>
            <a:prstGeom prst="curvedConnector3">
              <a:avLst>
                <a:gd fmla="val 50000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90" name="Google Shape;90;p14"/>
          <p:cNvCxnSpPr/>
          <p:nvPr/>
        </p:nvCxnSpPr>
        <p:spPr>
          <a:xfrm flipH="1" rot="10800000">
            <a:off x="2064975" y="782825"/>
            <a:ext cx="1297800" cy="412800"/>
          </a:xfrm>
          <a:prstGeom prst="straightConnector1">
            <a:avLst/>
          </a:prstGeom>
          <a:noFill/>
          <a:ln cap="flat" cmpd="sng" w="19050">
            <a:solidFill>
              <a:srgbClr val="A64D79"/>
            </a:solidFill>
            <a:prstDash val="dot"/>
            <a:round/>
            <a:headEnd len="med" w="med" type="stealth"/>
            <a:tailEnd len="med" w="med" type="stealth"/>
          </a:ln>
        </p:spPr>
      </p:cxnSp>
      <p:cxnSp>
        <p:nvCxnSpPr>
          <p:cNvPr id="91" name="Google Shape;91;p14"/>
          <p:cNvCxnSpPr>
            <a:endCxn id="79" idx="1"/>
          </p:cNvCxnSpPr>
          <p:nvPr/>
        </p:nvCxnSpPr>
        <p:spPr>
          <a:xfrm>
            <a:off x="5029400" y="841525"/>
            <a:ext cx="1404000" cy="670800"/>
          </a:xfrm>
          <a:prstGeom prst="straightConnector1">
            <a:avLst/>
          </a:prstGeom>
          <a:noFill/>
          <a:ln cap="flat" cmpd="sng" w="19050">
            <a:solidFill>
              <a:srgbClr val="A64D79"/>
            </a:solidFill>
            <a:prstDash val="dot"/>
            <a:round/>
            <a:headEnd len="med" w="med" type="stealth"/>
            <a:tailEnd len="med" w="med" type="stealth"/>
          </a:ln>
        </p:spPr>
      </p:cxnSp>
      <p:cxnSp>
        <p:nvCxnSpPr>
          <p:cNvPr id="92" name="Google Shape;92;p14"/>
          <p:cNvCxnSpPr/>
          <p:nvPr/>
        </p:nvCxnSpPr>
        <p:spPr>
          <a:xfrm>
            <a:off x="7115675" y="1965500"/>
            <a:ext cx="214500" cy="867300"/>
          </a:xfrm>
          <a:prstGeom prst="straightConnector1">
            <a:avLst/>
          </a:prstGeom>
          <a:noFill/>
          <a:ln cap="flat" cmpd="sng" w="19050">
            <a:solidFill>
              <a:srgbClr val="A64D79"/>
            </a:solidFill>
            <a:prstDash val="dot"/>
            <a:round/>
            <a:headEnd len="med" w="med" type="stealth"/>
            <a:tailEnd len="med" w="med" type="stealth"/>
          </a:ln>
        </p:spPr>
      </p:cxnSp>
      <p:cxnSp>
        <p:nvCxnSpPr>
          <p:cNvPr id="93" name="Google Shape;93;p14"/>
          <p:cNvCxnSpPr/>
          <p:nvPr/>
        </p:nvCxnSpPr>
        <p:spPr>
          <a:xfrm flipH="1" rot="10800000">
            <a:off x="5309625" y="3894425"/>
            <a:ext cx="1386300" cy="590100"/>
          </a:xfrm>
          <a:prstGeom prst="straightConnector1">
            <a:avLst/>
          </a:prstGeom>
          <a:noFill/>
          <a:ln cap="flat" cmpd="sng" w="19050">
            <a:solidFill>
              <a:srgbClr val="A64D79"/>
            </a:solidFill>
            <a:prstDash val="dot"/>
            <a:round/>
            <a:headEnd len="med" w="med" type="stealth"/>
            <a:tailEnd len="med" w="med" type="stealth"/>
          </a:ln>
        </p:spPr>
      </p:cxnSp>
      <p:cxnSp>
        <p:nvCxnSpPr>
          <p:cNvPr id="94" name="Google Shape;94;p14"/>
          <p:cNvCxnSpPr>
            <a:stCxn id="80" idx="2"/>
          </p:cNvCxnSpPr>
          <p:nvPr/>
        </p:nvCxnSpPr>
        <p:spPr>
          <a:xfrm>
            <a:off x="1354025" y="4237875"/>
            <a:ext cx="1536900" cy="291000"/>
          </a:xfrm>
          <a:prstGeom prst="straightConnector1">
            <a:avLst/>
          </a:prstGeom>
          <a:noFill/>
          <a:ln cap="flat" cmpd="sng" w="19050">
            <a:solidFill>
              <a:srgbClr val="A64D79"/>
            </a:solidFill>
            <a:prstDash val="dot"/>
            <a:round/>
            <a:headEnd len="med" w="med" type="stealth"/>
            <a:tailEnd len="med" w="med" type="stealth"/>
          </a:ln>
        </p:spPr>
      </p:cxnSp>
      <p:cxnSp>
        <p:nvCxnSpPr>
          <p:cNvPr id="95" name="Google Shape;95;p14"/>
          <p:cNvCxnSpPr>
            <a:stCxn id="77" idx="2"/>
            <a:endCxn id="80" idx="0"/>
          </p:cNvCxnSpPr>
          <p:nvPr/>
        </p:nvCxnSpPr>
        <p:spPr>
          <a:xfrm>
            <a:off x="1318787" y="1965550"/>
            <a:ext cx="35100" cy="903900"/>
          </a:xfrm>
          <a:prstGeom prst="straightConnector1">
            <a:avLst/>
          </a:prstGeom>
          <a:noFill/>
          <a:ln cap="flat" cmpd="sng" w="19050">
            <a:solidFill>
              <a:srgbClr val="A64D79"/>
            </a:solidFill>
            <a:prstDash val="dot"/>
            <a:round/>
            <a:headEnd len="med" w="med" type="stealth"/>
            <a:tailEnd len="med" w="med" type="stealth"/>
          </a:ln>
        </p:spPr>
      </p:cxnSp>
      <p:cxnSp>
        <p:nvCxnSpPr>
          <p:cNvPr id="96" name="Google Shape;96;p14"/>
          <p:cNvCxnSpPr/>
          <p:nvPr/>
        </p:nvCxnSpPr>
        <p:spPr>
          <a:xfrm>
            <a:off x="1711025" y="1992050"/>
            <a:ext cx="1873200" cy="1651800"/>
          </a:xfrm>
          <a:prstGeom prst="straightConnector1">
            <a:avLst/>
          </a:prstGeom>
          <a:noFill/>
          <a:ln cap="flat" cmpd="sng" w="19050">
            <a:solidFill>
              <a:srgbClr val="A64D79"/>
            </a:solidFill>
            <a:prstDash val="dot"/>
            <a:round/>
            <a:headEnd len="med" w="med" type="stealth"/>
            <a:tailEnd len="med" w="med" type="stealth"/>
          </a:ln>
        </p:spPr>
      </p:cxnSp>
      <p:cxnSp>
        <p:nvCxnSpPr>
          <p:cNvPr id="97" name="Google Shape;97;p14"/>
          <p:cNvCxnSpPr>
            <a:endCxn id="79" idx="1"/>
          </p:cNvCxnSpPr>
          <p:nvPr/>
        </p:nvCxnSpPr>
        <p:spPr>
          <a:xfrm flipH="1" rot="10800000">
            <a:off x="5117900" y="1512325"/>
            <a:ext cx="1315500" cy="2146200"/>
          </a:xfrm>
          <a:prstGeom prst="straightConnector1">
            <a:avLst/>
          </a:prstGeom>
          <a:noFill/>
          <a:ln cap="flat" cmpd="sng" w="19050">
            <a:solidFill>
              <a:srgbClr val="A64D79"/>
            </a:solidFill>
            <a:prstDash val="dot"/>
            <a:round/>
            <a:headEnd len="med" w="med" type="stealth"/>
            <a:tailEnd len="med" w="med" type="stealth"/>
          </a:ln>
        </p:spPr>
      </p:cxnSp>
      <p:cxnSp>
        <p:nvCxnSpPr>
          <p:cNvPr id="98" name="Google Shape;98;p14"/>
          <p:cNvCxnSpPr>
            <a:endCxn id="82" idx="1"/>
          </p:cNvCxnSpPr>
          <p:nvPr/>
        </p:nvCxnSpPr>
        <p:spPr>
          <a:xfrm>
            <a:off x="4778525" y="1697200"/>
            <a:ext cx="1469700" cy="1554900"/>
          </a:xfrm>
          <a:prstGeom prst="straightConnector1">
            <a:avLst/>
          </a:prstGeom>
          <a:noFill/>
          <a:ln cap="flat" cmpd="sng" w="19050">
            <a:solidFill>
              <a:srgbClr val="A64D79"/>
            </a:solidFill>
            <a:prstDash val="dot"/>
            <a:round/>
            <a:headEnd len="med" w="med" type="stealth"/>
            <a:tailEnd len="med" w="med" type="stealth"/>
          </a:ln>
        </p:spPr>
      </p:cxnSp>
      <p:cxnSp>
        <p:nvCxnSpPr>
          <p:cNvPr id="99" name="Google Shape;99;p14"/>
          <p:cNvCxnSpPr/>
          <p:nvPr/>
        </p:nvCxnSpPr>
        <p:spPr>
          <a:xfrm flipH="1">
            <a:off x="1961900" y="1652825"/>
            <a:ext cx="1784400" cy="1592700"/>
          </a:xfrm>
          <a:prstGeom prst="straightConnector1">
            <a:avLst/>
          </a:prstGeom>
          <a:noFill/>
          <a:ln cap="flat" cmpd="sng" w="19050">
            <a:solidFill>
              <a:srgbClr val="A64D79"/>
            </a:solidFill>
            <a:prstDash val="dot"/>
            <a:round/>
            <a:headEnd len="med" w="med" type="stealth"/>
            <a:tailEnd len="med" w="med" type="stealth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2"/>
          <p:cNvSpPr txBox="1"/>
          <p:nvPr/>
        </p:nvSpPr>
        <p:spPr>
          <a:xfrm>
            <a:off x="590100" y="513075"/>
            <a:ext cx="7963800" cy="596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00"/>
              <a:t> </a:t>
            </a:r>
            <a:r>
              <a:rPr b="1" lang="en" sz="3100">
                <a:solidFill>
                  <a:srgbClr val="0B5394"/>
                </a:solidFill>
              </a:rPr>
              <a:t>Navigation</a:t>
            </a:r>
            <a:r>
              <a:rPr b="1" lang="en" sz="3100"/>
              <a:t> in HTML</a:t>
            </a:r>
            <a:endParaRPr b="1" sz="3100"/>
          </a:p>
        </p:txBody>
      </p:sp>
      <p:grpSp>
        <p:nvGrpSpPr>
          <p:cNvPr id="367" name="Google Shape;367;p32"/>
          <p:cNvGrpSpPr/>
          <p:nvPr/>
        </p:nvGrpSpPr>
        <p:grpSpPr>
          <a:xfrm>
            <a:off x="3964350" y="2026650"/>
            <a:ext cx="1215300" cy="1463400"/>
            <a:chOff x="1416875" y="3568775"/>
            <a:chExt cx="1215300" cy="1463400"/>
          </a:xfrm>
        </p:grpSpPr>
        <p:sp>
          <p:nvSpPr>
            <p:cNvPr id="368" name="Google Shape;368;p32"/>
            <p:cNvSpPr/>
            <p:nvPr/>
          </p:nvSpPr>
          <p:spPr>
            <a:xfrm>
              <a:off x="1416875" y="3568775"/>
              <a:ext cx="1215300" cy="1463400"/>
            </a:xfrm>
            <a:prstGeom prst="snip1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rgbClr val="6AA84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69" name="Google Shape;369;p32"/>
            <p:cNvCxnSpPr/>
            <p:nvPr/>
          </p:nvCxnSpPr>
          <p:spPr>
            <a:xfrm flipH="1" rot="10800000">
              <a:off x="1553800" y="3791325"/>
              <a:ext cx="890100" cy="17100"/>
            </a:xfrm>
            <a:prstGeom prst="straightConnector1">
              <a:avLst/>
            </a:prstGeom>
            <a:noFill/>
            <a:ln cap="flat" cmpd="sng" w="9525">
              <a:solidFill>
                <a:srgbClr val="6AA84F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cxnSp>
        <p:cxnSp>
          <p:nvCxnSpPr>
            <p:cNvPr id="370" name="Google Shape;370;p32"/>
            <p:cNvCxnSpPr/>
            <p:nvPr/>
          </p:nvCxnSpPr>
          <p:spPr>
            <a:xfrm flipH="1" rot="10800000">
              <a:off x="1579475" y="3875250"/>
              <a:ext cx="890100" cy="17100"/>
            </a:xfrm>
            <a:prstGeom prst="straightConnector1">
              <a:avLst/>
            </a:prstGeom>
            <a:noFill/>
            <a:ln cap="flat" cmpd="sng" w="9525">
              <a:solidFill>
                <a:srgbClr val="6AA84F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cxnSp>
        <p:cxnSp>
          <p:nvCxnSpPr>
            <p:cNvPr id="371" name="Google Shape;371;p32"/>
            <p:cNvCxnSpPr/>
            <p:nvPr/>
          </p:nvCxnSpPr>
          <p:spPr>
            <a:xfrm flipH="1" rot="10800000">
              <a:off x="1579475" y="3959175"/>
              <a:ext cx="890100" cy="17100"/>
            </a:xfrm>
            <a:prstGeom prst="straightConnector1">
              <a:avLst/>
            </a:prstGeom>
            <a:noFill/>
            <a:ln cap="flat" cmpd="sng" w="9525">
              <a:solidFill>
                <a:srgbClr val="6AA84F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cxnSp>
        <p:cxnSp>
          <p:nvCxnSpPr>
            <p:cNvPr id="372" name="Google Shape;372;p32"/>
            <p:cNvCxnSpPr/>
            <p:nvPr/>
          </p:nvCxnSpPr>
          <p:spPr>
            <a:xfrm flipH="1" rot="10800000">
              <a:off x="1579475" y="4043100"/>
              <a:ext cx="890100" cy="17100"/>
            </a:xfrm>
            <a:prstGeom prst="straightConnector1">
              <a:avLst/>
            </a:prstGeom>
            <a:noFill/>
            <a:ln cap="flat" cmpd="sng" w="9525">
              <a:solidFill>
                <a:srgbClr val="6AA84F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cxnSp>
        <p:cxnSp>
          <p:nvCxnSpPr>
            <p:cNvPr id="373" name="Google Shape;373;p32"/>
            <p:cNvCxnSpPr/>
            <p:nvPr/>
          </p:nvCxnSpPr>
          <p:spPr>
            <a:xfrm flipH="1" rot="10800000">
              <a:off x="1579475" y="4127025"/>
              <a:ext cx="890100" cy="17100"/>
            </a:xfrm>
            <a:prstGeom prst="straightConnector1">
              <a:avLst/>
            </a:prstGeom>
            <a:noFill/>
            <a:ln cap="flat" cmpd="sng" w="9525">
              <a:solidFill>
                <a:srgbClr val="6AA84F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cxnSp>
        <p:cxnSp>
          <p:nvCxnSpPr>
            <p:cNvPr id="374" name="Google Shape;374;p32"/>
            <p:cNvCxnSpPr/>
            <p:nvPr/>
          </p:nvCxnSpPr>
          <p:spPr>
            <a:xfrm flipH="1" rot="10800000">
              <a:off x="1579475" y="4210950"/>
              <a:ext cx="890100" cy="17100"/>
            </a:xfrm>
            <a:prstGeom prst="straightConnector1">
              <a:avLst/>
            </a:prstGeom>
            <a:noFill/>
            <a:ln cap="flat" cmpd="sng" w="9525">
              <a:solidFill>
                <a:srgbClr val="6AA84F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cxnSp>
        <p:cxnSp>
          <p:nvCxnSpPr>
            <p:cNvPr id="375" name="Google Shape;375;p32"/>
            <p:cNvCxnSpPr/>
            <p:nvPr/>
          </p:nvCxnSpPr>
          <p:spPr>
            <a:xfrm flipH="1" rot="10800000">
              <a:off x="1553800" y="4294875"/>
              <a:ext cx="890100" cy="17100"/>
            </a:xfrm>
            <a:prstGeom prst="straightConnector1">
              <a:avLst/>
            </a:prstGeom>
            <a:noFill/>
            <a:ln cap="flat" cmpd="sng" w="9525">
              <a:solidFill>
                <a:srgbClr val="6AA84F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cxnSp>
        <p:cxnSp>
          <p:nvCxnSpPr>
            <p:cNvPr id="376" name="Google Shape;376;p32"/>
            <p:cNvCxnSpPr/>
            <p:nvPr/>
          </p:nvCxnSpPr>
          <p:spPr>
            <a:xfrm flipH="1" rot="10800000">
              <a:off x="1579475" y="4378800"/>
              <a:ext cx="890100" cy="17100"/>
            </a:xfrm>
            <a:prstGeom prst="straightConnector1">
              <a:avLst/>
            </a:prstGeom>
            <a:noFill/>
            <a:ln cap="flat" cmpd="sng" w="9525">
              <a:solidFill>
                <a:srgbClr val="6AA84F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cxnSp>
        <p:cxnSp>
          <p:nvCxnSpPr>
            <p:cNvPr id="377" name="Google Shape;377;p32"/>
            <p:cNvCxnSpPr/>
            <p:nvPr/>
          </p:nvCxnSpPr>
          <p:spPr>
            <a:xfrm flipH="1" rot="10800000">
              <a:off x="1553800" y="4462725"/>
              <a:ext cx="890100" cy="17100"/>
            </a:xfrm>
            <a:prstGeom prst="straightConnector1">
              <a:avLst/>
            </a:prstGeom>
            <a:noFill/>
            <a:ln cap="flat" cmpd="sng" w="9525">
              <a:solidFill>
                <a:srgbClr val="6AA84F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cxnSp>
        <p:cxnSp>
          <p:nvCxnSpPr>
            <p:cNvPr id="378" name="Google Shape;378;p32"/>
            <p:cNvCxnSpPr/>
            <p:nvPr/>
          </p:nvCxnSpPr>
          <p:spPr>
            <a:xfrm flipH="1" rot="10800000">
              <a:off x="1553800" y="4546650"/>
              <a:ext cx="890100" cy="17100"/>
            </a:xfrm>
            <a:prstGeom prst="straightConnector1">
              <a:avLst/>
            </a:prstGeom>
            <a:noFill/>
            <a:ln cap="flat" cmpd="sng" w="9525">
              <a:solidFill>
                <a:srgbClr val="6AA84F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cxnSp>
        <p:cxnSp>
          <p:nvCxnSpPr>
            <p:cNvPr id="379" name="Google Shape;379;p32"/>
            <p:cNvCxnSpPr/>
            <p:nvPr/>
          </p:nvCxnSpPr>
          <p:spPr>
            <a:xfrm flipH="1" rot="10800000">
              <a:off x="1553800" y="4630575"/>
              <a:ext cx="890100" cy="17100"/>
            </a:xfrm>
            <a:prstGeom prst="straightConnector1">
              <a:avLst/>
            </a:prstGeom>
            <a:noFill/>
            <a:ln cap="flat" cmpd="sng" w="9525">
              <a:solidFill>
                <a:srgbClr val="6AA84F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cxnSp>
        <p:cxnSp>
          <p:nvCxnSpPr>
            <p:cNvPr id="380" name="Google Shape;380;p32"/>
            <p:cNvCxnSpPr/>
            <p:nvPr/>
          </p:nvCxnSpPr>
          <p:spPr>
            <a:xfrm flipH="1" rot="10800000">
              <a:off x="1553800" y="4741013"/>
              <a:ext cx="890100" cy="17100"/>
            </a:xfrm>
            <a:prstGeom prst="straightConnector1">
              <a:avLst/>
            </a:prstGeom>
            <a:noFill/>
            <a:ln cap="flat" cmpd="sng" w="9525">
              <a:solidFill>
                <a:srgbClr val="6AA84F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cxnSp>
        <p:cxnSp>
          <p:nvCxnSpPr>
            <p:cNvPr id="381" name="Google Shape;381;p32"/>
            <p:cNvCxnSpPr/>
            <p:nvPr/>
          </p:nvCxnSpPr>
          <p:spPr>
            <a:xfrm flipH="1" rot="10800000">
              <a:off x="1553800" y="4851475"/>
              <a:ext cx="890100" cy="17100"/>
            </a:xfrm>
            <a:prstGeom prst="straightConnector1">
              <a:avLst/>
            </a:prstGeom>
            <a:noFill/>
            <a:ln cap="flat" cmpd="sng" w="9525">
              <a:solidFill>
                <a:srgbClr val="6AA84F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cxnSp>
      </p:grpSp>
      <p:grpSp>
        <p:nvGrpSpPr>
          <p:cNvPr id="382" name="Google Shape;382;p32"/>
          <p:cNvGrpSpPr/>
          <p:nvPr/>
        </p:nvGrpSpPr>
        <p:grpSpPr>
          <a:xfrm>
            <a:off x="3672975" y="1502950"/>
            <a:ext cx="1215300" cy="1463400"/>
            <a:chOff x="1416875" y="3568775"/>
            <a:chExt cx="1215300" cy="1463400"/>
          </a:xfrm>
        </p:grpSpPr>
        <p:sp>
          <p:nvSpPr>
            <p:cNvPr id="383" name="Google Shape;383;p32"/>
            <p:cNvSpPr/>
            <p:nvPr/>
          </p:nvSpPr>
          <p:spPr>
            <a:xfrm>
              <a:off x="1416875" y="3568775"/>
              <a:ext cx="1215300" cy="1463400"/>
            </a:xfrm>
            <a:prstGeom prst="snip1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rgbClr val="6AA84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84" name="Google Shape;384;p32"/>
            <p:cNvCxnSpPr/>
            <p:nvPr/>
          </p:nvCxnSpPr>
          <p:spPr>
            <a:xfrm flipH="1" rot="10800000">
              <a:off x="1553800" y="3791325"/>
              <a:ext cx="890100" cy="17100"/>
            </a:xfrm>
            <a:prstGeom prst="straightConnector1">
              <a:avLst/>
            </a:prstGeom>
            <a:noFill/>
            <a:ln cap="flat" cmpd="sng" w="9525">
              <a:solidFill>
                <a:srgbClr val="6AA84F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cxnSp>
        <p:cxnSp>
          <p:nvCxnSpPr>
            <p:cNvPr id="385" name="Google Shape;385;p32"/>
            <p:cNvCxnSpPr/>
            <p:nvPr/>
          </p:nvCxnSpPr>
          <p:spPr>
            <a:xfrm flipH="1" rot="10800000">
              <a:off x="1579475" y="3875250"/>
              <a:ext cx="890100" cy="17100"/>
            </a:xfrm>
            <a:prstGeom prst="straightConnector1">
              <a:avLst/>
            </a:prstGeom>
            <a:noFill/>
            <a:ln cap="flat" cmpd="sng" w="9525">
              <a:solidFill>
                <a:srgbClr val="6AA84F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cxnSp>
        <p:cxnSp>
          <p:nvCxnSpPr>
            <p:cNvPr id="386" name="Google Shape;386;p32"/>
            <p:cNvCxnSpPr/>
            <p:nvPr/>
          </p:nvCxnSpPr>
          <p:spPr>
            <a:xfrm flipH="1" rot="10800000">
              <a:off x="1579475" y="3959175"/>
              <a:ext cx="890100" cy="17100"/>
            </a:xfrm>
            <a:prstGeom prst="straightConnector1">
              <a:avLst/>
            </a:prstGeom>
            <a:noFill/>
            <a:ln cap="flat" cmpd="sng" w="9525">
              <a:solidFill>
                <a:srgbClr val="6AA84F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cxnSp>
        <p:cxnSp>
          <p:nvCxnSpPr>
            <p:cNvPr id="387" name="Google Shape;387;p32"/>
            <p:cNvCxnSpPr/>
            <p:nvPr/>
          </p:nvCxnSpPr>
          <p:spPr>
            <a:xfrm flipH="1" rot="10800000">
              <a:off x="1579475" y="4043100"/>
              <a:ext cx="890100" cy="17100"/>
            </a:xfrm>
            <a:prstGeom prst="straightConnector1">
              <a:avLst/>
            </a:prstGeom>
            <a:noFill/>
            <a:ln cap="flat" cmpd="sng" w="9525">
              <a:solidFill>
                <a:srgbClr val="6AA84F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cxnSp>
        <p:cxnSp>
          <p:nvCxnSpPr>
            <p:cNvPr id="388" name="Google Shape;388;p32"/>
            <p:cNvCxnSpPr/>
            <p:nvPr/>
          </p:nvCxnSpPr>
          <p:spPr>
            <a:xfrm flipH="1" rot="10800000">
              <a:off x="1579475" y="4127025"/>
              <a:ext cx="890100" cy="17100"/>
            </a:xfrm>
            <a:prstGeom prst="straightConnector1">
              <a:avLst/>
            </a:prstGeom>
            <a:noFill/>
            <a:ln cap="flat" cmpd="sng" w="9525">
              <a:solidFill>
                <a:srgbClr val="6AA84F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cxnSp>
        <p:cxnSp>
          <p:nvCxnSpPr>
            <p:cNvPr id="389" name="Google Shape;389;p32"/>
            <p:cNvCxnSpPr/>
            <p:nvPr/>
          </p:nvCxnSpPr>
          <p:spPr>
            <a:xfrm flipH="1" rot="10800000">
              <a:off x="1579475" y="4210950"/>
              <a:ext cx="890100" cy="17100"/>
            </a:xfrm>
            <a:prstGeom prst="straightConnector1">
              <a:avLst/>
            </a:prstGeom>
            <a:noFill/>
            <a:ln cap="flat" cmpd="sng" w="9525">
              <a:solidFill>
                <a:srgbClr val="6AA84F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cxnSp>
        <p:cxnSp>
          <p:nvCxnSpPr>
            <p:cNvPr id="390" name="Google Shape;390;p32"/>
            <p:cNvCxnSpPr/>
            <p:nvPr/>
          </p:nvCxnSpPr>
          <p:spPr>
            <a:xfrm flipH="1" rot="10800000">
              <a:off x="1553800" y="4294875"/>
              <a:ext cx="890100" cy="17100"/>
            </a:xfrm>
            <a:prstGeom prst="straightConnector1">
              <a:avLst/>
            </a:prstGeom>
            <a:noFill/>
            <a:ln cap="flat" cmpd="sng" w="9525">
              <a:solidFill>
                <a:srgbClr val="6AA84F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cxnSp>
        <p:cxnSp>
          <p:nvCxnSpPr>
            <p:cNvPr id="391" name="Google Shape;391;p32"/>
            <p:cNvCxnSpPr/>
            <p:nvPr/>
          </p:nvCxnSpPr>
          <p:spPr>
            <a:xfrm flipH="1" rot="10800000">
              <a:off x="1579475" y="4378800"/>
              <a:ext cx="890100" cy="17100"/>
            </a:xfrm>
            <a:prstGeom prst="straightConnector1">
              <a:avLst/>
            </a:prstGeom>
            <a:noFill/>
            <a:ln cap="flat" cmpd="sng" w="9525">
              <a:solidFill>
                <a:srgbClr val="6AA84F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cxnSp>
        <p:cxnSp>
          <p:nvCxnSpPr>
            <p:cNvPr id="392" name="Google Shape;392;p32"/>
            <p:cNvCxnSpPr/>
            <p:nvPr/>
          </p:nvCxnSpPr>
          <p:spPr>
            <a:xfrm flipH="1" rot="10800000">
              <a:off x="1553800" y="4462725"/>
              <a:ext cx="890100" cy="17100"/>
            </a:xfrm>
            <a:prstGeom prst="straightConnector1">
              <a:avLst/>
            </a:prstGeom>
            <a:noFill/>
            <a:ln cap="flat" cmpd="sng" w="9525">
              <a:solidFill>
                <a:srgbClr val="6AA84F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cxnSp>
        <p:cxnSp>
          <p:nvCxnSpPr>
            <p:cNvPr id="393" name="Google Shape;393;p32"/>
            <p:cNvCxnSpPr/>
            <p:nvPr/>
          </p:nvCxnSpPr>
          <p:spPr>
            <a:xfrm flipH="1" rot="10800000">
              <a:off x="1553800" y="4546650"/>
              <a:ext cx="890100" cy="17100"/>
            </a:xfrm>
            <a:prstGeom prst="straightConnector1">
              <a:avLst/>
            </a:prstGeom>
            <a:noFill/>
            <a:ln cap="flat" cmpd="sng" w="9525">
              <a:solidFill>
                <a:srgbClr val="6AA84F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cxnSp>
        <p:cxnSp>
          <p:nvCxnSpPr>
            <p:cNvPr id="394" name="Google Shape;394;p32"/>
            <p:cNvCxnSpPr/>
            <p:nvPr/>
          </p:nvCxnSpPr>
          <p:spPr>
            <a:xfrm flipH="1" rot="10800000">
              <a:off x="1553800" y="4630575"/>
              <a:ext cx="890100" cy="17100"/>
            </a:xfrm>
            <a:prstGeom prst="straightConnector1">
              <a:avLst/>
            </a:prstGeom>
            <a:noFill/>
            <a:ln cap="flat" cmpd="sng" w="9525">
              <a:solidFill>
                <a:srgbClr val="6AA84F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cxnSp>
        <p:cxnSp>
          <p:nvCxnSpPr>
            <p:cNvPr id="395" name="Google Shape;395;p32"/>
            <p:cNvCxnSpPr/>
            <p:nvPr/>
          </p:nvCxnSpPr>
          <p:spPr>
            <a:xfrm flipH="1" rot="10800000">
              <a:off x="1553800" y="4741013"/>
              <a:ext cx="890100" cy="17100"/>
            </a:xfrm>
            <a:prstGeom prst="straightConnector1">
              <a:avLst/>
            </a:prstGeom>
            <a:noFill/>
            <a:ln cap="flat" cmpd="sng" w="9525">
              <a:solidFill>
                <a:srgbClr val="6AA84F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cxnSp>
        <p:cxnSp>
          <p:nvCxnSpPr>
            <p:cNvPr id="396" name="Google Shape;396;p32"/>
            <p:cNvCxnSpPr/>
            <p:nvPr/>
          </p:nvCxnSpPr>
          <p:spPr>
            <a:xfrm flipH="1" rot="10800000">
              <a:off x="1553800" y="4851475"/>
              <a:ext cx="890100" cy="17100"/>
            </a:xfrm>
            <a:prstGeom prst="straightConnector1">
              <a:avLst/>
            </a:prstGeom>
            <a:noFill/>
            <a:ln cap="flat" cmpd="sng" w="9525">
              <a:solidFill>
                <a:srgbClr val="6AA84F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cxnSp>
      </p:grpSp>
      <p:grpSp>
        <p:nvGrpSpPr>
          <p:cNvPr id="397" name="Google Shape;397;p32"/>
          <p:cNvGrpSpPr/>
          <p:nvPr/>
        </p:nvGrpSpPr>
        <p:grpSpPr>
          <a:xfrm>
            <a:off x="911950" y="1498851"/>
            <a:ext cx="7166875" cy="1554000"/>
            <a:chOff x="920500" y="1544113"/>
            <a:chExt cx="7166875" cy="1554000"/>
          </a:xfrm>
        </p:grpSpPr>
        <p:grpSp>
          <p:nvGrpSpPr>
            <p:cNvPr id="398" name="Google Shape;398;p32"/>
            <p:cNvGrpSpPr/>
            <p:nvPr/>
          </p:nvGrpSpPr>
          <p:grpSpPr>
            <a:xfrm>
              <a:off x="920500" y="1544113"/>
              <a:ext cx="1215300" cy="1554000"/>
              <a:chOff x="1416875" y="3478263"/>
              <a:chExt cx="1215300" cy="1554000"/>
            </a:xfrm>
          </p:grpSpPr>
          <p:sp>
            <p:nvSpPr>
              <p:cNvPr id="399" name="Google Shape;399;p32"/>
              <p:cNvSpPr/>
              <p:nvPr/>
            </p:nvSpPr>
            <p:spPr>
              <a:xfrm>
                <a:off x="1416875" y="3478263"/>
                <a:ext cx="1215300" cy="1554000"/>
              </a:xfrm>
              <a:prstGeom prst="snip1Rect">
                <a:avLst>
                  <a:gd fmla="val 16667" name="adj"/>
                </a:avLst>
              </a:prstGeom>
              <a:solidFill>
                <a:schemeClr val="lt2"/>
              </a:solidFill>
              <a:ln cap="flat" cmpd="sng" w="9525">
                <a:solidFill>
                  <a:srgbClr val="6AA84F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400" name="Google Shape;400;p32"/>
              <p:cNvCxnSpPr/>
              <p:nvPr/>
            </p:nvCxnSpPr>
            <p:spPr>
              <a:xfrm flipH="1" rot="10800000">
                <a:off x="1553800" y="3791325"/>
                <a:ext cx="890100" cy="171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6AA84F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</p:cxnSp>
          <p:cxnSp>
            <p:nvCxnSpPr>
              <p:cNvPr id="401" name="Google Shape;401;p32"/>
              <p:cNvCxnSpPr/>
              <p:nvPr/>
            </p:nvCxnSpPr>
            <p:spPr>
              <a:xfrm flipH="1" rot="10800000">
                <a:off x="1579475" y="3875250"/>
                <a:ext cx="890100" cy="171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6AA84F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</p:cxnSp>
          <p:cxnSp>
            <p:nvCxnSpPr>
              <p:cNvPr id="402" name="Google Shape;402;p32"/>
              <p:cNvCxnSpPr/>
              <p:nvPr/>
            </p:nvCxnSpPr>
            <p:spPr>
              <a:xfrm flipH="1" rot="10800000">
                <a:off x="1579475" y="3959175"/>
                <a:ext cx="890100" cy="171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6AA84F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</p:cxnSp>
          <p:cxnSp>
            <p:nvCxnSpPr>
              <p:cNvPr id="403" name="Google Shape;403;p32"/>
              <p:cNvCxnSpPr/>
              <p:nvPr/>
            </p:nvCxnSpPr>
            <p:spPr>
              <a:xfrm flipH="1" rot="10800000">
                <a:off x="1579475" y="4043100"/>
                <a:ext cx="890100" cy="171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6AA84F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</p:cxnSp>
          <p:cxnSp>
            <p:nvCxnSpPr>
              <p:cNvPr id="404" name="Google Shape;404;p32"/>
              <p:cNvCxnSpPr/>
              <p:nvPr/>
            </p:nvCxnSpPr>
            <p:spPr>
              <a:xfrm flipH="1" rot="10800000">
                <a:off x="1579475" y="4127025"/>
                <a:ext cx="890100" cy="171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6AA84F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</p:cxnSp>
          <p:cxnSp>
            <p:nvCxnSpPr>
              <p:cNvPr id="405" name="Google Shape;405;p32"/>
              <p:cNvCxnSpPr/>
              <p:nvPr/>
            </p:nvCxnSpPr>
            <p:spPr>
              <a:xfrm flipH="1" rot="10800000">
                <a:off x="1579475" y="4210950"/>
                <a:ext cx="890100" cy="171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6AA84F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</p:cxnSp>
          <p:cxnSp>
            <p:nvCxnSpPr>
              <p:cNvPr id="406" name="Google Shape;406;p32"/>
              <p:cNvCxnSpPr/>
              <p:nvPr/>
            </p:nvCxnSpPr>
            <p:spPr>
              <a:xfrm flipH="1" rot="10800000">
                <a:off x="1553800" y="4294875"/>
                <a:ext cx="890100" cy="171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6AA84F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</p:cxnSp>
          <p:cxnSp>
            <p:nvCxnSpPr>
              <p:cNvPr id="407" name="Google Shape;407;p32"/>
              <p:cNvCxnSpPr/>
              <p:nvPr/>
            </p:nvCxnSpPr>
            <p:spPr>
              <a:xfrm flipH="1" rot="10800000">
                <a:off x="1579475" y="4378800"/>
                <a:ext cx="890100" cy="171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6AA84F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</p:cxnSp>
          <p:cxnSp>
            <p:nvCxnSpPr>
              <p:cNvPr id="408" name="Google Shape;408;p32"/>
              <p:cNvCxnSpPr/>
              <p:nvPr/>
            </p:nvCxnSpPr>
            <p:spPr>
              <a:xfrm flipH="1" rot="10800000">
                <a:off x="1553800" y="4462725"/>
                <a:ext cx="890100" cy="171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6AA84F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</p:cxnSp>
          <p:cxnSp>
            <p:nvCxnSpPr>
              <p:cNvPr id="409" name="Google Shape;409;p32"/>
              <p:cNvCxnSpPr/>
              <p:nvPr/>
            </p:nvCxnSpPr>
            <p:spPr>
              <a:xfrm flipH="1" rot="10800000">
                <a:off x="1553800" y="4546650"/>
                <a:ext cx="890100" cy="171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6AA84F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</p:cxnSp>
          <p:cxnSp>
            <p:nvCxnSpPr>
              <p:cNvPr id="410" name="Google Shape;410;p32"/>
              <p:cNvCxnSpPr/>
              <p:nvPr/>
            </p:nvCxnSpPr>
            <p:spPr>
              <a:xfrm flipH="1" rot="10800000">
                <a:off x="1553800" y="4630575"/>
                <a:ext cx="890100" cy="171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6AA84F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</p:cxnSp>
          <p:cxnSp>
            <p:nvCxnSpPr>
              <p:cNvPr id="411" name="Google Shape;411;p32"/>
              <p:cNvCxnSpPr/>
              <p:nvPr/>
            </p:nvCxnSpPr>
            <p:spPr>
              <a:xfrm flipH="1" rot="10800000">
                <a:off x="1553800" y="4741013"/>
                <a:ext cx="890100" cy="171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6AA84F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</p:cxnSp>
          <p:cxnSp>
            <p:nvCxnSpPr>
              <p:cNvPr id="412" name="Google Shape;412;p32"/>
              <p:cNvCxnSpPr/>
              <p:nvPr/>
            </p:nvCxnSpPr>
            <p:spPr>
              <a:xfrm flipH="1" rot="10800000">
                <a:off x="1553800" y="4851475"/>
                <a:ext cx="890100" cy="171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6AA84F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</p:cxnSp>
        </p:grpSp>
        <p:grpSp>
          <p:nvGrpSpPr>
            <p:cNvPr id="413" name="Google Shape;413;p32"/>
            <p:cNvGrpSpPr/>
            <p:nvPr/>
          </p:nvGrpSpPr>
          <p:grpSpPr>
            <a:xfrm>
              <a:off x="6872075" y="1544113"/>
              <a:ext cx="1215300" cy="1554000"/>
              <a:chOff x="1416875" y="3568788"/>
              <a:chExt cx="1215300" cy="1554000"/>
            </a:xfrm>
          </p:grpSpPr>
          <p:sp>
            <p:nvSpPr>
              <p:cNvPr id="414" name="Google Shape;414;p32"/>
              <p:cNvSpPr/>
              <p:nvPr/>
            </p:nvSpPr>
            <p:spPr>
              <a:xfrm>
                <a:off x="1416875" y="3568788"/>
                <a:ext cx="1215300" cy="1554000"/>
              </a:xfrm>
              <a:prstGeom prst="snip1Rect">
                <a:avLst>
                  <a:gd fmla="val 16667" name="adj"/>
                </a:avLst>
              </a:prstGeom>
              <a:solidFill>
                <a:schemeClr val="lt2"/>
              </a:solidFill>
              <a:ln cap="flat" cmpd="sng" w="9525">
                <a:solidFill>
                  <a:srgbClr val="6AA84F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415" name="Google Shape;415;p32"/>
              <p:cNvCxnSpPr/>
              <p:nvPr/>
            </p:nvCxnSpPr>
            <p:spPr>
              <a:xfrm flipH="1" rot="10800000">
                <a:off x="1553800" y="3791325"/>
                <a:ext cx="890100" cy="171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6AA84F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</p:cxnSp>
          <p:cxnSp>
            <p:nvCxnSpPr>
              <p:cNvPr id="416" name="Google Shape;416;p32"/>
              <p:cNvCxnSpPr/>
              <p:nvPr/>
            </p:nvCxnSpPr>
            <p:spPr>
              <a:xfrm flipH="1" rot="10800000">
                <a:off x="1579475" y="3875250"/>
                <a:ext cx="890100" cy="171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6AA84F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</p:cxnSp>
          <p:cxnSp>
            <p:nvCxnSpPr>
              <p:cNvPr id="417" name="Google Shape;417;p32"/>
              <p:cNvCxnSpPr/>
              <p:nvPr/>
            </p:nvCxnSpPr>
            <p:spPr>
              <a:xfrm flipH="1" rot="10800000">
                <a:off x="1579475" y="3959175"/>
                <a:ext cx="890100" cy="171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6AA84F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</p:cxnSp>
          <p:cxnSp>
            <p:nvCxnSpPr>
              <p:cNvPr id="418" name="Google Shape;418;p32"/>
              <p:cNvCxnSpPr/>
              <p:nvPr/>
            </p:nvCxnSpPr>
            <p:spPr>
              <a:xfrm flipH="1" rot="10800000">
                <a:off x="1579475" y="4043100"/>
                <a:ext cx="890100" cy="171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6AA84F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</p:cxnSp>
          <p:cxnSp>
            <p:nvCxnSpPr>
              <p:cNvPr id="419" name="Google Shape;419;p32"/>
              <p:cNvCxnSpPr/>
              <p:nvPr/>
            </p:nvCxnSpPr>
            <p:spPr>
              <a:xfrm flipH="1" rot="10800000">
                <a:off x="1579475" y="4127025"/>
                <a:ext cx="890100" cy="171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6AA84F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</p:cxnSp>
          <p:cxnSp>
            <p:nvCxnSpPr>
              <p:cNvPr id="420" name="Google Shape;420;p32"/>
              <p:cNvCxnSpPr/>
              <p:nvPr/>
            </p:nvCxnSpPr>
            <p:spPr>
              <a:xfrm flipH="1" rot="10800000">
                <a:off x="1579475" y="4210950"/>
                <a:ext cx="890100" cy="171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6AA84F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</p:cxnSp>
          <p:cxnSp>
            <p:nvCxnSpPr>
              <p:cNvPr id="421" name="Google Shape;421;p32"/>
              <p:cNvCxnSpPr/>
              <p:nvPr/>
            </p:nvCxnSpPr>
            <p:spPr>
              <a:xfrm flipH="1" rot="10800000">
                <a:off x="1553800" y="4294875"/>
                <a:ext cx="890100" cy="171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6AA84F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</p:cxnSp>
          <p:cxnSp>
            <p:nvCxnSpPr>
              <p:cNvPr id="422" name="Google Shape;422;p32"/>
              <p:cNvCxnSpPr/>
              <p:nvPr/>
            </p:nvCxnSpPr>
            <p:spPr>
              <a:xfrm flipH="1" rot="10800000">
                <a:off x="1579475" y="4378800"/>
                <a:ext cx="890100" cy="171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6AA84F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</p:cxnSp>
          <p:cxnSp>
            <p:nvCxnSpPr>
              <p:cNvPr id="423" name="Google Shape;423;p32"/>
              <p:cNvCxnSpPr/>
              <p:nvPr/>
            </p:nvCxnSpPr>
            <p:spPr>
              <a:xfrm flipH="1" rot="10800000">
                <a:off x="1553800" y="4462725"/>
                <a:ext cx="890100" cy="171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6AA84F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</p:cxnSp>
          <p:cxnSp>
            <p:nvCxnSpPr>
              <p:cNvPr id="424" name="Google Shape;424;p32"/>
              <p:cNvCxnSpPr/>
              <p:nvPr/>
            </p:nvCxnSpPr>
            <p:spPr>
              <a:xfrm flipH="1" rot="10800000">
                <a:off x="1553800" y="4546650"/>
                <a:ext cx="890100" cy="171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6AA84F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</p:cxnSp>
          <p:cxnSp>
            <p:nvCxnSpPr>
              <p:cNvPr id="425" name="Google Shape;425;p32"/>
              <p:cNvCxnSpPr/>
              <p:nvPr/>
            </p:nvCxnSpPr>
            <p:spPr>
              <a:xfrm flipH="1" rot="10800000">
                <a:off x="1553800" y="4630575"/>
                <a:ext cx="890100" cy="171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6AA84F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</p:cxnSp>
          <p:cxnSp>
            <p:nvCxnSpPr>
              <p:cNvPr id="426" name="Google Shape;426;p32"/>
              <p:cNvCxnSpPr/>
              <p:nvPr/>
            </p:nvCxnSpPr>
            <p:spPr>
              <a:xfrm flipH="1" rot="10800000">
                <a:off x="1553800" y="4741013"/>
                <a:ext cx="890100" cy="171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6AA84F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</p:cxnSp>
          <p:cxnSp>
            <p:nvCxnSpPr>
              <p:cNvPr id="427" name="Google Shape;427;p32"/>
              <p:cNvCxnSpPr/>
              <p:nvPr/>
            </p:nvCxnSpPr>
            <p:spPr>
              <a:xfrm flipH="1" rot="10800000">
                <a:off x="1553800" y="4851475"/>
                <a:ext cx="890100" cy="171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6AA84F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</p:cxnSp>
        </p:grpSp>
      </p:grpSp>
      <p:sp>
        <p:nvSpPr>
          <p:cNvPr id="428" name="Google Shape;428;p32"/>
          <p:cNvSpPr/>
          <p:nvPr/>
        </p:nvSpPr>
        <p:spPr>
          <a:xfrm>
            <a:off x="2426725" y="2102550"/>
            <a:ext cx="743700" cy="346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32"/>
          <p:cNvSpPr/>
          <p:nvPr/>
        </p:nvSpPr>
        <p:spPr>
          <a:xfrm>
            <a:off x="5773000" y="2165225"/>
            <a:ext cx="778800" cy="3465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30" name="Google Shape;430;p32"/>
          <p:cNvGrpSpPr/>
          <p:nvPr/>
        </p:nvGrpSpPr>
        <p:grpSpPr>
          <a:xfrm>
            <a:off x="3611025" y="975650"/>
            <a:ext cx="1400300" cy="2973139"/>
            <a:chOff x="3611025" y="975650"/>
            <a:chExt cx="1400300" cy="2973139"/>
          </a:xfrm>
        </p:grpSpPr>
        <p:sp>
          <p:nvSpPr>
            <p:cNvPr id="431" name="Google Shape;431;p32"/>
            <p:cNvSpPr/>
            <p:nvPr/>
          </p:nvSpPr>
          <p:spPr>
            <a:xfrm flipH="1">
              <a:off x="4357925" y="975650"/>
              <a:ext cx="653400" cy="650400"/>
            </a:xfrm>
            <a:prstGeom prst="uturnArrow">
              <a:avLst>
                <a:gd fmla="val 25000" name="adj1"/>
                <a:gd fmla="val 25000" name="adj2"/>
                <a:gd fmla="val 25000" name="adj3"/>
                <a:gd fmla="val 40410" name="adj4"/>
                <a:gd fmla="val 75000" name="adj5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32"/>
            <p:cNvSpPr/>
            <p:nvPr/>
          </p:nvSpPr>
          <p:spPr>
            <a:xfrm flipH="1" rot="-10652780">
              <a:off x="3623910" y="3315507"/>
              <a:ext cx="686730" cy="618863"/>
            </a:xfrm>
            <a:prstGeom prst="uturnArrow">
              <a:avLst>
                <a:gd fmla="val 25000" name="adj1"/>
                <a:gd fmla="val 23514" name="adj2"/>
                <a:gd fmla="val 25000" name="adj3"/>
                <a:gd fmla="val 40410" name="adj4"/>
                <a:gd fmla="val 75000" name="adj5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33"/>
          <p:cNvSpPr txBox="1"/>
          <p:nvPr/>
        </p:nvSpPr>
        <p:spPr>
          <a:xfrm>
            <a:off x="590100" y="513075"/>
            <a:ext cx="7963800" cy="596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00"/>
              <a:t> </a:t>
            </a:r>
            <a:r>
              <a:rPr b="1" lang="en" sz="3100">
                <a:solidFill>
                  <a:srgbClr val="0B5394"/>
                </a:solidFill>
              </a:rPr>
              <a:t>Navigation</a:t>
            </a:r>
            <a:r>
              <a:rPr b="1" lang="en" sz="3100"/>
              <a:t> in HTML</a:t>
            </a:r>
            <a:endParaRPr b="1" sz="3100"/>
          </a:p>
        </p:txBody>
      </p:sp>
      <p:sp>
        <p:nvSpPr>
          <p:cNvPr id="438" name="Google Shape;438;p33"/>
          <p:cNvSpPr txBox="1"/>
          <p:nvPr/>
        </p:nvSpPr>
        <p:spPr>
          <a:xfrm>
            <a:off x="2426725" y="1412100"/>
            <a:ext cx="3466200" cy="419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B5394"/>
                </a:solidFill>
              </a:rPr>
              <a:t>I</a:t>
            </a:r>
            <a:r>
              <a:rPr b="1" lang="en" sz="1800"/>
              <a:t>nbound</a:t>
            </a:r>
            <a:endParaRPr b="1" sz="1800"/>
          </a:p>
        </p:txBody>
      </p:sp>
      <p:sp>
        <p:nvSpPr>
          <p:cNvPr id="439" name="Google Shape;439;p33"/>
          <p:cNvSpPr txBox="1"/>
          <p:nvPr/>
        </p:nvSpPr>
        <p:spPr>
          <a:xfrm>
            <a:off x="2426725" y="1831500"/>
            <a:ext cx="3466200" cy="419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0B5394"/>
                </a:solidFill>
              </a:rPr>
              <a:t>O</a:t>
            </a:r>
            <a:r>
              <a:rPr b="1" lang="en" sz="1700"/>
              <a:t>utbound</a:t>
            </a:r>
            <a:endParaRPr b="1" sz="1700"/>
          </a:p>
        </p:txBody>
      </p:sp>
      <p:sp>
        <p:nvSpPr>
          <p:cNvPr id="440" name="Google Shape;440;p33"/>
          <p:cNvSpPr txBox="1"/>
          <p:nvPr/>
        </p:nvSpPr>
        <p:spPr>
          <a:xfrm>
            <a:off x="2426725" y="2250900"/>
            <a:ext cx="3466200" cy="419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0B5394"/>
                </a:solidFill>
              </a:rPr>
              <a:t>M</a:t>
            </a:r>
            <a:r>
              <a:rPr b="1" lang="en" sz="1700"/>
              <a:t>ailto</a:t>
            </a:r>
            <a:endParaRPr b="1" sz="1700"/>
          </a:p>
        </p:txBody>
      </p:sp>
      <p:sp>
        <p:nvSpPr>
          <p:cNvPr id="441" name="Google Shape;441;p33"/>
          <p:cNvSpPr txBox="1"/>
          <p:nvPr/>
        </p:nvSpPr>
        <p:spPr>
          <a:xfrm>
            <a:off x="2426725" y="2670300"/>
            <a:ext cx="3466200" cy="419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0B5394"/>
                </a:solidFill>
              </a:rPr>
              <a:t>T</a:t>
            </a:r>
            <a:r>
              <a:rPr b="1" lang="en" sz="1700"/>
              <a:t>el</a:t>
            </a:r>
            <a:endParaRPr b="1" sz="17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34"/>
          <p:cNvSpPr txBox="1"/>
          <p:nvPr/>
        </p:nvSpPr>
        <p:spPr>
          <a:xfrm>
            <a:off x="872125" y="1995850"/>
            <a:ext cx="7403100" cy="804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600">
                <a:solidFill>
                  <a:srgbClr val="674EA7"/>
                </a:solidFill>
              </a:rPr>
              <a:t>Form controls </a:t>
            </a:r>
            <a:r>
              <a:rPr b="1" lang="en" sz="4600"/>
              <a:t>in HTML</a:t>
            </a:r>
            <a:endParaRPr b="1" sz="46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35"/>
          <p:cNvSpPr txBox="1"/>
          <p:nvPr/>
        </p:nvSpPr>
        <p:spPr>
          <a:xfrm>
            <a:off x="231300" y="3839200"/>
            <a:ext cx="8681400" cy="804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/>
              <a:t>Advanced </a:t>
            </a:r>
            <a:r>
              <a:rPr b="1" lang="en" sz="4000">
                <a:solidFill>
                  <a:srgbClr val="674EA7"/>
                </a:solidFill>
              </a:rPr>
              <a:t>Form controls </a:t>
            </a:r>
            <a:r>
              <a:rPr b="1" lang="en" sz="4000"/>
              <a:t>in HTML</a:t>
            </a:r>
            <a:endParaRPr b="1" sz="40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36"/>
          <p:cNvSpPr txBox="1"/>
          <p:nvPr/>
        </p:nvSpPr>
        <p:spPr>
          <a:xfrm>
            <a:off x="590100" y="513075"/>
            <a:ext cx="7963800" cy="596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00"/>
              <a:t> </a:t>
            </a:r>
            <a:r>
              <a:rPr b="1" lang="en" sz="3100">
                <a:solidFill>
                  <a:srgbClr val="0B5394"/>
                </a:solidFill>
              </a:rPr>
              <a:t>Form </a:t>
            </a:r>
            <a:r>
              <a:rPr b="1" lang="en" sz="3100"/>
              <a:t>in HTML</a:t>
            </a:r>
            <a:endParaRPr b="1" sz="3100"/>
          </a:p>
        </p:txBody>
      </p:sp>
      <p:pic>
        <p:nvPicPr>
          <p:cNvPr id="457" name="Google Shape;45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650" y="1451363"/>
            <a:ext cx="1309875" cy="130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8" name="Google Shape;458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62875" y="1429275"/>
            <a:ext cx="1354051" cy="1354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459" name="Google Shape;459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95275" y="1250625"/>
            <a:ext cx="1354051" cy="153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0" name="Google Shape;460;p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113950" y="1339950"/>
            <a:ext cx="1646801" cy="1532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61" name="Google Shape;461;p36"/>
          <p:cNvCxnSpPr>
            <a:stCxn id="457" idx="3"/>
            <a:endCxn id="458" idx="1"/>
          </p:cNvCxnSpPr>
          <p:nvPr/>
        </p:nvCxnSpPr>
        <p:spPr>
          <a:xfrm>
            <a:off x="1631525" y="2106300"/>
            <a:ext cx="931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462" name="Google Shape;462;p36"/>
          <p:cNvCxnSpPr>
            <a:stCxn id="458" idx="3"/>
          </p:cNvCxnSpPr>
          <p:nvPr/>
        </p:nvCxnSpPr>
        <p:spPr>
          <a:xfrm>
            <a:off x="3916926" y="2106300"/>
            <a:ext cx="799200" cy="9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463" name="Google Shape;463;p36"/>
          <p:cNvCxnSpPr/>
          <p:nvPr/>
        </p:nvCxnSpPr>
        <p:spPr>
          <a:xfrm>
            <a:off x="6249326" y="2103900"/>
            <a:ext cx="723600" cy="14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ot"/>
            <a:round/>
            <a:headEnd len="med" w="med" type="none"/>
            <a:tailEnd len="med" w="med" type="stealth"/>
          </a:ln>
        </p:spPr>
      </p:cxnSp>
      <p:sp>
        <p:nvSpPr>
          <p:cNvPr id="464" name="Google Shape;464;p36"/>
          <p:cNvSpPr txBox="1"/>
          <p:nvPr/>
        </p:nvSpPr>
        <p:spPr>
          <a:xfrm>
            <a:off x="390050" y="3181825"/>
            <a:ext cx="1046400" cy="3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action</a:t>
            </a:r>
            <a:endParaRPr sz="1700"/>
          </a:p>
        </p:txBody>
      </p:sp>
      <p:sp>
        <p:nvSpPr>
          <p:cNvPr id="465" name="Google Shape;465;p36"/>
          <p:cNvSpPr txBox="1"/>
          <p:nvPr/>
        </p:nvSpPr>
        <p:spPr>
          <a:xfrm>
            <a:off x="408688" y="3682025"/>
            <a:ext cx="1135800" cy="3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method</a:t>
            </a:r>
            <a:endParaRPr sz="1700"/>
          </a:p>
        </p:txBody>
      </p:sp>
      <p:sp>
        <p:nvSpPr>
          <p:cNvPr id="466" name="Google Shape;466;p36"/>
          <p:cNvSpPr txBox="1"/>
          <p:nvPr/>
        </p:nvSpPr>
        <p:spPr>
          <a:xfrm>
            <a:off x="390050" y="4182238"/>
            <a:ext cx="2093100" cy="3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target</a:t>
            </a:r>
            <a:endParaRPr sz="1700"/>
          </a:p>
        </p:txBody>
      </p:sp>
      <p:sp>
        <p:nvSpPr>
          <p:cNvPr id="467" name="Google Shape;467;p36"/>
          <p:cNvSpPr txBox="1"/>
          <p:nvPr/>
        </p:nvSpPr>
        <p:spPr>
          <a:xfrm>
            <a:off x="390050" y="4651550"/>
            <a:ext cx="1417200" cy="3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enctype</a:t>
            </a:r>
            <a:endParaRPr sz="1700"/>
          </a:p>
        </p:txBody>
      </p:sp>
      <p:sp>
        <p:nvSpPr>
          <p:cNvPr id="468" name="Google Shape;468;p36"/>
          <p:cNvSpPr txBox="1"/>
          <p:nvPr/>
        </p:nvSpPr>
        <p:spPr>
          <a:xfrm>
            <a:off x="2013750" y="3181825"/>
            <a:ext cx="6747000" cy="3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22222"/>
                </a:solidFill>
                <a:highlight>
                  <a:srgbClr val="FFFFFF"/>
                </a:highlight>
              </a:rPr>
              <a:t>Specify where the formdata is to be sent to the server after submission</a:t>
            </a:r>
            <a:endParaRPr sz="1600"/>
          </a:p>
        </p:txBody>
      </p:sp>
      <p:sp>
        <p:nvSpPr>
          <p:cNvPr id="469" name="Google Shape;469;p36"/>
          <p:cNvSpPr txBox="1"/>
          <p:nvPr/>
        </p:nvSpPr>
        <p:spPr>
          <a:xfrm>
            <a:off x="2013750" y="3674913"/>
            <a:ext cx="6823500" cy="3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22222"/>
                </a:solidFill>
                <a:highlight>
                  <a:srgbClr val="FFFFFF"/>
                </a:highlight>
              </a:rPr>
              <a:t>Specifies how to send </a:t>
            </a:r>
            <a:r>
              <a:rPr b="1" lang="en" sz="1600">
                <a:solidFill>
                  <a:srgbClr val="222222"/>
                </a:solidFill>
                <a:highlight>
                  <a:srgbClr val="FFFFFF"/>
                </a:highlight>
              </a:rPr>
              <a:t>form</a:t>
            </a:r>
            <a:r>
              <a:rPr lang="en" sz="1600">
                <a:solidFill>
                  <a:srgbClr val="222222"/>
                </a:solidFill>
                <a:highlight>
                  <a:srgbClr val="FFFFFF"/>
                </a:highlight>
              </a:rPr>
              <a:t>-data</a:t>
            </a:r>
            <a:endParaRPr sz="1600"/>
          </a:p>
        </p:txBody>
      </p:sp>
      <p:sp>
        <p:nvSpPr>
          <p:cNvPr id="470" name="Google Shape;470;p36"/>
          <p:cNvSpPr txBox="1"/>
          <p:nvPr/>
        </p:nvSpPr>
        <p:spPr>
          <a:xfrm>
            <a:off x="2013750" y="4074100"/>
            <a:ext cx="6823500" cy="2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Specifies a name or a keyword that indicates where to display the response</a:t>
            </a:r>
            <a:endParaRPr sz="1600"/>
          </a:p>
        </p:txBody>
      </p:sp>
      <p:sp>
        <p:nvSpPr>
          <p:cNvPr id="471" name="Google Shape;471;p36"/>
          <p:cNvSpPr txBox="1"/>
          <p:nvPr/>
        </p:nvSpPr>
        <p:spPr>
          <a:xfrm>
            <a:off x="2013750" y="4703525"/>
            <a:ext cx="6823500" cy="3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</a:rPr>
              <a:t>Specify how the browser encodes the data before it sends it to the server </a:t>
            </a:r>
            <a:endParaRPr sz="1600"/>
          </a:p>
        </p:txBody>
      </p:sp>
      <p:cxnSp>
        <p:nvCxnSpPr>
          <p:cNvPr id="472" name="Google Shape;472;p36"/>
          <p:cNvCxnSpPr>
            <a:stCxn id="464" idx="2"/>
            <a:endCxn id="464" idx="2"/>
          </p:cNvCxnSpPr>
          <p:nvPr/>
        </p:nvCxnSpPr>
        <p:spPr>
          <a:xfrm>
            <a:off x="913250" y="3576025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37"/>
          <p:cNvSpPr/>
          <p:nvPr/>
        </p:nvSpPr>
        <p:spPr>
          <a:xfrm>
            <a:off x="689400" y="1295525"/>
            <a:ext cx="1587900" cy="325200"/>
          </a:xfrm>
          <a:prstGeom prst="roundRect">
            <a:avLst>
              <a:gd fmla="val 16667" name="adj"/>
            </a:avLst>
          </a:prstGeom>
          <a:solidFill>
            <a:srgbClr val="99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Input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78" name="Google Shape;478;p37"/>
          <p:cNvSpPr/>
          <p:nvPr/>
        </p:nvSpPr>
        <p:spPr>
          <a:xfrm>
            <a:off x="1553775" y="1750250"/>
            <a:ext cx="1641300" cy="325200"/>
          </a:xfrm>
          <a:prstGeom prst="roundRect">
            <a:avLst>
              <a:gd fmla="val 16667" name="adj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Radio button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79" name="Google Shape;479;p37"/>
          <p:cNvSpPr txBox="1"/>
          <p:nvPr/>
        </p:nvSpPr>
        <p:spPr>
          <a:xfrm>
            <a:off x="590100" y="513075"/>
            <a:ext cx="7963800" cy="596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00">
                <a:solidFill>
                  <a:srgbClr val="0B5394"/>
                </a:solidFill>
              </a:rPr>
              <a:t>Form controls</a:t>
            </a:r>
            <a:r>
              <a:rPr b="1" lang="en" sz="3100"/>
              <a:t> in HTML</a:t>
            </a:r>
            <a:endParaRPr b="1" sz="3100"/>
          </a:p>
        </p:txBody>
      </p:sp>
      <p:sp>
        <p:nvSpPr>
          <p:cNvPr id="480" name="Google Shape;480;p37"/>
          <p:cNvSpPr/>
          <p:nvPr/>
        </p:nvSpPr>
        <p:spPr>
          <a:xfrm>
            <a:off x="4414150" y="4261700"/>
            <a:ext cx="1641300" cy="3252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Submit and Reset</a:t>
            </a:r>
            <a:endParaRPr/>
          </a:p>
        </p:txBody>
      </p:sp>
      <p:sp>
        <p:nvSpPr>
          <p:cNvPr id="481" name="Google Shape;481;p37"/>
          <p:cNvSpPr/>
          <p:nvPr/>
        </p:nvSpPr>
        <p:spPr>
          <a:xfrm>
            <a:off x="3898775" y="3750900"/>
            <a:ext cx="1587900" cy="3252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Hidden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82" name="Google Shape;482;p37"/>
          <p:cNvSpPr/>
          <p:nvPr/>
        </p:nvSpPr>
        <p:spPr>
          <a:xfrm>
            <a:off x="2212775" y="2229125"/>
            <a:ext cx="1587900" cy="325200"/>
          </a:xfrm>
          <a:prstGeom prst="roundRect">
            <a:avLst>
              <a:gd fmla="val 16667" name="adj"/>
            </a:avLst>
          </a:prstGeom>
          <a:solidFill>
            <a:srgbClr val="CC412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Checkbox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83" name="Google Shape;483;p37"/>
          <p:cNvSpPr/>
          <p:nvPr/>
        </p:nvSpPr>
        <p:spPr>
          <a:xfrm>
            <a:off x="2803275" y="2729288"/>
            <a:ext cx="1694400" cy="325200"/>
          </a:xfrm>
          <a:prstGeom prst="roundRect">
            <a:avLst>
              <a:gd fmla="val 16667" name="adj"/>
            </a:avLst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File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84" name="Google Shape;484;p37"/>
          <p:cNvSpPr/>
          <p:nvPr/>
        </p:nvSpPr>
        <p:spPr>
          <a:xfrm>
            <a:off x="3400475" y="3240100"/>
            <a:ext cx="1641300" cy="325200"/>
          </a:xfrm>
          <a:prstGeom prst="roundRect">
            <a:avLst>
              <a:gd fmla="val 16667" name="adj"/>
            </a:avLst>
          </a:prstGeom>
          <a:solidFill>
            <a:srgbClr val="783F0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Select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38"/>
          <p:cNvSpPr txBox="1"/>
          <p:nvPr/>
        </p:nvSpPr>
        <p:spPr>
          <a:xfrm>
            <a:off x="590100" y="513075"/>
            <a:ext cx="7963800" cy="596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00">
                <a:solidFill>
                  <a:srgbClr val="0B5394"/>
                </a:solidFill>
              </a:rPr>
              <a:t>Form controls</a:t>
            </a:r>
            <a:r>
              <a:rPr b="1" lang="en" sz="3100"/>
              <a:t> in HTML</a:t>
            </a:r>
            <a:endParaRPr b="1" sz="3100"/>
          </a:p>
        </p:txBody>
      </p:sp>
      <p:sp>
        <p:nvSpPr>
          <p:cNvPr id="490" name="Google Shape;490;p38"/>
          <p:cNvSpPr/>
          <p:nvPr/>
        </p:nvSpPr>
        <p:spPr>
          <a:xfrm>
            <a:off x="744725" y="1469575"/>
            <a:ext cx="2661000" cy="486600"/>
          </a:xfrm>
          <a:prstGeom prst="roundRect">
            <a:avLst>
              <a:gd fmla="val 16667" name="adj"/>
            </a:avLst>
          </a:prstGeom>
          <a:solidFill>
            <a:srgbClr val="99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Textarea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491" name="Google Shape;491;p38"/>
          <p:cNvSpPr/>
          <p:nvPr/>
        </p:nvSpPr>
        <p:spPr>
          <a:xfrm>
            <a:off x="744725" y="2328450"/>
            <a:ext cx="2661000" cy="486600"/>
          </a:xfrm>
          <a:prstGeom prst="roundRect">
            <a:avLst>
              <a:gd fmla="val 16667" name="adj"/>
            </a:avLst>
          </a:prstGeom>
          <a:solidFill>
            <a:srgbClr val="66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Files</a:t>
            </a:r>
            <a:endParaRPr b="1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39"/>
          <p:cNvSpPr txBox="1"/>
          <p:nvPr/>
        </p:nvSpPr>
        <p:spPr>
          <a:xfrm>
            <a:off x="590100" y="513075"/>
            <a:ext cx="7963800" cy="596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00">
                <a:solidFill>
                  <a:srgbClr val="0B5394"/>
                </a:solidFill>
              </a:rPr>
              <a:t>iFrame</a:t>
            </a:r>
            <a:r>
              <a:rPr b="1" lang="en" sz="3100"/>
              <a:t> in HTML</a:t>
            </a:r>
            <a:endParaRPr b="1" sz="3100"/>
          </a:p>
        </p:txBody>
      </p:sp>
      <p:sp>
        <p:nvSpPr>
          <p:cNvPr id="497" name="Google Shape;497;p39"/>
          <p:cNvSpPr txBox="1"/>
          <p:nvPr/>
        </p:nvSpPr>
        <p:spPr>
          <a:xfrm>
            <a:off x="655800" y="1453050"/>
            <a:ext cx="8121900" cy="48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0000"/>
                </a:solidFill>
              </a:rPr>
              <a:t>&lt;iframe&gt; &lt;/iframe&gt;</a:t>
            </a:r>
            <a:r>
              <a:rPr lang="en" sz="1600"/>
              <a:t> allows us to load external web pages in the existing web document.</a:t>
            </a:r>
            <a:endParaRPr sz="1600"/>
          </a:p>
        </p:txBody>
      </p:sp>
      <p:sp>
        <p:nvSpPr>
          <p:cNvPr id="498" name="Google Shape;498;p39"/>
          <p:cNvSpPr txBox="1"/>
          <p:nvPr/>
        </p:nvSpPr>
        <p:spPr>
          <a:xfrm>
            <a:off x="655800" y="1941750"/>
            <a:ext cx="7632900" cy="3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0000"/>
                </a:solidFill>
              </a:rPr>
              <a:t>iframe</a:t>
            </a:r>
            <a:r>
              <a:rPr lang="en" sz="1600"/>
              <a:t> works with the following attributes.</a:t>
            </a:r>
            <a:endParaRPr sz="1600"/>
          </a:p>
        </p:txBody>
      </p:sp>
      <p:sp>
        <p:nvSpPr>
          <p:cNvPr id="499" name="Google Shape;499;p39"/>
          <p:cNvSpPr txBox="1"/>
          <p:nvPr/>
        </p:nvSpPr>
        <p:spPr>
          <a:xfrm>
            <a:off x="1278600" y="2266125"/>
            <a:ext cx="2389200" cy="3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0000"/>
                </a:solidFill>
              </a:rPr>
              <a:t>src</a:t>
            </a:r>
            <a:endParaRPr sz="1600">
              <a:solidFill>
                <a:srgbClr val="FF0000"/>
              </a:solidFill>
            </a:endParaRPr>
          </a:p>
        </p:txBody>
      </p:sp>
      <p:sp>
        <p:nvSpPr>
          <p:cNvPr id="500" name="Google Shape;500;p39"/>
          <p:cNvSpPr txBox="1"/>
          <p:nvPr/>
        </p:nvSpPr>
        <p:spPr>
          <a:xfrm>
            <a:off x="1278600" y="2576313"/>
            <a:ext cx="2389200" cy="3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0000"/>
                </a:solidFill>
              </a:rPr>
              <a:t>name</a:t>
            </a:r>
            <a:endParaRPr sz="1600">
              <a:solidFill>
                <a:srgbClr val="FF0000"/>
              </a:solidFill>
            </a:endParaRPr>
          </a:p>
        </p:txBody>
      </p:sp>
      <p:sp>
        <p:nvSpPr>
          <p:cNvPr id="501" name="Google Shape;501;p39"/>
          <p:cNvSpPr txBox="1"/>
          <p:nvPr/>
        </p:nvSpPr>
        <p:spPr>
          <a:xfrm>
            <a:off x="1278600" y="2884738"/>
            <a:ext cx="2389200" cy="3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0000"/>
                </a:solidFill>
              </a:rPr>
              <a:t>width</a:t>
            </a:r>
            <a:endParaRPr sz="1600">
              <a:solidFill>
                <a:srgbClr val="FF0000"/>
              </a:solidFill>
            </a:endParaRPr>
          </a:p>
        </p:txBody>
      </p:sp>
      <p:sp>
        <p:nvSpPr>
          <p:cNvPr id="502" name="Google Shape;502;p39"/>
          <p:cNvSpPr txBox="1"/>
          <p:nvPr/>
        </p:nvSpPr>
        <p:spPr>
          <a:xfrm>
            <a:off x="1278600" y="3210888"/>
            <a:ext cx="2389200" cy="3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0000"/>
                </a:solidFill>
              </a:rPr>
              <a:t>height</a:t>
            </a:r>
            <a:endParaRPr sz="1600">
              <a:solidFill>
                <a:srgbClr val="FF0000"/>
              </a:solidFill>
            </a:endParaRPr>
          </a:p>
        </p:txBody>
      </p:sp>
      <p:sp>
        <p:nvSpPr>
          <p:cNvPr id="503" name="Google Shape;503;p39"/>
          <p:cNvSpPr txBox="1"/>
          <p:nvPr/>
        </p:nvSpPr>
        <p:spPr>
          <a:xfrm>
            <a:off x="1278600" y="3572400"/>
            <a:ext cx="2389200" cy="3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0000"/>
                </a:solidFill>
              </a:rPr>
              <a:t>frameborder</a:t>
            </a:r>
            <a:endParaRPr sz="1600">
              <a:solidFill>
                <a:srgbClr val="FF0000"/>
              </a:solidFill>
            </a:endParaRPr>
          </a:p>
        </p:txBody>
      </p:sp>
      <p:sp>
        <p:nvSpPr>
          <p:cNvPr id="504" name="Google Shape;504;p39"/>
          <p:cNvSpPr txBox="1"/>
          <p:nvPr/>
        </p:nvSpPr>
        <p:spPr>
          <a:xfrm>
            <a:off x="1278600" y="3882600"/>
            <a:ext cx="2389200" cy="3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0000"/>
                </a:solidFill>
              </a:rPr>
              <a:t>scrolling</a:t>
            </a:r>
            <a:endParaRPr sz="16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B5CB"/>
        </a:solidFill>
      </p:bgPr>
    </p:bg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9" name="Google Shape;50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5772100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510" name="Google Shape;510;p40"/>
          <p:cNvSpPr txBox="1"/>
          <p:nvPr/>
        </p:nvSpPr>
        <p:spPr>
          <a:xfrm>
            <a:off x="6288900" y="2693175"/>
            <a:ext cx="2186700" cy="401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00">
                <a:solidFill>
                  <a:srgbClr val="FFFFFF"/>
                </a:solidFill>
              </a:rPr>
              <a:t>AUDIO</a:t>
            </a:r>
            <a:endParaRPr b="1" sz="3100">
              <a:solidFill>
                <a:srgbClr val="FFFFFF"/>
              </a:solidFill>
            </a:endParaRPr>
          </a:p>
        </p:txBody>
      </p:sp>
      <p:sp>
        <p:nvSpPr>
          <p:cNvPr id="511" name="Google Shape;511;p40"/>
          <p:cNvSpPr txBox="1"/>
          <p:nvPr/>
        </p:nvSpPr>
        <p:spPr>
          <a:xfrm>
            <a:off x="6288900" y="1980700"/>
            <a:ext cx="2186700" cy="401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00">
                <a:solidFill>
                  <a:srgbClr val="FFFFFF"/>
                </a:solidFill>
              </a:rPr>
              <a:t>VIDEO</a:t>
            </a:r>
            <a:endParaRPr b="1" sz="31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B5CB"/>
        </a:solidFill>
      </p:bgPr>
    </p:bg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41"/>
          <p:cNvSpPr txBox="1"/>
          <p:nvPr/>
        </p:nvSpPr>
        <p:spPr>
          <a:xfrm>
            <a:off x="1006075" y="2163775"/>
            <a:ext cx="71052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00"/>
              <a:t>Multimedia elements</a:t>
            </a:r>
            <a:r>
              <a:rPr b="1" lang="en" sz="3100">
                <a:solidFill>
                  <a:srgbClr val="FFFFFF"/>
                </a:solidFill>
              </a:rPr>
              <a:t> in</a:t>
            </a:r>
            <a:r>
              <a:rPr b="1" lang="en" sz="3100">
                <a:solidFill>
                  <a:srgbClr val="9900FF"/>
                </a:solidFill>
              </a:rPr>
              <a:t> </a:t>
            </a:r>
            <a:r>
              <a:rPr b="1" lang="en" sz="3100">
                <a:solidFill>
                  <a:srgbClr val="FFFFFF"/>
                </a:solidFill>
              </a:rPr>
              <a:t>HTML </a:t>
            </a:r>
            <a:endParaRPr b="1" sz="31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400"/>
                                        <p:tgtEl>
                                          <p:spTgt spid="5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4" name="Google Shape;104;p15"/>
          <p:cNvCxnSpPr/>
          <p:nvPr/>
        </p:nvCxnSpPr>
        <p:spPr>
          <a:xfrm>
            <a:off x="4578400" y="824150"/>
            <a:ext cx="42000" cy="381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pic>
        <p:nvPicPr>
          <p:cNvPr id="105" name="Google Shape;10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300" y="1626550"/>
            <a:ext cx="1680925" cy="204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59775" y="1645050"/>
            <a:ext cx="1512225" cy="1965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7" name="Google Shape;107;p15"/>
          <p:cNvCxnSpPr/>
          <p:nvPr/>
        </p:nvCxnSpPr>
        <p:spPr>
          <a:xfrm flipH="1" rot="10800000">
            <a:off x="1995975" y="2270025"/>
            <a:ext cx="987000" cy="11100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dash"/>
            <a:round/>
            <a:headEnd len="med" w="med" type="none"/>
            <a:tailEnd len="med" w="med" type="stealth"/>
          </a:ln>
        </p:spPr>
      </p:cxnSp>
      <p:cxnSp>
        <p:nvCxnSpPr>
          <p:cNvPr id="108" name="Google Shape;108;p15"/>
          <p:cNvCxnSpPr/>
          <p:nvPr/>
        </p:nvCxnSpPr>
        <p:spPr>
          <a:xfrm flipH="1" rot="10800000">
            <a:off x="1996000" y="2918863"/>
            <a:ext cx="987000" cy="11100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dash"/>
            <a:round/>
            <a:headEnd len="med" w="med" type="stealth"/>
            <a:tailEnd len="med" w="med" type="none"/>
          </a:ln>
        </p:spPr>
      </p:cxnSp>
      <p:pic>
        <p:nvPicPr>
          <p:cNvPr id="109" name="Google Shape;109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79375" y="1653238"/>
            <a:ext cx="1512225" cy="183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79200" y="1563375"/>
            <a:ext cx="1680925" cy="20473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1" name="Google Shape;111;p15"/>
          <p:cNvCxnSpPr>
            <a:stCxn id="106" idx="2"/>
            <a:endCxn id="106" idx="2"/>
          </p:cNvCxnSpPr>
          <p:nvPr/>
        </p:nvCxnSpPr>
        <p:spPr>
          <a:xfrm>
            <a:off x="3815888" y="3610750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" name="Google Shape;112;p15"/>
          <p:cNvCxnSpPr>
            <a:stCxn id="109" idx="1"/>
          </p:cNvCxnSpPr>
          <p:nvPr/>
        </p:nvCxnSpPr>
        <p:spPr>
          <a:xfrm rot="10800000">
            <a:off x="6558375" y="2015175"/>
            <a:ext cx="921000" cy="55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13" name="Google Shape;113;p15"/>
          <p:cNvCxnSpPr>
            <a:stCxn id="109" idx="1"/>
          </p:cNvCxnSpPr>
          <p:nvPr/>
        </p:nvCxnSpPr>
        <p:spPr>
          <a:xfrm flipH="1">
            <a:off x="6678975" y="2568975"/>
            <a:ext cx="800400" cy="56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14" name="Google Shape;114;p15"/>
          <p:cNvCxnSpPr>
            <a:endCxn id="109" idx="1"/>
          </p:cNvCxnSpPr>
          <p:nvPr/>
        </p:nvCxnSpPr>
        <p:spPr>
          <a:xfrm flipH="1" rot="10800000">
            <a:off x="6722775" y="2568975"/>
            <a:ext cx="756600" cy="1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15" name="Google Shape;115;p15"/>
          <p:cNvSpPr txBox="1"/>
          <p:nvPr/>
        </p:nvSpPr>
        <p:spPr>
          <a:xfrm>
            <a:off x="811575" y="4200350"/>
            <a:ext cx="33558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9900FF"/>
                </a:solidFill>
              </a:rPr>
              <a:t>Server </a:t>
            </a:r>
            <a:r>
              <a:rPr b="1" lang="en" sz="1700"/>
              <a:t>side scripts</a:t>
            </a:r>
            <a:endParaRPr b="1" sz="1700"/>
          </a:p>
        </p:txBody>
      </p:sp>
      <p:sp>
        <p:nvSpPr>
          <p:cNvPr id="116" name="Google Shape;116;p15"/>
          <p:cNvSpPr txBox="1"/>
          <p:nvPr/>
        </p:nvSpPr>
        <p:spPr>
          <a:xfrm>
            <a:off x="5230125" y="4193625"/>
            <a:ext cx="33558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9900FF"/>
                </a:solidFill>
              </a:rPr>
              <a:t>Client</a:t>
            </a:r>
            <a:r>
              <a:rPr b="1" lang="en" sz="1700">
                <a:solidFill>
                  <a:srgbClr val="9900FF"/>
                </a:solidFill>
              </a:rPr>
              <a:t> </a:t>
            </a:r>
            <a:r>
              <a:rPr b="1" lang="en" sz="1700"/>
              <a:t>side scripts</a:t>
            </a:r>
            <a:endParaRPr b="1" sz="1700"/>
          </a:p>
        </p:txBody>
      </p:sp>
      <p:pic>
        <p:nvPicPr>
          <p:cNvPr id="117" name="Google Shape;117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982975" y="1138388"/>
            <a:ext cx="401825" cy="379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494325" y="1047354"/>
            <a:ext cx="493469" cy="49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074463" y="1047338"/>
            <a:ext cx="493475" cy="493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05950" y="1047350"/>
            <a:ext cx="493450" cy="49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5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868525" y="1002400"/>
            <a:ext cx="564900" cy="56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5"/>
          <p:cNvPicPr preferRelativeResize="0"/>
          <p:nvPr/>
        </p:nvPicPr>
        <p:blipFill rotWithShape="1">
          <a:blip r:embed="rId12">
            <a:alphaModFix/>
          </a:blip>
          <a:srcRect b="-364229" l="418190" r="-418190" t="364229"/>
          <a:stretch/>
        </p:blipFill>
        <p:spPr>
          <a:xfrm>
            <a:off x="9189025" y="3255325"/>
            <a:ext cx="564900" cy="56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5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7055625" y="1015750"/>
            <a:ext cx="493475" cy="493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5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7776875" y="980038"/>
            <a:ext cx="493475" cy="56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5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8432325" y="980038"/>
            <a:ext cx="493475" cy="56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5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2168650" y="1455375"/>
            <a:ext cx="564900" cy="68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42"/>
          <p:cNvSpPr/>
          <p:nvPr/>
        </p:nvSpPr>
        <p:spPr>
          <a:xfrm>
            <a:off x="14900" y="14900"/>
            <a:ext cx="1908300" cy="5143500"/>
          </a:xfrm>
          <a:prstGeom prst="rect">
            <a:avLst/>
          </a:prstGeom>
          <a:solidFill>
            <a:srgbClr val="351C7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" name="Google Shape;522;p42"/>
          <p:cNvSpPr txBox="1"/>
          <p:nvPr/>
        </p:nvSpPr>
        <p:spPr>
          <a:xfrm>
            <a:off x="298175" y="2153475"/>
            <a:ext cx="1297200" cy="9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</a:rPr>
              <a:t>HTML</a:t>
            </a:r>
            <a:endParaRPr b="1" sz="3000">
              <a:solidFill>
                <a:srgbClr val="FFFFFF"/>
              </a:solidFill>
            </a:endParaRPr>
          </a:p>
        </p:txBody>
      </p:sp>
      <p:sp>
        <p:nvSpPr>
          <p:cNvPr id="523" name="Google Shape;523;p42"/>
          <p:cNvSpPr txBox="1"/>
          <p:nvPr/>
        </p:nvSpPr>
        <p:spPr>
          <a:xfrm>
            <a:off x="3921400" y="466050"/>
            <a:ext cx="1106700" cy="4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HTML</a:t>
            </a:r>
            <a:endParaRPr b="1" sz="1500"/>
          </a:p>
        </p:txBody>
      </p:sp>
      <p:cxnSp>
        <p:nvCxnSpPr>
          <p:cNvPr id="524" name="Google Shape;524;p42"/>
          <p:cNvCxnSpPr/>
          <p:nvPr/>
        </p:nvCxnSpPr>
        <p:spPr>
          <a:xfrm>
            <a:off x="2838400" y="1044475"/>
            <a:ext cx="3207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5" name="Google Shape;525;p42"/>
          <p:cNvCxnSpPr/>
          <p:nvPr/>
        </p:nvCxnSpPr>
        <p:spPr>
          <a:xfrm>
            <a:off x="4519175" y="777475"/>
            <a:ext cx="12600" cy="289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526" name="Google Shape;526;p42"/>
          <p:cNvCxnSpPr/>
          <p:nvPr/>
        </p:nvCxnSpPr>
        <p:spPr>
          <a:xfrm>
            <a:off x="2832250" y="1044525"/>
            <a:ext cx="0" cy="364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7" name="Google Shape;527;p42"/>
          <p:cNvCxnSpPr/>
          <p:nvPr/>
        </p:nvCxnSpPr>
        <p:spPr>
          <a:xfrm>
            <a:off x="4432450" y="1044525"/>
            <a:ext cx="0" cy="364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8" name="Google Shape;528;p42"/>
          <p:cNvCxnSpPr/>
          <p:nvPr/>
        </p:nvCxnSpPr>
        <p:spPr>
          <a:xfrm>
            <a:off x="6032650" y="1044525"/>
            <a:ext cx="0" cy="364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29" name="Google Shape;529;p42"/>
          <p:cNvSpPr txBox="1"/>
          <p:nvPr/>
        </p:nvSpPr>
        <p:spPr>
          <a:xfrm>
            <a:off x="2245000" y="1456650"/>
            <a:ext cx="1106700" cy="4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Doctype</a:t>
            </a:r>
            <a:endParaRPr b="1" sz="1500"/>
          </a:p>
        </p:txBody>
      </p:sp>
      <p:sp>
        <p:nvSpPr>
          <p:cNvPr id="530" name="Google Shape;530;p42"/>
          <p:cNvSpPr txBox="1"/>
          <p:nvPr/>
        </p:nvSpPr>
        <p:spPr>
          <a:xfrm>
            <a:off x="3921400" y="1456650"/>
            <a:ext cx="1106700" cy="4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Head</a:t>
            </a:r>
            <a:endParaRPr b="1" sz="1500"/>
          </a:p>
        </p:txBody>
      </p:sp>
      <p:sp>
        <p:nvSpPr>
          <p:cNvPr id="531" name="Google Shape;531;p42"/>
          <p:cNvSpPr txBox="1"/>
          <p:nvPr/>
        </p:nvSpPr>
        <p:spPr>
          <a:xfrm>
            <a:off x="5521600" y="1456650"/>
            <a:ext cx="1106700" cy="4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Body</a:t>
            </a:r>
            <a:endParaRPr b="1" sz="1500"/>
          </a:p>
        </p:txBody>
      </p:sp>
      <p:cxnSp>
        <p:nvCxnSpPr>
          <p:cNvPr id="532" name="Google Shape;532;p42"/>
          <p:cNvCxnSpPr/>
          <p:nvPr/>
        </p:nvCxnSpPr>
        <p:spPr>
          <a:xfrm>
            <a:off x="3551500" y="1911525"/>
            <a:ext cx="12600" cy="2314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33" name="Google Shape;533;p42"/>
          <p:cNvSpPr txBox="1"/>
          <p:nvPr/>
        </p:nvSpPr>
        <p:spPr>
          <a:xfrm>
            <a:off x="3921400" y="2218650"/>
            <a:ext cx="1106700" cy="4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Title</a:t>
            </a:r>
            <a:endParaRPr b="1" sz="1500"/>
          </a:p>
        </p:txBody>
      </p:sp>
      <p:sp>
        <p:nvSpPr>
          <p:cNvPr id="534" name="Google Shape;534;p42"/>
          <p:cNvSpPr txBox="1"/>
          <p:nvPr/>
        </p:nvSpPr>
        <p:spPr>
          <a:xfrm>
            <a:off x="3921400" y="2675850"/>
            <a:ext cx="1106700" cy="4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Style</a:t>
            </a:r>
            <a:endParaRPr b="1" sz="1500"/>
          </a:p>
        </p:txBody>
      </p:sp>
      <p:sp>
        <p:nvSpPr>
          <p:cNvPr id="535" name="Google Shape;535;p42"/>
          <p:cNvSpPr txBox="1"/>
          <p:nvPr/>
        </p:nvSpPr>
        <p:spPr>
          <a:xfrm>
            <a:off x="3921400" y="3133050"/>
            <a:ext cx="1106700" cy="4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Meta</a:t>
            </a:r>
            <a:endParaRPr b="1" sz="1500"/>
          </a:p>
        </p:txBody>
      </p:sp>
      <p:sp>
        <p:nvSpPr>
          <p:cNvPr id="536" name="Google Shape;536;p42"/>
          <p:cNvSpPr txBox="1"/>
          <p:nvPr/>
        </p:nvSpPr>
        <p:spPr>
          <a:xfrm>
            <a:off x="3921400" y="3590250"/>
            <a:ext cx="1106700" cy="4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Link</a:t>
            </a:r>
            <a:endParaRPr b="1" sz="1500"/>
          </a:p>
        </p:txBody>
      </p:sp>
      <p:sp>
        <p:nvSpPr>
          <p:cNvPr id="537" name="Google Shape;537;p42"/>
          <p:cNvSpPr txBox="1"/>
          <p:nvPr/>
        </p:nvSpPr>
        <p:spPr>
          <a:xfrm>
            <a:off x="3921400" y="4047450"/>
            <a:ext cx="1106700" cy="4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Script</a:t>
            </a:r>
            <a:endParaRPr b="1" sz="1500"/>
          </a:p>
        </p:txBody>
      </p:sp>
      <p:cxnSp>
        <p:nvCxnSpPr>
          <p:cNvPr id="538" name="Google Shape;538;p42"/>
          <p:cNvCxnSpPr/>
          <p:nvPr/>
        </p:nvCxnSpPr>
        <p:spPr>
          <a:xfrm>
            <a:off x="3564075" y="1909175"/>
            <a:ext cx="91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9" name="Google Shape;539;p42"/>
          <p:cNvCxnSpPr/>
          <p:nvPr/>
        </p:nvCxnSpPr>
        <p:spPr>
          <a:xfrm>
            <a:off x="3550000" y="2933325"/>
            <a:ext cx="425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540" name="Google Shape;540;p42"/>
          <p:cNvCxnSpPr/>
          <p:nvPr/>
        </p:nvCxnSpPr>
        <p:spPr>
          <a:xfrm>
            <a:off x="3550000" y="3314325"/>
            <a:ext cx="425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541" name="Google Shape;541;p42"/>
          <p:cNvCxnSpPr/>
          <p:nvPr/>
        </p:nvCxnSpPr>
        <p:spPr>
          <a:xfrm>
            <a:off x="3550000" y="3771525"/>
            <a:ext cx="425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542" name="Google Shape;542;p42"/>
          <p:cNvCxnSpPr/>
          <p:nvPr/>
        </p:nvCxnSpPr>
        <p:spPr>
          <a:xfrm>
            <a:off x="3550000" y="4228725"/>
            <a:ext cx="425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543" name="Google Shape;543;p42"/>
          <p:cNvCxnSpPr/>
          <p:nvPr/>
        </p:nvCxnSpPr>
        <p:spPr>
          <a:xfrm>
            <a:off x="3550000" y="2476125"/>
            <a:ext cx="425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544" name="Google Shape;544;p42"/>
          <p:cNvSpPr txBox="1"/>
          <p:nvPr/>
        </p:nvSpPr>
        <p:spPr>
          <a:xfrm>
            <a:off x="5349825" y="2819225"/>
            <a:ext cx="1106700" cy="1043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Http-equip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Charset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itemprop</a:t>
            </a:r>
            <a:endParaRPr/>
          </a:p>
        </p:txBody>
      </p:sp>
      <p:cxnSp>
        <p:nvCxnSpPr>
          <p:cNvPr id="545" name="Google Shape;545;p42"/>
          <p:cNvCxnSpPr/>
          <p:nvPr/>
        </p:nvCxnSpPr>
        <p:spPr>
          <a:xfrm>
            <a:off x="4845400" y="3390525"/>
            <a:ext cx="425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546" name="Google Shape;546;p42"/>
          <p:cNvSpPr txBox="1"/>
          <p:nvPr/>
        </p:nvSpPr>
        <p:spPr>
          <a:xfrm>
            <a:off x="5349825" y="3428825"/>
            <a:ext cx="1106700" cy="662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Favicon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Stylesheet</a:t>
            </a:r>
            <a:endParaRPr/>
          </a:p>
        </p:txBody>
      </p:sp>
      <p:cxnSp>
        <p:nvCxnSpPr>
          <p:cNvPr id="547" name="Google Shape;547;p42"/>
          <p:cNvCxnSpPr/>
          <p:nvPr/>
        </p:nvCxnSpPr>
        <p:spPr>
          <a:xfrm>
            <a:off x="4845400" y="3771525"/>
            <a:ext cx="425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548" name="Google Shape;548;p42"/>
          <p:cNvCxnSpPr/>
          <p:nvPr/>
        </p:nvCxnSpPr>
        <p:spPr>
          <a:xfrm>
            <a:off x="5173775" y="1912275"/>
            <a:ext cx="7500" cy="1068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9" name="Google Shape;549;p42"/>
          <p:cNvCxnSpPr/>
          <p:nvPr/>
        </p:nvCxnSpPr>
        <p:spPr>
          <a:xfrm>
            <a:off x="5164275" y="1909175"/>
            <a:ext cx="91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0" name="Google Shape;550;p42"/>
          <p:cNvCxnSpPr/>
          <p:nvPr/>
        </p:nvCxnSpPr>
        <p:spPr>
          <a:xfrm>
            <a:off x="5192400" y="2965225"/>
            <a:ext cx="425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551" name="Google Shape;551;p42"/>
          <p:cNvCxnSpPr/>
          <p:nvPr/>
        </p:nvCxnSpPr>
        <p:spPr>
          <a:xfrm>
            <a:off x="5150200" y="2476125"/>
            <a:ext cx="425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552" name="Google Shape;552;p42"/>
          <p:cNvSpPr txBox="1"/>
          <p:nvPr/>
        </p:nvSpPr>
        <p:spPr>
          <a:xfrm>
            <a:off x="5597800" y="2294850"/>
            <a:ext cx="1602300" cy="4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Inline elements</a:t>
            </a:r>
            <a:endParaRPr b="1" sz="1500"/>
          </a:p>
        </p:txBody>
      </p:sp>
      <p:sp>
        <p:nvSpPr>
          <p:cNvPr id="553" name="Google Shape;553;p42"/>
          <p:cNvSpPr txBox="1"/>
          <p:nvPr/>
        </p:nvSpPr>
        <p:spPr>
          <a:xfrm>
            <a:off x="5597800" y="2752050"/>
            <a:ext cx="2155500" cy="4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Block-level elements</a:t>
            </a:r>
            <a:endParaRPr b="1" sz="1500"/>
          </a:p>
        </p:txBody>
      </p:sp>
      <p:sp>
        <p:nvSpPr>
          <p:cNvPr id="554" name="Google Shape;554;p42"/>
          <p:cNvSpPr txBox="1"/>
          <p:nvPr/>
        </p:nvSpPr>
        <p:spPr>
          <a:xfrm>
            <a:off x="7655200" y="1676225"/>
            <a:ext cx="1386900" cy="1528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Navigation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Span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Button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Form-controls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Font-styling</a:t>
            </a:r>
            <a:endParaRPr/>
          </a:p>
        </p:txBody>
      </p:sp>
      <p:cxnSp>
        <p:nvCxnSpPr>
          <p:cNvPr id="555" name="Google Shape;555;p42"/>
          <p:cNvCxnSpPr/>
          <p:nvPr/>
        </p:nvCxnSpPr>
        <p:spPr>
          <a:xfrm>
            <a:off x="7207600" y="2476125"/>
            <a:ext cx="425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556" name="Google Shape;556;p42"/>
          <p:cNvSpPr txBox="1"/>
          <p:nvPr/>
        </p:nvSpPr>
        <p:spPr>
          <a:xfrm>
            <a:off x="7655200" y="3276425"/>
            <a:ext cx="1386900" cy="1528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Heading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Div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Paragraph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Semantic</a:t>
            </a:r>
            <a:endParaRPr/>
          </a:p>
        </p:txBody>
      </p:sp>
      <p:cxnSp>
        <p:nvCxnSpPr>
          <p:cNvPr id="557" name="Google Shape;557;p42"/>
          <p:cNvCxnSpPr/>
          <p:nvPr/>
        </p:nvCxnSpPr>
        <p:spPr>
          <a:xfrm>
            <a:off x="7741000" y="3009525"/>
            <a:ext cx="425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8" name="Google Shape;558;p42"/>
          <p:cNvCxnSpPr/>
          <p:nvPr/>
        </p:nvCxnSpPr>
        <p:spPr>
          <a:xfrm>
            <a:off x="8177325" y="3009525"/>
            <a:ext cx="212100" cy="258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559" name="Google Shape;559;p42"/>
          <p:cNvSpPr txBox="1"/>
          <p:nvPr/>
        </p:nvSpPr>
        <p:spPr>
          <a:xfrm>
            <a:off x="5826400" y="3505025"/>
            <a:ext cx="1386900" cy="815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Unordered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Ordered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Description </a:t>
            </a:r>
            <a:endParaRPr/>
          </a:p>
        </p:txBody>
      </p:sp>
      <p:cxnSp>
        <p:nvCxnSpPr>
          <p:cNvPr id="560" name="Google Shape;560;p42"/>
          <p:cNvCxnSpPr/>
          <p:nvPr/>
        </p:nvCxnSpPr>
        <p:spPr>
          <a:xfrm>
            <a:off x="7283800" y="3923925"/>
            <a:ext cx="425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561" name="Google Shape;561;p42"/>
          <p:cNvSpPr txBox="1"/>
          <p:nvPr/>
        </p:nvSpPr>
        <p:spPr>
          <a:xfrm>
            <a:off x="5826400" y="3352625"/>
            <a:ext cx="1386900" cy="1627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Header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Nav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Article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Aside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Footer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62" name="Google Shape;562;p42"/>
          <p:cNvCxnSpPr/>
          <p:nvPr/>
        </p:nvCxnSpPr>
        <p:spPr>
          <a:xfrm>
            <a:off x="7283800" y="4533525"/>
            <a:ext cx="425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5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5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5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5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5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5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5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5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5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5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5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5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6"/>
          <p:cNvSpPr txBox="1"/>
          <p:nvPr/>
        </p:nvSpPr>
        <p:spPr>
          <a:xfrm>
            <a:off x="693750" y="1835850"/>
            <a:ext cx="6530400" cy="6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What is a web application ?</a:t>
            </a:r>
            <a:endParaRPr sz="2900"/>
          </a:p>
        </p:txBody>
      </p:sp>
      <p:cxnSp>
        <p:nvCxnSpPr>
          <p:cNvPr id="132" name="Google Shape;132;p16"/>
          <p:cNvCxnSpPr/>
          <p:nvPr/>
        </p:nvCxnSpPr>
        <p:spPr>
          <a:xfrm flipH="1" rot="10800000">
            <a:off x="823775" y="2514800"/>
            <a:ext cx="7903200" cy="5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7"/>
          <p:cNvSpPr txBox="1"/>
          <p:nvPr/>
        </p:nvSpPr>
        <p:spPr>
          <a:xfrm>
            <a:off x="844475" y="1099000"/>
            <a:ext cx="6530400" cy="6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/>
          </a:p>
        </p:txBody>
      </p:sp>
      <p:sp>
        <p:nvSpPr>
          <p:cNvPr id="138" name="Google Shape;138;p17"/>
          <p:cNvSpPr txBox="1"/>
          <p:nvPr/>
        </p:nvSpPr>
        <p:spPr>
          <a:xfrm>
            <a:off x="1040500" y="1878150"/>
            <a:ext cx="3063000" cy="6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Server-side scripts</a:t>
            </a:r>
            <a:endParaRPr sz="2700"/>
          </a:p>
        </p:txBody>
      </p:sp>
      <p:sp>
        <p:nvSpPr>
          <p:cNvPr id="139" name="Google Shape;139;p17"/>
          <p:cNvSpPr txBox="1"/>
          <p:nvPr/>
        </p:nvSpPr>
        <p:spPr>
          <a:xfrm>
            <a:off x="5317125" y="1878150"/>
            <a:ext cx="3265200" cy="6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Client-side scripts</a:t>
            </a:r>
            <a:endParaRPr sz="2700"/>
          </a:p>
        </p:txBody>
      </p:sp>
      <p:sp>
        <p:nvSpPr>
          <p:cNvPr id="140" name="Google Shape;140;p17"/>
          <p:cNvSpPr txBox="1"/>
          <p:nvPr/>
        </p:nvSpPr>
        <p:spPr>
          <a:xfrm>
            <a:off x="4396063" y="1878150"/>
            <a:ext cx="628500" cy="4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+</a:t>
            </a:r>
            <a:endParaRPr sz="2500"/>
          </a:p>
        </p:txBody>
      </p:sp>
      <p:sp>
        <p:nvSpPr>
          <p:cNvPr id="141" name="Google Shape;141;p17"/>
          <p:cNvSpPr txBox="1"/>
          <p:nvPr/>
        </p:nvSpPr>
        <p:spPr>
          <a:xfrm>
            <a:off x="1040500" y="2571750"/>
            <a:ext cx="3915300" cy="6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/>
              <a:t>Storing and retrieving the data</a:t>
            </a:r>
            <a:endParaRPr i="1" sz="1800"/>
          </a:p>
        </p:txBody>
      </p:sp>
      <p:sp>
        <p:nvSpPr>
          <p:cNvPr id="142" name="Google Shape;142;p17"/>
          <p:cNvSpPr txBox="1"/>
          <p:nvPr/>
        </p:nvSpPr>
        <p:spPr>
          <a:xfrm>
            <a:off x="5295375" y="2571750"/>
            <a:ext cx="3308700" cy="4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700"/>
              <a:t>Presenting the data</a:t>
            </a:r>
            <a:endParaRPr i="1" sz="17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8"/>
          <p:cNvSpPr txBox="1"/>
          <p:nvPr/>
        </p:nvSpPr>
        <p:spPr>
          <a:xfrm>
            <a:off x="590100" y="681025"/>
            <a:ext cx="7963800" cy="5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00"/>
              <a:t>HTML</a:t>
            </a:r>
            <a:endParaRPr b="1" sz="3100"/>
          </a:p>
        </p:txBody>
      </p:sp>
      <p:cxnSp>
        <p:nvCxnSpPr>
          <p:cNvPr id="148" name="Google Shape;148;p18"/>
          <p:cNvCxnSpPr/>
          <p:nvPr/>
        </p:nvCxnSpPr>
        <p:spPr>
          <a:xfrm>
            <a:off x="739200" y="1503225"/>
            <a:ext cx="7578600" cy="12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9" name="Google Shape;149;p18"/>
          <p:cNvSpPr txBox="1"/>
          <p:nvPr/>
        </p:nvSpPr>
        <p:spPr>
          <a:xfrm>
            <a:off x="860200" y="1741325"/>
            <a:ext cx="5383200" cy="4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50" name="Google Shape;150;p18"/>
          <p:cNvSpPr txBox="1"/>
          <p:nvPr/>
        </p:nvSpPr>
        <p:spPr>
          <a:xfrm>
            <a:off x="727475" y="1888800"/>
            <a:ext cx="7578600" cy="7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Verdana"/>
              <a:buChar char="●"/>
            </a:pPr>
            <a:r>
              <a:rPr lang="en" sz="1700">
                <a:solidFill>
                  <a:srgbClr val="0B5394"/>
                </a:solidFill>
                <a:latin typeface="Verdana"/>
                <a:ea typeface="Verdana"/>
                <a:cs typeface="Verdana"/>
                <a:sym typeface="Verdana"/>
              </a:rPr>
              <a:t>Hyper Text Markup Language</a:t>
            </a:r>
            <a:r>
              <a:rPr lang="en" sz="1700">
                <a:latin typeface="Verdana"/>
                <a:ea typeface="Verdana"/>
                <a:cs typeface="Verdana"/>
                <a:sym typeface="Verdana"/>
              </a:rPr>
              <a:t>, we have to use </a:t>
            </a:r>
            <a:r>
              <a:rPr lang="en" sz="1700">
                <a:solidFill>
                  <a:srgbClr val="0B5394"/>
                </a:solidFill>
                <a:latin typeface="Verdana"/>
                <a:ea typeface="Verdana"/>
                <a:cs typeface="Verdana"/>
                <a:sym typeface="Verdana"/>
              </a:rPr>
              <a:t>HTML </a:t>
            </a:r>
            <a:r>
              <a:rPr lang="en" sz="1700">
                <a:latin typeface="Verdana"/>
                <a:ea typeface="Verdana"/>
                <a:cs typeface="Verdana"/>
                <a:sym typeface="Verdana"/>
              </a:rPr>
              <a:t>tags for </a:t>
            </a:r>
            <a:r>
              <a:rPr lang="en" sz="1700">
                <a:latin typeface="Verdana"/>
                <a:ea typeface="Verdana"/>
                <a:cs typeface="Verdana"/>
                <a:sym typeface="Verdana"/>
              </a:rPr>
              <a:t>formatting</a:t>
            </a:r>
            <a:r>
              <a:rPr lang="en" sz="1700">
                <a:latin typeface="Verdana"/>
                <a:ea typeface="Verdana"/>
                <a:cs typeface="Verdana"/>
                <a:sym typeface="Verdana"/>
              </a:rPr>
              <a:t> the data (</a:t>
            </a:r>
            <a:r>
              <a:rPr lang="en" sz="1700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&lt;element&gt; &lt;/element&gt;</a:t>
            </a:r>
            <a:r>
              <a:rPr lang="en" sz="1700">
                <a:latin typeface="Verdana"/>
                <a:ea typeface="Verdana"/>
                <a:cs typeface="Verdana"/>
                <a:sym typeface="Verdana"/>
              </a:rPr>
              <a:t> )</a:t>
            </a:r>
            <a:endParaRPr sz="17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51" name="Google Shape;151;p18"/>
          <p:cNvSpPr txBox="1"/>
          <p:nvPr/>
        </p:nvSpPr>
        <p:spPr>
          <a:xfrm>
            <a:off x="739200" y="2571738"/>
            <a:ext cx="7814700" cy="4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Verdana"/>
              <a:buChar char="●"/>
            </a:pPr>
            <a:r>
              <a:rPr lang="en" sz="1700">
                <a:solidFill>
                  <a:srgbClr val="0B5394"/>
                </a:solidFill>
                <a:latin typeface="Verdana"/>
                <a:ea typeface="Verdana"/>
                <a:cs typeface="Verdana"/>
                <a:sym typeface="Verdana"/>
              </a:rPr>
              <a:t>HTML </a:t>
            </a:r>
            <a:r>
              <a:rPr lang="en" sz="1700">
                <a:latin typeface="Verdana"/>
                <a:ea typeface="Verdana"/>
                <a:cs typeface="Verdana"/>
                <a:sym typeface="Verdana"/>
              </a:rPr>
              <a:t>is used to create web pages (either static or dynamic)</a:t>
            </a:r>
            <a:endParaRPr sz="17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52" name="Google Shape;152;p18"/>
          <p:cNvSpPr txBox="1"/>
          <p:nvPr/>
        </p:nvSpPr>
        <p:spPr>
          <a:xfrm>
            <a:off x="739200" y="3032488"/>
            <a:ext cx="7578600" cy="3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Verdana"/>
              <a:buChar char="●"/>
            </a:pPr>
            <a:r>
              <a:rPr lang="en" sz="1700">
                <a:latin typeface="Verdana"/>
                <a:ea typeface="Verdana"/>
                <a:cs typeface="Verdana"/>
                <a:sym typeface="Verdana"/>
              </a:rPr>
              <a:t>By default, a web browser will display exactly what you type. But we can format text by using </a:t>
            </a:r>
            <a:r>
              <a:rPr lang="en" sz="1700">
                <a:solidFill>
                  <a:srgbClr val="0B5394"/>
                </a:solidFill>
                <a:latin typeface="Verdana"/>
                <a:ea typeface="Verdana"/>
                <a:cs typeface="Verdana"/>
                <a:sym typeface="Verdana"/>
              </a:rPr>
              <a:t>HTML </a:t>
            </a:r>
            <a:r>
              <a:rPr lang="en" sz="1700">
                <a:latin typeface="Verdana"/>
                <a:ea typeface="Verdana"/>
                <a:cs typeface="Verdana"/>
                <a:sym typeface="Verdana"/>
              </a:rPr>
              <a:t>tags</a:t>
            </a:r>
            <a:endParaRPr sz="17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53" name="Google Shape;153;p18"/>
          <p:cNvSpPr txBox="1"/>
          <p:nvPr/>
        </p:nvSpPr>
        <p:spPr>
          <a:xfrm>
            <a:off x="739200" y="3792775"/>
            <a:ext cx="7403700" cy="5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Verdana"/>
              <a:buChar char="●"/>
            </a:pPr>
            <a:r>
              <a:rPr lang="en" sz="1700">
                <a:solidFill>
                  <a:srgbClr val="0B5394"/>
                </a:solidFill>
                <a:latin typeface="Verdana"/>
                <a:ea typeface="Verdana"/>
                <a:cs typeface="Verdana"/>
                <a:sym typeface="Verdana"/>
              </a:rPr>
              <a:t>HTML </a:t>
            </a:r>
            <a:r>
              <a:rPr lang="en" sz="1700">
                <a:latin typeface="Verdana"/>
                <a:ea typeface="Verdana"/>
                <a:cs typeface="Verdana"/>
                <a:sym typeface="Verdana"/>
              </a:rPr>
              <a:t>is the heart of web pages and </a:t>
            </a:r>
            <a:r>
              <a:rPr lang="en" sz="1700">
                <a:solidFill>
                  <a:srgbClr val="0B5394"/>
                </a:solidFill>
                <a:latin typeface="Verdana"/>
                <a:ea typeface="Verdana"/>
                <a:cs typeface="Verdana"/>
                <a:sym typeface="Verdana"/>
              </a:rPr>
              <a:t>HTML5 </a:t>
            </a:r>
            <a:r>
              <a:rPr lang="en" sz="1700">
                <a:latin typeface="Verdana"/>
                <a:ea typeface="Verdana"/>
                <a:cs typeface="Verdana"/>
                <a:sym typeface="Verdana"/>
              </a:rPr>
              <a:t>is the latest version to be approved by the </a:t>
            </a:r>
            <a:r>
              <a:rPr lang="en" sz="1700">
                <a:solidFill>
                  <a:srgbClr val="0B5394"/>
                </a:solidFill>
                <a:latin typeface="Verdana"/>
                <a:ea typeface="Verdana"/>
                <a:cs typeface="Verdana"/>
                <a:sym typeface="Verdana"/>
              </a:rPr>
              <a:t>World Wide Web Consortium</a:t>
            </a:r>
            <a:r>
              <a:rPr lang="en" sz="1700">
                <a:latin typeface="Verdana"/>
                <a:ea typeface="Verdana"/>
                <a:cs typeface="Verdana"/>
                <a:sym typeface="Verdana"/>
              </a:rPr>
              <a:t> (W3C)</a:t>
            </a:r>
            <a:endParaRPr sz="17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9"/>
          <p:cNvSpPr txBox="1"/>
          <p:nvPr/>
        </p:nvSpPr>
        <p:spPr>
          <a:xfrm>
            <a:off x="3297015" y="443450"/>
            <a:ext cx="1871400" cy="6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HTML</a:t>
            </a:r>
            <a:endParaRPr b="1" sz="2000"/>
          </a:p>
        </p:txBody>
      </p:sp>
      <p:cxnSp>
        <p:nvCxnSpPr>
          <p:cNvPr id="159" name="Google Shape;159;p19"/>
          <p:cNvCxnSpPr/>
          <p:nvPr/>
        </p:nvCxnSpPr>
        <p:spPr>
          <a:xfrm flipH="1" rot="10800000">
            <a:off x="649515" y="1077675"/>
            <a:ext cx="7587000" cy="14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0" name="Google Shape;160;p19"/>
          <p:cNvCxnSpPr/>
          <p:nvPr/>
        </p:nvCxnSpPr>
        <p:spPr>
          <a:xfrm>
            <a:off x="649515" y="1092375"/>
            <a:ext cx="14100" cy="604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1" name="Google Shape;161;p19"/>
          <p:cNvCxnSpPr/>
          <p:nvPr/>
        </p:nvCxnSpPr>
        <p:spPr>
          <a:xfrm>
            <a:off x="4294378" y="1070313"/>
            <a:ext cx="7200" cy="648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2" name="Google Shape;162;p19"/>
          <p:cNvCxnSpPr/>
          <p:nvPr/>
        </p:nvCxnSpPr>
        <p:spPr>
          <a:xfrm>
            <a:off x="8239977" y="1070325"/>
            <a:ext cx="7200" cy="648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3" name="Google Shape;163;p19"/>
          <p:cNvSpPr txBox="1"/>
          <p:nvPr/>
        </p:nvSpPr>
        <p:spPr>
          <a:xfrm>
            <a:off x="214325" y="1770825"/>
            <a:ext cx="2582400" cy="4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Verdana"/>
                <a:ea typeface="Verdana"/>
                <a:cs typeface="Verdana"/>
                <a:sym typeface="Verdana"/>
              </a:rPr>
              <a:t>Version Information</a:t>
            </a:r>
            <a:endParaRPr sz="17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64" name="Google Shape;164;p19"/>
          <p:cNvSpPr txBox="1"/>
          <p:nvPr/>
        </p:nvSpPr>
        <p:spPr>
          <a:xfrm>
            <a:off x="3268078" y="1770813"/>
            <a:ext cx="2059800" cy="5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Verdana"/>
                <a:ea typeface="Verdana"/>
                <a:cs typeface="Verdana"/>
                <a:sym typeface="Verdana"/>
              </a:rPr>
              <a:t>Head</a:t>
            </a:r>
            <a:endParaRPr sz="17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65" name="Google Shape;165;p19"/>
          <p:cNvSpPr txBox="1"/>
          <p:nvPr/>
        </p:nvSpPr>
        <p:spPr>
          <a:xfrm>
            <a:off x="7518177" y="1741275"/>
            <a:ext cx="1450800" cy="5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Verdana"/>
                <a:ea typeface="Verdana"/>
                <a:cs typeface="Verdana"/>
                <a:sym typeface="Verdana"/>
              </a:rPr>
              <a:t>Body</a:t>
            </a:r>
            <a:endParaRPr sz="17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66" name="Google Shape;166;p19"/>
          <p:cNvSpPr txBox="1"/>
          <p:nvPr/>
        </p:nvSpPr>
        <p:spPr>
          <a:xfrm>
            <a:off x="282307" y="2425100"/>
            <a:ext cx="1624500" cy="5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Verdana"/>
                <a:ea typeface="Verdana"/>
                <a:cs typeface="Verdana"/>
                <a:sym typeface="Verdana"/>
              </a:rPr>
              <a:t>DOCTYPE</a:t>
            </a:r>
            <a:endParaRPr sz="17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67" name="Google Shape;167;p19"/>
          <p:cNvSpPr txBox="1"/>
          <p:nvPr/>
        </p:nvSpPr>
        <p:spPr>
          <a:xfrm>
            <a:off x="3688656" y="2454638"/>
            <a:ext cx="1813200" cy="4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Verdana"/>
              <a:buChar char="●"/>
            </a:pPr>
            <a:r>
              <a:rPr lang="en" sz="1700">
                <a:latin typeface="Verdana"/>
                <a:ea typeface="Verdana"/>
                <a:cs typeface="Verdana"/>
                <a:sym typeface="Verdana"/>
              </a:rPr>
              <a:t>t</a:t>
            </a:r>
            <a:r>
              <a:rPr lang="en" sz="1700">
                <a:latin typeface="Verdana"/>
                <a:ea typeface="Verdana"/>
                <a:cs typeface="Verdana"/>
                <a:sym typeface="Verdana"/>
              </a:rPr>
              <a:t>itle</a:t>
            </a:r>
            <a:endParaRPr sz="17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68" name="Google Shape;168;p19"/>
          <p:cNvSpPr txBox="1"/>
          <p:nvPr/>
        </p:nvSpPr>
        <p:spPr>
          <a:xfrm>
            <a:off x="3688645" y="2856525"/>
            <a:ext cx="1450800" cy="4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Verdana"/>
              <a:buChar char="●"/>
            </a:pPr>
            <a:r>
              <a:rPr lang="en" sz="1700">
                <a:latin typeface="Verdana"/>
                <a:ea typeface="Verdana"/>
                <a:cs typeface="Verdana"/>
                <a:sym typeface="Verdana"/>
              </a:rPr>
              <a:t>m</a:t>
            </a:r>
            <a:r>
              <a:rPr lang="en" sz="1700">
                <a:latin typeface="Verdana"/>
                <a:ea typeface="Verdana"/>
                <a:cs typeface="Verdana"/>
                <a:sym typeface="Verdana"/>
              </a:rPr>
              <a:t>eta </a:t>
            </a:r>
            <a:endParaRPr sz="17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69" name="Google Shape;169;p19"/>
          <p:cNvSpPr txBox="1"/>
          <p:nvPr/>
        </p:nvSpPr>
        <p:spPr>
          <a:xfrm>
            <a:off x="3692271" y="3282038"/>
            <a:ext cx="1762200" cy="4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Verdana"/>
              <a:buChar char="●"/>
            </a:pPr>
            <a:r>
              <a:rPr lang="en" sz="1700">
                <a:latin typeface="Verdana"/>
                <a:ea typeface="Verdana"/>
                <a:cs typeface="Verdana"/>
                <a:sym typeface="Verdana"/>
              </a:rPr>
              <a:t>f</a:t>
            </a:r>
            <a:r>
              <a:rPr lang="en" sz="1700">
                <a:latin typeface="Verdana"/>
                <a:ea typeface="Verdana"/>
                <a:cs typeface="Verdana"/>
                <a:sym typeface="Verdana"/>
              </a:rPr>
              <a:t>avicon</a:t>
            </a:r>
            <a:endParaRPr sz="17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70" name="Google Shape;170;p19"/>
          <p:cNvSpPr txBox="1"/>
          <p:nvPr/>
        </p:nvSpPr>
        <p:spPr>
          <a:xfrm>
            <a:off x="3692271" y="3721113"/>
            <a:ext cx="2205300" cy="2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Verdana"/>
              <a:buChar char="●"/>
            </a:pPr>
            <a:r>
              <a:rPr lang="en" sz="1700">
                <a:latin typeface="Verdana"/>
                <a:ea typeface="Verdana"/>
                <a:cs typeface="Verdana"/>
                <a:sym typeface="Verdana"/>
              </a:rPr>
              <a:t>s</a:t>
            </a:r>
            <a:r>
              <a:rPr lang="en" sz="1700">
                <a:latin typeface="Verdana"/>
                <a:ea typeface="Verdana"/>
                <a:cs typeface="Verdana"/>
                <a:sym typeface="Verdana"/>
              </a:rPr>
              <a:t>tyle</a:t>
            </a:r>
            <a:endParaRPr sz="17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71" name="Google Shape;171;p19"/>
          <p:cNvSpPr txBox="1"/>
          <p:nvPr/>
        </p:nvSpPr>
        <p:spPr>
          <a:xfrm>
            <a:off x="3692271" y="4170800"/>
            <a:ext cx="2205300" cy="2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Verdana"/>
              <a:buChar char="●"/>
            </a:pPr>
            <a:r>
              <a:rPr lang="en" sz="1700">
                <a:latin typeface="Verdana"/>
                <a:ea typeface="Verdana"/>
                <a:cs typeface="Verdana"/>
                <a:sym typeface="Verdana"/>
              </a:rPr>
              <a:t>s</a:t>
            </a:r>
            <a:r>
              <a:rPr lang="en" sz="1700">
                <a:latin typeface="Verdana"/>
                <a:ea typeface="Verdana"/>
                <a:cs typeface="Verdana"/>
                <a:sym typeface="Verdana"/>
              </a:rPr>
              <a:t>cript</a:t>
            </a:r>
            <a:endParaRPr sz="17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72" name="Google Shape;172;p19"/>
          <p:cNvSpPr txBox="1"/>
          <p:nvPr/>
        </p:nvSpPr>
        <p:spPr>
          <a:xfrm>
            <a:off x="6669461" y="2402100"/>
            <a:ext cx="2059800" cy="3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Verdana"/>
              <a:buChar char="●"/>
            </a:pPr>
            <a:r>
              <a:rPr lang="en" sz="1700">
                <a:latin typeface="Verdana"/>
                <a:ea typeface="Verdana"/>
                <a:cs typeface="Verdana"/>
                <a:sym typeface="Verdana"/>
              </a:rPr>
              <a:t>Block level</a:t>
            </a:r>
            <a:endParaRPr sz="17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73" name="Google Shape;173;p19"/>
          <p:cNvSpPr txBox="1"/>
          <p:nvPr/>
        </p:nvSpPr>
        <p:spPr>
          <a:xfrm>
            <a:off x="6669461" y="2856525"/>
            <a:ext cx="1762200" cy="3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Verdana"/>
              <a:buChar char="●"/>
            </a:pPr>
            <a:r>
              <a:rPr lang="en" sz="1700">
                <a:latin typeface="Verdana"/>
                <a:ea typeface="Verdana"/>
                <a:cs typeface="Verdana"/>
                <a:sym typeface="Verdana"/>
              </a:rPr>
              <a:t>Inline</a:t>
            </a:r>
            <a:endParaRPr sz="17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74" name="Google Shape;174;p19"/>
          <p:cNvSpPr txBox="1"/>
          <p:nvPr/>
        </p:nvSpPr>
        <p:spPr>
          <a:xfrm>
            <a:off x="6669461" y="3310950"/>
            <a:ext cx="2059800" cy="3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Verdana"/>
              <a:buChar char="●"/>
            </a:pPr>
            <a:r>
              <a:rPr lang="en" sz="1700">
                <a:latin typeface="Verdana"/>
                <a:ea typeface="Verdana"/>
                <a:cs typeface="Verdana"/>
                <a:sym typeface="Verdana"/>
              </a:rPr>
              <a:t>Semantic</a:t>
            </a:r>
            <a:endParaRPr sz="17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0"/>
          <p:cNvSpPr txBox="1"/>
          <p:nvPr/>
        </p:nvSpPr>
        <p:spPr>
          <a:xfrm>
            <a:off x="58050" y="622200"/>
            <a:ext cx="476700" cy="4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0" name="Google Shape;180;p20"/>
          <p:cNvGrpSpPr/>
          <p:nvPr/>
        </p:nvGrpSpPr>
        <p:grpSpPr>
          <a:xfrm>
            <a:off x="590100" y="819900"/>
            <a:ext cx="7963800" cy="695625"/>
            <a:chOff x="590100" y="819900"/>
            <a:chExt cx="7963800" cy="695625"/>
          </a:xfrm>
        </p:grpSpPr>
        <p:sp>
          <p:nvSpPr>
            <p:cNvPr id="181" name="Google Shape;181;p20"/>
            <p:cNvSpPr txBox="1"/>
            <p:nvPr/>
          </p:nvSpPr>
          <p:spPr>
            <a:xfrm>
              <a:off x="590100" y="819900"/>
              <a:ext cx="7963800" cy="59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3100"/>
                <a:t>Head</a:t>
              </a:r>
              <a:endParaRPr b="1" sz="3100"/>
            </a:p>
          </p:txBody>
        </p:sp>
        <p:cxnSp>
          <p:nvCxnSpPr>
            <p:cNvPr id="182" name="Google Shape;182;p20"/>
            <p:cNvCxnSpPr/>
            <p:nvPr/>
          </p:nvCxnSpPr>
          <p:spPr>
            <a:xfrm>
              <a:off x="739200" y="1503225"/>
              <a:ext cx="7578600" cy="123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83" name="Google Shape;183;p20"/>
          <p:cNvSpPr txBox="1"/>
          <p:nvPr/>
        </p:nvSpPr>
        <p:spPr>
          <a:xfrm>
            <a:off x="664650" y="1713325"/>
            <a:ext cx="7727700" cy="4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Able to give a </a:t>
            </a:r>
            <a:r>
              <a:rPr lang="en" sz="1800">
                <a:solidFill>
                  <a:srgbClr val="0B5394"/>
                </a:solidFill>
              </a:rPr>
              <a:t>title</a:t>
            </a:r>
            <a:r>
              <a:rPr lang="en" sz="1800"/>
              <a:t> to our webpage</a:t>
            </a:r>
            <a:endParaRPr sz="1800"/>
          </a:p>
        </p:txBody>
      </p:sp>
      <p:sp>
        <p:nvSpPr>
          <p:cNvPr id="184" name="Google Shape;184;p20"/>
          <p:cNvSpPr txBox="1"/>
          <p:nvPr/>
        </p:nvSpPr>
        <p:spPr>
          <a:xfrm>
            <a:off x="664350" y="2267100"/>
            <a:ext cx="7727700" cy="4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We can keep an icon as </a:t>
            </a:r>
            <a:r>
              <a:rPr lang="en" sz="1800">
                <a:solidFill>
                  <a:srgbClr val="0B5394"/>
                </a:solidFill>
              </a:rPr>
              <a:t>favicon</a:t>
            </a:r>
            <a:endParaRPr sz="1800">
              <a:solidFill>
                <a:srgbClr val="0B5394"/>
              </a:solidFill>
            </a:endParaRPr>
          </a:p>
        </p:txBody>
      </p:sp>
      <p:sp>
        <p:nvSpPr>
          <p:cNvPr id="185" name="Google Shape;185;p20"/>
          <p:cNvSpPr txBox="1"/>
          <p:nvPr/>
        </p:nvSpPr>
        <p:spPr>
          <a:xfrm>
            <a:off x="664350" y="2820875"/>
            <a:ext cx="7578600" cy="4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Allows us to use </a:t>
            </a:r>
            <a:r>
              <a:rPr lang="en" sz="1800">
                <a:solidFill>
                  <a:srgbClr val="0B5394"/>
                </a:solidFill>
              </a:rPr>
              <a:t>external css</a:t>
            </a:r>
            <a:r>
              <a:rPr lang="en" sz="1800"/>
              <a:t>, </a:t>
            </a:r>
            <a:r>
              <a:rPr lang="en" sz="1800">
                <a:solidFill>
                  <a:srgbClr val="0B5394"/>
                </a:solidFill>
              </a:rPr>
              <a:t>internal css</a:t>
            </a:r>
            <a:r>
              <a:rPr lang="en" sz="1800"/>
              <a:t> and </a:t>
            </a:r>
            <a:r>
              <a:rPr lang="en" sz="1800">
                <a:solidFill>
                  <a:srgbClr val="0B5394"/>
                </a:solidFill>
              </a:rPr>
              <a:t>manifest files</a:t>
            </a:r>
            <a:endParaRPr sz="1800">
              <a:solidFill>
                <a:srgbClr val="0B5394"/>
              </a:solidFill>
            </a:endParaRPr>
          </a:p>
        </p:txBody>
      </p:sp>
      <p:sp>
        <p:nvSpPr>
          <p:cNvPr id="186" name="Google Shape;186;p20"/>
          <p:cNvSpPr txBox="1"/>
          <p:nvPr/>
        </p:nvSpPr>
        <p:spPr>
          <a:xfrm>
            <a:off x="674100" y="3374650"/>
            <a:ext cx="7795800" cy="4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</a:rPr>
              <a:t>The </a:t>
            </a:r>
            <a:r>
              <a:rPr b="1" lang="en" sz="1800">
                <a:solidFill>
                  <a:srgbClr val="333333"/>
                </a:solidFill>
                <a:highlight>
                  <a:srgbClr val="FFFFFF"/>
                </a:highlight>
              </a:rPr>
              <a:t>HTML</a:t>
            </a: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r>
              <a:rPr lang="en" sz="1800">
                <a:solidFill>
                  <a:srgbClr val="66666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&lt;script&gt;</a:t>
            </a:r>
            <a:r>
              <a:rPr b="1" lang="en" sz="1800">
                <a:solidFill>
                  <a:srgbClr val="333333"/>
                </a:solidFill>
                <a:highlight>
                  <a:srgbClr val="FFFFFF"/>
                </a:highlight>
              </a:rPr>
              <a:t> element</a:t>
            </a: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</a:rPr>
              <a:t> is used to embed executable code or data, this is typically used to embed or refer to JavaScript code.</a:t>
            </a:r>
            <a:endParaRPr sz="1800"/>
          </a:p>
        </p:txBody>
      </p:sp>
      <p:sp>
        <p:nvSpPr>
          <p:cNvPr id="187" name="Google Shape;187;p20"/>
          <p:cNvSpPr txBox="1"/>
          <p:nvPr/>
        </p:nvSpPr>
        <p:spPr>
          <a:xfrm>
            <a:off x="611475" y="4279775"/>
            <a:ext cx="7795800" cy="4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Provides a way to use </a:t>
            </a:r>
            <a:r>
              <a:rPr lang="en" sz="1800">
                <a:solidFill>
                  <a:srgbClr val="0B5394"/>
                </a:solidFill>
              </a:rPr>
              <a:t>meta </a:t>
            </a:r>
            <a:r>
              <a:rPr lang="en" sz="1800"/>
              <a:t>elements</a:t>
            </a:r>
            <a:endParaRPr sz="1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1"/>
          <p:cNvSpPr txBox="1"/>
          <p:nvPr/>
        </p:nvSpPr>
        <p:spPr>
          <a:xfrm>
            <a:off x="58050" y="622200"/>
            <a:ext cx="476700" cy="4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1"/>
          <p:cNvSpPr txBox="1"/>
          <p:nvPr/>
        </p:nvSpPr>
        <p:spPr>
          <a:xfrm>
            <a:off x="590100" y="819900"/>
            <a:ext cx="1273800" cy="684300"/>
          </a:xfrm>
          <a:prstGeom prst="rect">
            <a:avLst/>
          </a:prstGeom>
          <a:solidFill>
            <a:srgbClr val="38761D"/>
          </a:solidFill>
          <a:ln cap="rnd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171450" rotWithShape="0" algn="bl" dir="18960000" dist="47625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00">
                <a:solidFill>
                  <a:srgbClr val="FFFFFF"/>
                </a:solidFill>
              </a:rPr>
              <a:t>Head</a:t>
            </a:r>
            <a:endParaRPr b="1" sz="3100">
              <a:solidFill>
                <a:srgbClr val="FFFFFF"/>
              </a:solidFill>
            </a:endParaRPr>
          </a:p>
        </p:txBody>
      </p:sp>
      <p:sp>
        <p:nvSpPr>
          <p:cNvPr id="194" name="Google Shape;194;p21"/>
          <p:cNvSpPr txBox="1"/>
          <p:nvPr/>
        </p:nvSpPr>
        <p:spPr>
          <a:xfrm>
            <a:off x="1633725" y="1713325"/>
            <a:ext cx="1482300" cy="476700"/>
          </a:xfrm>
          <a:prstGeom prst="rect">
            <a:avLst/>
          </a:prstGeom>
          <a:solidFill>
            <a:srgbClr val="9900FF"/>
          </a:solidFill>
          <a:ln>
            <a:noFill/>
          </a:ln>
          <a:effectLst>
            <a:outerShdw blurRad="171450" rotWithShape="0" algn="bl" dir="18960000" dist="47625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FFFF"/>
                </a:solidFill>
              </a:rPr>
              <a:t>title </a:t>
            </a:r>
            <a:endParaRPr b="1" sz="2000">
              <a:solidFill>
                <a:srgbClr val="FFFFFF"/>
              </a:solidFill>
            </a:endParaRPr>
          </a:p>
        </p:txBody>
      </p:sp>
      <p:sp>
        <p:nvSpPr>
          <p:cNvPr id="195" name="Google Shape;195;p21"/>
          <p:cNvSpPr txBox="1"/>
          <p:nvPr/>
        </p:nvSpPr>
        <p:spPr>
          <a:xfrm>
            <a:off x="1633725" y="2267100"/>
            <a:ext cx="1482300" cy="476700"/>
          </a:xfrm>
          <a:prstGeom prst="rect">
            <a:avLst/>
          </a:prstGeom>
          <a:solidFill>
            <a:srgbClr val="0000FF"/>
          </a:solidFill>
          <a:ln>
            <a:noFill/>
          </a:ln>
          <a:effectLst>
            <a:outerShdw blurRad="171450" rotWithShape="0" algn="bl" dir="18960000" dist="47625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FFFF"/>
                </a:solidFill>
              </a:rPr>
              <a:t>style</a:t>
            </a:r>
            <a:endParaRPr b="1" sz="2000">
              <a:solidFill>
                <a:srgbClr val="FFFFFF"/>
              </a:solidFill>
            </a:endParaRPr>
          </a:p>
        </p:txBody>
      </p:sp>
      <p:sp>
        <p:nvSpPr>
          <p:cNvPr id="196" name="Google Shape;196;p21"/>
          <p:cNvSpPr txBox="1"/>
          <p:nvPr/>
        </p:nvSpPr>
        <p:spPr>
          <a:xfrm>
            <a:off x="1633725" y="2820875"/>
            <a:ext cx="1482300" cy="476700"/>
          </a:xfrm>
          <a:prstGeom prst="rect">
            <a:avLst/>
          </a:prstGeom>
          <a:solidFill>
            <a:srgbClr val="A64D79"/>
          </a:solidFill>
          <a:ln>
            <a:noFill/>
          </a:ln>
          <a:effectLst>
            <a:outerShdw blurRad="171450" rotWithShape="0" algn="bl" dir="18960000" dist="47625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FFFF"/>
                </a:solidFill>
              </a:rPr>
              <a:t>l</a:t>
            </a:r>
            <a:r>
              <a:rPr b="1" lang="en" sz="2000">
                <a:solidFill>
                  <a:srgbClr val="FFFFFF"/>
                </a:solidFill>
              </a:rPr>
              <a:t>ink</a:t>
            </a:r>
            <a:endParaRPr b="1" sz="2000">
              <a:solidFill>
                <a:srgbClr val="FFFFFF"/>
              </a:solidFill>
            </a:endParaRPr>
          </a:p>
        </p:txBody>
      </p:sp>
      <p:sp>
        <p:nvSpPr>
          <p:cNvPr id="197" name="Google Shape;197;p21"/>
          <p:cNvSpPr txBox="1"/>
          <p:nvPr/>
        </p:nvSpPr>
        <p:spPr>
          <a:xfrm>
            <a:off x="1633725" y="3374650"/>
            <a:ext cx="1482300" cy="476700"/>
          </a:xfrm>
          <a:prstGeom prst="rect">
            <a:avLst/>
          </a:prstGeom>
          <a:solidFill>
            <a:srgbClr val="7F6000"/>
          </a:solidFill>
          <a:ln>
            <a:noFill/>
          </a:ln>
          <a:effectLst>
            <a:outerShdw blurRad="171450" rotWithShape="0" algn="bl" dir="18960000" dist="47625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FFFF"/>
                </a:solidFill>
              </a:rPr>
              <a:t>m</a:t>
            </a:r>
            <a:r>
              <a:rPr b="1" lang="en" sz="2000">
                <a:solidFill>
                  <a:srgbClr val="FFFFFF"/>
                </a:solidFill>
              </a:rPr>
              <a:t>eta</a:t>
            </a:r>
            <a:endParaRPr b="1" sz="2000">
              <a:solidFill>
                <a:srgbClr val="FFFFFF"/>
              </a:solidFill>
            </a:endParaRPr>
          </a:p>
        </p:txBody>
      </p:sp>
      <p:sp>
        <p:nvSpPr>
          <p:cNvPr id="198" name="Google Shape;198;p21"/>
          <p:cNvSpPr txBox="1"/>
          <p:nvPr/>
        </p:nvSpPr>
        <p:spPr>
          <a:xfrm>
            <a:off x="1633725" y="3928425"/>
            <a:ext cx="1482300" cy="476700"/>
          </a:xfrm>
          <a:prstGeom prst="rect">
            <a:avLst/>
          </a:prstGeom>
          <a:solidFill>
            <a:srgbClr val="783F04"/>
          </a:solidFill>
          <a:ln>
            <a:noFill/>
          </a:ln>
          <a:effectLst>
            <a:outerShdw blurRad="171450" rotWithShape="0" algn="bl" dir="18960000" dist="47625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FFFF"/>
                </a:solidFill>
              </a:rPr>
              <a:t>script</a:t>
            </a:r>
            <a:endParaRPr b="1" sz="2000">
              <a:solidFill>
                <a:srgbClr val="FFFFFF"/>
              </a:solidFill>
            </a:endParaRPr>
          </a:p>
        </p:txBody>
      </p:sp>
      <p:sp>
        <p:nvSpPr>
          <p:cNvPr id="199" name="Google Shape;199;p21"/>
          <p:cNvSpPr/>
          <p:nvPr/>
        </p:nvSpPr>
        <p:spPr>
          <a:xfrm rot="5400000">
            <a:off x="2014625" y="1061000"/>
            <a:ext cx="550500" cy="577200"/>
          </a:xfrm>
          <a:prstGeom prst="bentArrow">
            <a:avLst>
              <a:gd fmla="val 25000" name="adj1"/>
              <a:gd fmla="val 25000" name="adj2"/>
              <a:gd fmla="val 25000" name="adj3"/>
              <a:gd fmla="val 50191" name="adj4"/>
            </a:avLst>
          </a:prstGeom>
          <a:solidFill>
            <a:schemeClr val="lt2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0" name="Google Shape;200;p21"/>
          <p:cNvGrpSpPr/>
          <p:nvPr/>
        </p:nvGrpSpPr>
        <p:grpSpPr>
          <a:xfrm>
            <a:off x="3252075" y="1731325"/>
            <a:ext cx="5593800" cy="476700"/>
            <a:chOff x="3252075" y="1731325"/>
            <a:chExt cx="5593800" cy="476700"/>
          </a:xfrm>
        </p:grpSpPr>
        <p:sp>
          <p:nvSpPr>
            <p:cNvPr id="201" name="Google Shape;201;p21"/>
            <p:cNvSpPr/>
            <p:nvPr/>
          </p:nvSpPr>
          <p:spPr>
            <a:xfrm>
              <a:off x="3252075" y="1811875"/>
              <a:ext cx="340800" cy="2796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21"/>
            <p:cNvSpPr txBox="1"/>
            <p:nvPr/>
          </p:nvSpPr>
          <p:spPr>
            <a:xfrm>
              <a:off x="3789075" y="1731325"/>
              <a:ext cx="5056800" cy="47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700">
                  <a:solidFill>
                    <a:srgbClr val="666666"/>
                  </a:solidFill>
                </a:rPr>
                <a:t>Representing the title for a web site</a:t>
              </a:r>
              <a:endParaRPr i="1" sz="1700">
                <a:solidFill>
                  <a:srgbClr val="666666"/>
                </a:solidFill>
              </a:endParaRPr>
            </a:p>
          </p:txBody>
        </p:sp>
      </p:grpSp>
      <p:grpSp>
        <p:nvGrpSpPr>
          <p:cNvPr id="203" name="Google Shape;203;p21"/>
          <p:cNvGrpSpPr/>
          <p:nvPr/>
        </p:nvGrpSpPr>
        <p:grpSpPr>
          <a:xfrm>
            <a:off x="3252075" y="2328000"/>
            <a:ext cx="4803300" cy="476700"/>
            <a:chOff x="3252075" y="2328000"/>
            <a:chExt cx="4803300" cy="476700"/>
          </a:xfrm>
        </p:grpSpPr>
        <p:sp>
          <p:nvSpPr>
            <p:cNvPr id="204" name="Google Shape;204;p21"/>
            <p:cNvSpPr/>
            <p:nvPr/>
          </p:nvSpPr>
          <p:spPr>
            <a:xfrm>
              <a:off x="3252075" y="2365650"/>
              <a:ext cx="340800" cy="2796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21"/>
            <p:cNvSpPr txBox="1"/>
            <p:nvPr/>
          </p:nvSpPr>
          <p:spPr>
            <a:xfrm>
              <a:off x="3789075" y="2328000"/>
              <a:ext cx="4266300" cy="47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700">
                  <a:solidFill>
                    <a:srgbClr val="434343"/>
                  </a:solidFill>
                </a:rPr>
                <a:t>I</a:t>
              </a:r>
              <a:r>
                <a:rPr i="1" lang="en" sz="1700">
                  <a:solidFill>
                    <a:srgbClr val="434343"/>
                  </a:solidFill>
                </a:rPr>
                <a:t>nternal Styles</a:t>
              </a:r>
              <a:endParaRPr i="1" sz="1700">
                <a:solidFill>
                  <a:srgbClr val="434343"/>
                </a:solidFill>
              </a:endParaRPr>
            </a:p>
          </p:txBody>
        </p:sp>
      </p:grpSp>
      <p:grpSp>
        <p:nvGrpSpPr>
          <p:cNvPr id="206" name="Google Shape;206;p21"/>
          <p:cNvGrpSpPr/>
          <p:nvPr/>
        </p:nvGrpSpPr>
        <p:grpSpPr>
          <a:xfrm>
            <a:off x="3252075" y="2865000"/>
            <a:ext cx="5310300" cy="476700"/>
            <a:chOff x="3252075" y="2865000"/>
            <a:chExt cx="5310300" cy="476700"/>
          </a:xfrm>
        </p:grpSpPr>
        <p:sp>
          <p:nvSpPr>
            <p:cNvPr id="207" name="Google Shape;207;p21"/>
            <p:cNvSpPr/>
            <p:nvPr/>
          </p:nvSpPr>
          <p:spPr>
            <a:xfrm>
              <a:off x="3252075" y="2919425"/>
              <a:ext cx="340800" cy="2796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21"/>
            <p:cNvSpPr txBox="1"/>
            <p:nvPr/>
          </p:nvSpPr>
          <p:spPr>
            <a:xfrm>
              <a:off x="3789075" y="2865000"/>
              <a:ext cx="4773300" cy="47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700">
                  <a:solidFill>
                    <a:srgbClr val="434343"/>
                  </a:solidFill>
                </a:rPr>
                <a:t>Favicon, Manifest and External styles</a:t>
              </a:r>
              <a:endParaRPr i="1" sz="1700">
                <a:solidFill>
                  <a:srgbClr val="434343"/>
                </a:solidFill>
              </a:endParaRPr>
            </a:p>
          </p:txBody>
        </p:sp>
      </p:grpSp>
      <p:grpSp>
        <p:nvGrpSpPr>
          <p:cNvPr id="209" name="Google Shape;209;p21"/>
          <p:cNvGrpSpPr/>
          <p:nvPr/>
        </p:nvGrpSpPr>
        <p:grpSpPr>
          <a:xfrm>
            <a:off x="3252075" y="3374650"/>
            <a:ext cx="5682750" cy="476700"/>
            <a:chOff x="3252075" y="3374650"/>
            <a:chExt cx="5682750" cy="476700"/>
          </a:xfrm>
        </p:grpSpPr>
        <p:sp>
          <p:nvSpPr>
            <p:cNvPr id="210" name="Google Shape;210;p21"/>
            <p:cNvSpPr/>
            <p:nvPr/>
          </p:nvSpPr>
          <p:spPr>
            <a:xfrm>
              <a:off x="3252075" y="3473200"/>
              <a:ext cx="340800" cy="2796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21"/>
            <p:cNvSpPr txBox="1"/>
            <p:nvPr/>
          </p:nvSpPr>
          <p:spPr>
            <a:xfrm>
              <a:off x="3728925" y="3374650"/>
              <a:ext cx="5205900" cy="47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700">
                  <a:solidFill>
                    <a:srgbClr val="434343"/>
                  </a:solidFill>
                </a:rPr>
                <a:t>The information represented in meta will reflects to entire document.</a:t>
              </a:r>
              <a:endParaRPr i="1" sz="1700">
                <a:solidFill>
                  <a:srgbClr val="434343"/>
                </a:solidFill>
              </a:endParaRPr>
            </a:p>
          </p:txBody>
        </p:sp>
      </p:grpSp>
      <p:grpSp>
        <p:nvGrpSpPr>
          <p:cNvPr id="212" name="Google Shape;212;p21"/>
          <p:cNvGrpSpPr/>
          <p:nvPr/>
        </p:nvGrpSpPr>
        <p:grpSpPr>
          <a:xfrm>
            <a:off x="3252075" y="3998675"/>
            <a:ext cx="4951950" cy="476700"/>
            <a:chOff x="3252075" y="3998675"/>
            <a:chExt cx="4951950" cy="476700"/>
          </a:xfrm>
        </p:grpSpPr>
        <p:sp>
          <p:nvSpPr>
            <p:cNvPr id="213" name="Google Shape;213;p21"/>
            <p:cNvSpPr/>
            <p:nvPr/>
          </p:nvSpPr>
          <p:spPr>
            <a:xfrm>
              <a:off x="3252075" y="4026975"/>
              <a:ext cx="340800" cy="2796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21"/>
            <p:cNvSpPr txBox="1"/>
            <p:nvPr/>
          </p:nvSpPr>
          <p:spPr>
            <a:xfrm>
              <a:off x="3728925" y="3998675"/>
              <a:ext cx="4475100" cy="47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700">
                  <a:solidFill>
                    <a:srgbClr val="434343"/>
                  </a:solidFill>
                </a:rPr>
                <a:t>JavaScript functionalities</a:t>
              </a:r>
              <a:endParaRPr i="1" sz="1700">
                <a:solidFill>
                  <a:srgbClr val="434343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